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31.jpg" ContentType="image/jpg"/>
  <Override PartName="/ppt/media/image32.jpg" ContentType="image/jpg"/>
  <Override PartName="/ppt/notesSlides/notesSlide8.xml" ContentType="application/vnd.openxmlformats-officedocument.presentationml.notesSlide+xml"/>
  <Override PartName="/ppt/comments/modernComment_175_B46C07DF.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58" r:id="rId3"/>
    <p:sldId id="259" r:id="rId4"/>
    <p:sldId id="374" r:id="rId5"/>
    <p:sldId id="260" r:id="rId6"/>
    <p:sldId id="261" r:id="rId7"/>
    <p:sldId id="274" r:id="rId8"/>
    <p:sldId id="275" r:id="rId9"/>
    <p:sldId id="276" r:id="rId10"/>
    <p:sldId id="375" r:id="rId11"/>
    <p:sldId id="376" r:id="rId12"/>
    <p:sldId id="356" r:id="rId13"/>
    <p:sldId id="355" r:id="rId14"/>
    <p:sldId id="278" r:id="rId15"/>
    <p:sldId id="367" r:id="rId16"/>
    <p:sldId id="358" r:id="rId17"/>
    <p:sldId id="286" r:id="rId18"/>
    <p:sldId id="359" r:id="rId19"/>
    <p:sldId id="361" r:id="rId20"/>
    <p:sldId id="368" r:id="rId21"/>
    <p:sldId id="369" r:id="rId22"/>
    <p:sldId id="370" r:id="rId23"/>
    <p:sldId id="394"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371" r:id="rId37"/>
    <p:sldId id="372" r:id="rId38"/>
    <p:sldId id="373" r:id="rId39"/>
    <p:sldId id="337" r:id="rId40"/>
    <p:sldId id="346" r:id="rId41"/>
    <p:sldId id="338" r:id="rId42"/>
    <p:sldId id="347" r:id="rId43"/>
    <p:sldId id="348" r:id="rId44"/>
    <p:sldId id="349" r:id="rId45"/>
    <p:sldId id="350" r:id="rId46"/>
    <p:sldId id="341" r:id="rId47"/>
    <p:sldId id="339" r:id="rId48"/>
    <p:sldId id="342" r:id="rId49"/>
    <p:sldId id="353" r:id="rId50"/>
    <p:sldId id="393" r:id="rId51"/>
    <p:sldId id="343" r:id="rId52"/>
    <p:sldId id="344" r:id="rId53"/>
    <p:sldId id="354" r:id="rId54"/>
    <p:sldId id="297" r:id="rId55"/>
    <p:sldId id="299" r:id="rId56"/>
    <p:sldId id="334" r:id="rId57"/>
    <p:sldId id="330" r:id="rId58"/>
    <p:sldId id="392" r:id="rId5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2B332D1-1121-80F3-A70E-0AF183502405}" name="Shin YASUDA" initials="SY" userId="40cc143e5992530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modernComment_175_B46C07DF.xml><?xml version="1.0" encoding="utf-8"?>
<p188:cmLst xmlns:a="http://schemas.openxmlformats.org/drawingml/2006/main" xmlns:r="http://schemas.openxmlformats.org/officeDocument/2006/relationships" xmlns:p188="http://schemas.microsoft.com/office/powerpoint/2018/8/main">
  <p188:cm id="{1CED0B56-9ED2-43ED-8648-8CC1E24F8C77}" authorId="{42B332D1-1121-80F3-A70E-0AF183502405}" created="2024-05-29T14:54:21.891">
    <pc:sldMkLst xmlns:pc="http://schemas.microsoft.com/office/powerpoint/2013/main/command">
      <pc:docMk/>
      <pc:sldMk cId="3026978783" sldId="257"/>
    </pc:sldMkLst>
    <p188:txBody>
      <a:bodyPr/>
      <a:lstStyle/>
      <a:p>
        <a:r>
          <a:rPr lang="ja-JP" altLang="en-US"/>
          <a:t>e.g: for the 84-Pt atoms cluster → Order 5: 4 billion paths
→ Order 9: 1017 paths! (&gt; 1000 years of cpu time…)</a:t>
        </a:r>
      </a:p>
    </p188:txBody>
  </p188:cm>
</p188:cmLst>
</file>

<file path=ppt/media/image1.png>
</file>

<file path=ppt/media/image10.png>
</file>

<file path=ppt/media/image100.png>
</file>

<file path=ppt/media/image100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34.jpg>
</file>

<file path=ppt/media/image35.jpg>
</file>

<file path=ppt/media/image350.pn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png>
</file>

<file path=ppt/media/image50.jpg>
</file>

<file path=ppt/media/image51.jpg>
</file>

<file path=ppt/media/image52.jpg>
</file>

<file path=ppt/media/image53.jpg>
</file>

<file path=ppt/media/image54.jpg>
</file>

<file path=ppt/media/image55.jpg>
</file>

<file path=ppt/media/image56.jpg>
</file>

<file path=ppt/media/image57.jpg>
</file>

<file path=ppt/media/image58.jpg>
</file>

<file path=ppt/media/image59.jpg>
</file>

<file path=ppt/media/image6.png>
</file>

<file path=ppt/media/image60.jpg>
</file>

<file path=ppt/media/image60.png>
</file>

<file path=ppt/media/image61.jpg>
</file>

<file path=ppt/media/image61.png>
</file>

<file path=ppt/media/image62.jpg>
</file>

<file path=ppt/media/image62.png>
</file>

<file path=ppt/media/image63.jpg>
</file>

<file path=ppt/media/image63.png>
</file>

<file path=ppt/media/image64.jpg>
</file>

<file path=ppt/media/image640.png>
</file>

<file path=ppt/media/image65.jpg>
</file>

<file path=ppt/media/image66.jpg>
</file>

<file path=ppt/media/image67.jpg>
</file>

<file path=ppt/media/image68.jpg>
</file>

<file path=ppt/media/image68.png>
</file>

<file path=ppt/media/image69.jpg>
</file>

<file path=ppt/media/image69.png>
</file>

<file path=ppt/media/image7.jpg>
</file>

<file path=ppt/media/image70.jpg>
</file>

<file path=ppt/media/image70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20.png>
</file>

<file path=ppt/media/image83.png>
</file>

<file path=ppt/media/image830.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86021F-0981-4A3A-94E0-B614854C5140}" type="datetimeFigureOut">
              <a:rPr kumimoji="1" lang="ja-JP" altLang="en-US" smtClean="0"/>
              <a:t>2024/12/9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BED440-9254-4B5A-B36D-AF5B5095D206}" type="slidenum">
              <a:rPr kumimoji="1" lang="ja-JP" altLang="en-US" smtClean="0"/>
              <a:t>‹#›</a:t>
            </a:fld>
            <a:endParaRPr kumimoji="1" lang="ja-JP" altLang="en-US"/>
          </a:p>
        </p:txBody>
      </p:sp>
    </p:spTree>
    <p:extLst>
      <p:ext uri="{BB962C8B-B14F-4D97-AF65-F5344CB8AC3E}">
        <p14:creationId xmlns:p14="http://schemas.microsoft.com/office/powerpoint/2010/main" val="302423023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GB" altLang="ja-JP" dirty="0"/>
              <a:t>So as in the topic.</a:t>
            </a:r>
          </a:p>
          <a:p>
            <a:r>
              <a:rPr kumimoji="1" lang="en-GB" altLang="ja-JP" dirty="0"/>
              <a:t>We are interested in the perovskites </a:t>
            </a:r>
            <a:r>
              <a:rPr kumimoji="1" lang="en-GB" altLang="ja-JP" dirty="0" err="1"/>
              <a:t>esp</a:t>
            </a:r>
            <a:r>
              <a:rPr kumimoji="1" lang="en-GB" altLang="ja-JP" dirty="0"/>
              <a:t>, Strontium Titanium Oxygen, or STO, because small changes in its structure are responsible for essential properties.</a:t>
            </a:r>
          </a:p>
          <a:p>
            <a:r>
              <a:rPr kumimoji="1" lang="en-GB" altLang="ja-JP" dirty="0"/>
              <a:t>And it is of great technological importance.</a:t>
            </a:r>
          </a:p>
          <a:p>
            <a:r>
              <a:rPr kumimoji="1" lang="en-GB" altLang="ja-JP" dirty="0"/>
              <a:t>The unit cell is a face-centred one, where we have 8 </a:t>
            </a:r>
            <a:r>
              <a:rPr kumimoji="1" lang="en-GB" altLang="ja-JP" dirty="0" err="1"/>
              <a:t>Srs</a:t>
            </a:r>
            <a:r>
              <a:rPr kumimoji="1" lang="en-GB" altLang="ja-JP" dirty="0"/>
              <a:t> at each vortex, 6 Oxygen at each centre of the faces and 1 Titanium in the centre.</a:t>
            </a:r>
          </a:p>
          <a:p>
            <a:r>
              <a:rPr kumimoji="1" lang="en-GB" altLang="ja-JP" dirty="0"/>
              <a:t>Here is an example of 2-dimensional electron gas formation.</a:t>
            </a:r>
          </a:p>
          <a:p>
            <a:r>
              <a:rPr kumimoji="1" lang="en-GB" altLang="ja-JP" dirty="0"/>
              <a:t>Firstly, on the left we have the iron and the STO layer and interface.</a:t>
            </a:r>
          </a:p>
          <a:p>
            <a:r>
              <a:rPr kumimoji="1" lang="en-GB" altLang="ja-JP" dirty="0"/>
              <a:t>Secondly, oxygen migrates to the iron layer and we have oxidised irons and oxygen vacancies.</a:t>
            </a:r>
          </a:p>
          <a:p>
            <a:r>
              <a:rPr kumimoji="1" lang="en-GB" altLang="ja-JP" dirty="0"/>
              <a:t>And if you look at the unit cell on the right, we have an oxygen vacancy and it causes the titanium to deviate upwards.</a:t>
            </a:r>
          </a:p>
          <a:p>
            <a:r>
              <a:rPr kumimoji="1" lang="en-GB" altLang="ja-JP" dirty="0"/>
              <a:t>However, to understand and control such a property we need accurate crystallographic information, chemical resolution and surface sensitivity and the best way to do that is with X-ray photoelectron diffraction, called XPD.</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12</a:t>
            </a:fld>
            <a:endParaRPr kumimoji="1" lang="ja-JP" altLang="en-US"/>
          </a:p>
        </p:txBody>
      </p:sp>
    </p:spTree>
    <p:extLst>
      <p:ext uri="{BB962C8B-B14F-4D97-AF65-F5344CB8AC3E}">
        <p14:creationId xmlns:p14="http://schemas.microsoft.com/office/powerpoint/2010/main" val="42901457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49</a:t>
            </a:fld>
            <a:endParaRPr kumimoji="1" lang="ja-JP" altLang="en-US"/>
          </a:p>
        </p:txBody>
      </p:sp>
    </p:spTree>
    <p:extLst>
      <p:ext uri="{BB962C8B-B14F-4D97-AF65-F5344CB8AC3E}">
        <p14:creationId xmlns:p14="http://schemas.microsoft.com/office/powerpoint/2010/main" val="3920589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429B6-7481-0BC2-CF32-84DA6CDEE60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8DA52D6-BE7D-E4FF-A9C1-C9DCCB38ED4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E3BD611-C1D2-DF2F-8531-998253CF5C4A}"/>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626D2272-450E-D32C-4B74-88223875CD90}"/>
              </a:ext>
            </a:extLst>
          </p:cNvPr>
          <p:cNvSpPr>
            <a:spLocks noGrp="1"/>
          </p:cNvSpPr>
          <p:nvPr>
            <p:ph type="sldNum" sz="quarter" idx="5"/>
          </p:nvPr>
        </p:nvSpPr>
        <p:spPr/>
        <p:txBody>
          <a:bodyPr/>
          <a:lstStyle/>
          <a:p>
            <a:fld id="{0C240940-EA32-4491-ACB9-A747F9F7CBC8}" type="slidenum">
              <a:rPr kumimoji="1" lang="ja-JP" altLang="en-US" smtClean="0"/>
              <a:t>50</a:t>
            </a:fld>
            <a:endParaRPr kumimoji="1" lang="ja-JP" altLang="en-US"/>
          </a:p>
        </p:txBody>
      </p:sp>
    </p:spTree>
    <p:extLst>
      <p:ext uri="{BB962C8B-B14F-4D97-AF65-F5344CB8AC3E}">
        <p14:creationId xmlns:p14="http://schemas.microsoft.com/office/powerpoint/2010/main" val="3635811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Mg: magnesium</a:t>
            </a: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52</a:t>
            </a:fld>
            <a:endParaRPr kumimoji="1" lang="ja-JP" altLang="en-US"/>
          </a:p>
        </p:txBody>
      </p:sp>
    </p:spTree>
    <p:extLst>
      <p:ext uri="{BB962C8B-B14F-4D97-AF65-F5344CB8AC3E}">
        <p14:creationId xmlns:p14="http://schemas.microsoft.com/office/powerpoint/2010/main" val="1357404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SrO</a:t>
            </a:r>
            <a:r>
              <a:rPr kumimoji="1" lang="en-US" altLang="ja-JP" dirty="0"/>
              <a:t> is oxidized by the air into this configuration plus contaminated by carbon.</a:t>
            </a:r>
          </a:p>
          <a:p>
            <a:r>
              <a:rPr kumimoji="1" lang="en-US" altLang="ja-JP" dirty="0"/>
              <a:t>It is usually so small effect in signal but it is ideal to get more accurate result.</a:t>
            </a: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56</a:t>
            </a:fld>
            <a:endParaRPr kumimoji="1" lang="ja-JP" altLang="en-US"/>
          </a:p>
        </p:txBody>
      </p:sp>
    </p:spTree>
    <p:extLst>
      <p:ext uri="{BB962C8B-B14F-4D97-AF65-F5344CB8AC3E}">
        <p14:creationId xmlns:p14="http://schemas.microsoft.com/office/powerpoint/2010/main" val="17560551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57</a:t>
            </a:fld>
            <a:endParaRPr kumimoji="1" lang="ja-JP" altLang="en-US"/>
          </a:p>
        </p:txBody>
      </p:sp>
    </p:spTree>
    <p:extLst>
      <p:ext uri="{BB962C8B-B14F-4D97-AF65-F5344CB8AC3E}">
        <p14:creationId xmlns:p14="http://schemas.microsoft.com/office/powerpoint/2010/main" val="2331335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 need to understand the principle of XPD.</a:t>
            </a:r>
          </a:p>
          <a:p>
            <a:r>
              <a:rPr kumimoji="1" lang="en-GB" altLang="ja-JP" dirty="0"/>
              <a:t>When the sample is rotated along the normal to the surface, we</a:t>
            </a:r>
            <a:r>
              <a:rPr kumimoji="1" lang="ja-JP" altLang="en-US" dirty="0"/>
              <a:t> </a:t>
            </a:r>
            <a:r>
              <a:rPr kumimoji="1" lang="en-GB" altLang="ja-JP" dirty="0"/>
              <a:t>talk about an azimuthal spectrum and otherwise of a polar spectrum.</a:t>
            </a:r>
          </a:p>
          <a:p>
            <a:r>
              <a:rPr kumimoji="1" lang="en-GB" altLang="ja-JP" dirty="0"/>
              <a:t>In the</a:t>
            </a:r>
            <a:r>
              <a:rPr kumimoji="1" lang="ja-JP" altLang="en-US" dirty="0"/>
              <a:t>　</a:t>
            </a:r>
            <a:r>
              <a:rPr kumimoji="1" lang="en-GB" altLang="ja-JP" dirty="0"/>
              <a:t>following, we will only deal with polar spectra.</a:t>
            </a:r>
          </a:p>
          <a:p>
            <a:endParaRPr kumimoji="1" lang="en-GB" altLang="ja-JP" dirty="0"/>
          </a:p>
          <a:p>
            <a:r>
              <a:rPr kumimoji="1" lang="en-GB" altLang="ja-JP" dirty="0"/>
              <a:t>Didier: The photoelectron gathers crystallographic information by repeated scatterings with atoms along its way out.</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13</a:t>
            </a:fld>
            <a:endParaRPr kumimoji="1" lang="ja-JP" altLang="en-US"/>
          </a:p>
        </p:txBody>
      </p:sp>
    </p:spTree>
    <p:extLst>
      <p:ext uri="{BB962C8B-B14F-4D97-AF65-F5344CB8AC3E}">
        <p14:creationId xmlns:p14="http://schemas.microsoft.com/office/powerpoint/2010/main" val="693371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141072" rtl="0" eaLnBrk="1" fontAlgn="auto" latinLnBrk="0" hangingPunct="1">
              <a:lnSpc>
                <a:spcPct val="100000"/>
              </a:lnSpc>
              <a:spcBef>
                <a:spcPts val="0"/>
              </a:spcBef>
              <a:spcAft>
                <a:spcPts val="0"/>
              </a:spcAft>
              <a:buClrTx/>
              <a:buSzTx/>
              <a:buFontTx/>
              <a:buNone/>
              <a:tabLst/>
              <a:defRPr/>
            </a:pPr>
            <a:r>
              <a:rPr kumimoji="1" lang="en-GB" altLang="ja-JP" dirty="0"/>
              <a:t>Going further, it is valuable to compare experimental and simulation results.</a:t>
            </a:r>
          </a:p>
          <a:p>
            <a:pPr marL="0" marR="0" lvl="0" indent="0" algn="l" defTabSz="1141072" rtl="0" eaLnBrk="1" fontAlgn="auto" latinLnBrk="0" hangingPunct="1">
              <a:lnSpc>
                <a:spcPct val="100000"/>
              </a:lnSpc>
              <a:spcBef>
                <a:spcPts val="0"/>
              </a:spcBef>
              <a:spcAft>
                <a:spcPts val="0"/>
              </a:spcAft>
              <a:buClrTx/>
              <a:buSzTx/>
              <a:buFontTx/>
              <a:buNone/>
              <a:tabLst/>
              <a:defRPr/>
            </a:pPr>
            <a:r>
              <a:rPr kumimoji="1" lang="en-GB" altLang="ja-JP" dirty="0"/>
              <a:t>The first reason is that all the information we seek is in the spectrum, but we have no direct way to retrieve it.</a:t>
            </a:r>
          </a:p>
          <a:p>
            <a:pPr marL="0" marR="0" lvl="0" indent="0" algn="l" defTabSz="1141072" rtl="0" eaLnBrk="1" fontAlgn="auto" latinLnBrk="0" hangingPunct="1">
              <a:lnSpc>
                <a:spcPct val="100000"/>
              </a:lnSpc>
              <a:spcBef>
                <a:spcPts val="0"/>
              </a:spcBef>
              <a:spcAft>
                <a:spcPts val="0"/>
              </a:spcAft>
              <a:buClrTx/>
              <a:buSzTx/>
              <a:buFontTx/>
              <a:buNone/>
              <a:tabLst/>
              <a:defRPr/>
            </a:pPr>
            <a:r>
              <a:rPr kumimoji="1" lang="en-GB" altLang="ja-JP" dirty="0"/>
              <a:t>And this information can only be accurately extracted by comparison with a theoretical model, which is in the framework of </a:t>
            </a:r>
            <a:r>
              <a:rPr kumimoji="1" lang="en-GB" altLang="ja-JP" dirty="0" err="1"/>
              <a:t>multiscattering</a:t>
            </a:r>
            <a:r>
              <a:rPr kumimoji="1" lang="en-GB" altLang="ja-JP" dirty="0"/>
              <a:t> theory.</a:t>
            </a:r>
          </a:p>
          <a:p>
            <a:pPr marL="0" marR="0" lvl="0" indent="0" algn="l" defTabSz="1141072" rtl="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15</a:t>
            </a:fld>
            <a:endParaRPr kumimoji="1" lang="ja-JP" altLang="en-US"/>
          </a:p>
        </p:txBody>
      </p:sp>
    </p:spTree>
    <p:extLst>
      <p:ext uri="{BB962C8B-B14F-4D97-AF65-F5344CB8AC3E}">
        <p14:creationId xmlns:p14="http://schemas.microsoft.com/office/powerpoint/2010/main" val="3679471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GB" altLang="ja-JP" dirty="0"/>
              <a:t>This is an example of the comparison.</a:t>
            </a:r>
          </a:p>
          <a:p>
            <a:r>
              <a:rPr kumimoji="1" lang="en-GB" altLang="ja-JP" dirty="0"/>
              <a:t>On the left we have polar scans of the silicon 001 substrate. </a:t>
            </a:r>
          </a:p>
          <a:p>
            <a:r>
              <a:rPr kumimoji="1" lang="en-GB" altLang="ja-JP" dirty="0"/>
              <a:t>The thick line is from an experiment so we have the main peaks corresponding to dense atomic directions. </a:t>
            </a:r>
          </a:p>
          <a:p>
            <a:r>
              <a:rPr kumimoji="1" lang="en-GB" altLang="ja-JP" dirty="0"/>
              <a:t>And the smooth one is simulation.</a:t>
            </a:r>
          </a:p>
          <a:p>
            <a:r>
              <a:rPr kumimoji="1" lang="en-GB" altLang="ja-JP" dirty="0"/>
              <a:t>Obviously we have excellent agreement between them.</a:t>
            </a:r>
          </a:p>
          <a:p>
            <a:r>
              <a:rPr kumimoji="1" lang="en-GB" altLang="ja-JP" dirty="0"/>
              <a:t>On the other hand, we have a problem with the Lanthanum </a:t>
            </a:r>
            <a:r>
              <a:rPr kumimoji="1" lang="en-GB" altLang="ja-JP" dirty="0" err="1"/>
              <a:t>Alminum</a:t>
            </a:r>
            <a:r>
              <a:rPr kumimoji="1" lang="en-GB" altLang="ja-JP" dirty="0"/>
              <a:t> Oxygen. This is one of the perovskites.</a:t>
            </a:r>
          </a:p>
          <a:p>
            <a:r>
              <a:rPr kumimoji="1" lang="en-GB" altLang="ja-JP" dirty="0"/>
              <a:t>Here the black line is an experiment and the red one is a simulation with 100 atoms. </a:t>
            </a:r>
          </a:p>
          <a:p>
            <a:r>
              <a:rPr kumimoji="1" lang="en-GB" altLang="ja-JP" dirty="0"/>
              <a:t>In red we have almost a good fit to the experiment, but we are missing fine peaks in black.</a:t>
            </a:r>
          </a:p>
          <a:p>
            <a:r>
              <a:rPr kumimoji="1" lang="en-GB" altLang="ja-JP" dirty="0"/>
              <a:t>So when we go to 1000 atoms in blue, some unwanted peaks appear.</a:t>
            </a:r>
          </a:p>
          <a:p>
            <a:r>
              <a:rPr kumimoji="1" lang="en-GB" altLang="ja-JP" dirty="0"/>
              <a:t>We call these peaks divergences.</a:t>
            </a:r>
          </a:p>
          <a:p>
            <a:r>
              <a:rPr kumimoji="1" lang="en-GB" altLang="ja-JP" dirty="0"/>
              <a:t>So now the question is "where does divergence come from and how can we cure it?</a:t>
            </a: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16</a:t>
            </a:fld>
            <a:endParaRPr kumimoji="1" lang="ja-JP" altLang="en-US"/>
          </a:p>
        </p:txBody>
      </p:sp>
    </p:spTree>
    <p:extLst>
      <p:ext uri="{BB962C8B-B14F-4D97-AF65-F5344CB8AC3E}">
        <p14:creationId xmlns:p14="http://schemas.microsoft.com/office/powerpoint/2010/main" val="3072112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GB" altLang="ja-JP" dirty="0"/>
              <a:t>To answer the questions, we are working on a specific package called </a:t>
            </a:r>
            <a:r>
              <a:rPr kumimoji="1" lang="en-GB" altLang="ja-JP" dirty="0" err="1"/>
              <a:t>MsSpec</a:t>
            </a:r>
            <a:r>
              <a:rPr kumimoji="1" lang="en-GB" altLang="ja-JP" dirty="0"/>
              <a:t>.</a:t>
            </a:r>
          </a:p>
          <a:p>
            <a:r>
              <a:rPr kumimoji="1" lang="en-GB" altLang="ja-JP" dirty="0"/>
              <a:t>The matrix inversion is an exact solution in theory and should be the same as what we get from experiments. </a:t>
            </a:r>
          </a:p>
          <a:p>
            <a:r>
              <a:rPr kumimoji="1" lang="en-GB" altLang="ja-JP" dirty="0"/>
              <a:t>SE: Perturbative means that it might have divergence.</a:t>
            </a:r>
          </a:p>
          <a:p>
            <a:r>
              <a:rPr kumimoji="1" lang="en-GB" altLang="ja-JP" dirty="0"/>
              <a:t>On the arrow animation: When it is not applicable, we use renormalisation methods.</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17</a:t>
            </a:fld>
            <a:endParaRPr kumimoji="1" lang="ja-JP" altLang="en-US"/>
          </a:p>
        </p:txBody>
      </p:sp>
    </p:spTree>
    <p:extLst>
      <p:ext uri="{BB962C8B-B14F-4D97-AF65-F5344CB8AC3E}">
        <p14:creationId xmlns:p14="http://schemas.microsoft.com/office/powerpoint/2010/main" val="3364139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GB" altLang="ja-JP" dirty="0"/>
              <a:t>Ok, we need to optimise the omega parameter to avoid the divergence.</a:t>
            </a:r>
          </a:p>
          <a:p>
            <a:r>
              <a:rPr kumimoji="1" lang="en-GB" altLang="ja-JP" dirty="0"/>
              <a:t>Here is the </a:t>
            </a:r>
            <a:r>
              <a:rPr kumimoji="1" lang="en-GB" altLang="ja-JP" dirty="0" err="1"/>
              <a:t>proucess</a:t>
            </a:r>
            <a:r>
              <a:rPr kumimoji="1" lang="en-GB" altLang="ja-JP" dirty="0"/>
              <a:t>.</a:t>
            </a:r>
          </a:p>
          <a:p>
            <a:r>
              <a:rPr kumimoji="1" lang="en-GB" altLang="ja-JP" dirty="0"/>
              <a:t>If we have something like (1-x)-1, it is easy to expand it in series like .....</a:t>
            </a:r>
          </a:p>
          <a:p>
            <a:r>
              <a:rPr kumimoji="1" lang="en-GB" altLang="ja-JP" dirty="0"/>
              <a:t>And we know that it converges when...,.</a:t>
            </a:r>
          </a:p>
          <a:p>
            <a:r>
              <a:rPr kumimoji="1" lang="en-GB" altLang="ja-JP" dirty="0"/>
              <a:t>In the codes, we have similar one in a matrix form except the convergence where the largest eigenvalue in the modulus &lt;1.</a:t>
            </a:r>
          </a:p>
          <a:p>
            <a:r>
              <a:rPr kumimoji="1" lang="en-GB" altLang="ja-JP" dirty="0"/>
              <a:t>We call it spectral radius which is </a:t>
            </a:r>
            <a:r>
              <a:rPr kumimoji="1" lang="en-US" altLang="ja-JP" dirty="0"/>
              <a:t>ρ</a:t>
            </a:r>
            <a:r>
              <a:rPr kumimoji="1" lang="en-GB" altLang="ja-JP" dirty="0"/>
              <a:t>.</a:t>
            </a:r>
          </a:p>
          <a:p>
            <a:r>
              <a:rPr kumimoji="1" lang="en-GB" altLang="ja-JP" dirty="0"/>
              <a:t>But All eigenvalues are calculated to get </a:t>
            </a:r>
            <a:r>
              <a:rPr kumimoji="1" lang="en-US" altLang="ja-JP" dirty="0"/>
              <a:t>spectral radius so </a:t>
            </a:r>
            <a:r>
              <a:rPr kumimoji="1" lang="en-GB" altLang="ja-JP" dirty="0"/>
              <a:t>the calculation is as heavy as the MI.</a:t>
            </a:r>
          </a:p>
          <a:p>
            <a:r>
              <a:rPr kumimoji="1" lang="en-GB" altLang="ja-JP" dirty="0"/>
              <a:t>For example, it takes about 3 weeks for 1000 atoms.</a:t>
            </a:r>
          </a:p>
          <a:p>
            <a:r>
              <a:rPr kumimoji="1" lang="en-GB" altLang="ja-JP" dirty="0"/>
              <a:t>And in this expansion, if we increase the order of the expansion by 1, the CPU time is multiplied by 1000 in the case where we have 1000 atoms.</a:t>
            </a:r>
          </a:p>
          <a:p>
            <a:r>
              <a:rPr kumimoji="1" lang="en-GB" altLang="ja-JP" dirty="0"/>
              <a:t>We have discovered that the divergence comes from atomic chains, which are easier to analyse than large clusters.</a:t>
            </a:r>
            <a:endParaRPr kumimoji="1" lang="en-US" altLang="ja-JP"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18</a:t>
            </a:fld>
            <a:endParaRPr kumimoji="1" lang="ja-JP" altLang="en-US"/>
          </a:p>
        </p:txBody>
      </p:sp>
    </p:spTree>
    <p:extLst>
      <p:ext uri="{BB962C8B-B14F-4D97-AF65-F5344CB8AC3E}">
        <p14:creationId xmlns:p14="http://schemas.microsoft.com/office/powerpoint/2010/main" val="2461961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141072" rtl="0" eaLnBrk="1" fontAlgn="auto" latinLnBrk="0" hangingPunct="1">
              <a:lnSpc>
                <a:spcPct val="100000"/>
              </a:lnSpc>
              <a:spcBef>
                <a:spcPts val="0"/>
              </a:spcBef>
              <a:spcAft>
                <a:spcPts val="0"/>
              </a:spcAft>
              <a:buClrTx/>
              <a:buSzTx/>
              <a:buFontTx/>
              <a:buNone/>
              <a:tabLst/>
              <a:defRPr/>
            </a:pPr>
            <a:r>
              <a:rPr lang="en-US" altLang="ja-JP" sz="1600" dirty="0"/>
              <a:t>Then we have the methodology to </a:t>
            </a:r>
            <a:r>
              <a:rPr kumimoji="1" lang="en-US" altLang="ja-JP" sz="1600" dirty="0"/>
              <a:t>calculate ω only for dense atomic chains and then use it for </a:t>
            </a:r>
            <a:r>
              <a:rPr lang="en-US" altLang="ja-JP" sz="1600" dirty="0"/>
              <a:t>the</a:t>
            </a:r>
            <a:r>
              <a:rPr kumimoji="1" lang="en-US" altLang="ja-JP" sz="1600" dirty="0"/>
              <a:t> full cluster.</a:t>
            </a:r>
            <a:endParaRPr kumimoji="1" lang="en-US" altLang="ja-JP" dirty="0"/>
          </a:p>
          <a:p>
            <a:r>
              <a:rPr kumimoji="1" lang="en-US" altLang="ja-JP" dirty="0"/>
              <a:t>Here we tested the cluster of a 84 Pt cluster.</a:t>
            </a:r>
          </a:p>
          <a:p>
            <a:r>
              <a:rPr kumimoji="1" lang="en-US" altLang="ja-JP" dirty="0"/>
              <a:t>Photoelectron kinetic energy is 420eV not high.</a:t>
            </a:r>
          </a:p>
          <a:p>
            <a:r>
              <a:rPr kumimoji="1" lang="en-US" altLang="ja-JP" dirty="0"/>
              <a:t>But we have the spectral radius above 1 thus it shows divergence.</a:t>
            </a:r>
            <a:br>
              <a:rPr kumimoji="1" lang="en-US" altLang="ja-JP" dirty="0"/>
            </a:br>
            <a:r>
              <a:rPr kumimoji="1" lang="en-US" altLang="ja-JP" dirty="0"/>
              <a:t>And in this figure, the black is MI with three peaks corresponding to dense atomic chains here.</a:t>
            </a:r>
          </a:p>
          <a:p>
            <a:r>
              <a:rPr kumimoji="1" lang="en-US" altLang="ja-JP" dirty="0"/>
              <a:t>And the pink and orange are renormalizations which are G and pi by ω from [110] 5 atomic chains.</a:t>
            </a:r>
          </a:p>
          <a:p>
            <a:r>
              <a:rPr kumimoji="1" lang="en-US" altLang="ja-JP" dirty="0"/>
              <a:t>For G1 and P1, the truncation orders are important because the CPU time is </a:t>
            </a:r>
            <a:r>
              <a:rPr kumimoji="1" lang="en-US" altLang="ja-JP" dirty="0" err="1"/>
              <a:t>propotional</a:t>
            </a:r>
            <a:r>
              <a:rPr kumimoji="1" lang="en-US" altLang="ja-JP" dirty="0"/>
              <a:t> to…</a:t>
            </a:r>
          </a:p>
          <a:p>
            <a:r>
              <a:rPr kumimoji="1" lang="en-US" altLang="ja-JP" dirty="0"/>
              <a:t>And we see that Pi is faster than G1.</a:t>
            </a:r>
          </a:p>
          <a:p>
            <a:r>
              <a:rPr kumimoji="1" lang="en-US" altLang="ja-JP" dirty="0"/>
              <a:t>83^9, 6</a:t>
            </a:r>
          </a:p>
          <a:p>
            <a:r>
              <a:rPr kumimoji="1" lang="en-US" altLang="ja-JP" dirty="0"/>
              <a:t>It is quite early.</a:t>
            </a:r>
          </a:p>
          <a:p>
            <a:endParaRPr kumimoji="1" lang="en-US" altLang="ja-JP" dirty="0"/>
          </a:p>
          <a:p>
            <a:r>
              <a:rPr kumimoji="1" lang="en-US" altLang="ja-JP" dirty="0"/>
              <a:t>How about STO cluster ?</a:t>
            </a:r>
          </a:p>
          <a:p>
            <a:r>
              <a:rPr kumimoji="1" lang="en-US" altLang="ja-JP" dirty="0"/>
              <a:t>Even the monoatomic cluster had the divergence and STO is a heterostructure.</a:t>
            </a:r>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19</a:t>
            </a:fld>
            <a:endParaRPr kumimoji="1" lang="ja-JP" altLang="en-US"/>
          </a:p>
        </p:txBody>
      </p:sp>
    </p:spTree>
    <p:extLst>
      <p:ext uri="{BB962C8B-B14F-4D97-AF65-F5344CB8AC3E}">
        <p14:creationId xmlns:p14="http://schemas.microsoft.com/office/powerpoint/2010/main" val="3611390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The figure of SF for Sr</a:t>
            </a:r>
          </a:p>
          <a:p>
            <a:r>
              <a:rPr kumimoji="1" lang="en-US" altLang="ja-JP" dirty="0"/>
              <a:t>Remove it work on transition to the next slide with explanation</a:t>
            </a:r>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37</a:t>
            </a:fld>
            <a:endParaRPr kumimoji="1" lang="ja-JP" altLang="en-US"/>
          </a:p>
        </p:txBody>
      </p:sp>
    </p:spTree>
    <p:extLst>
      <p:ext uri="{BB962C8B-B14F-4D97-AF65-F5344CB8AC3E}">
        <p14:creationId xmlns:p14="http://schemas.microsoft.com/office/powerpoint/2010/main" val="3398513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C240940-EA32-4491-ACB9-A747F9F7CBC8}" type="slidenum">
              <a:rPr kumimoji="1" lang="ja-JP" altLang="en-US" smtClean="0"/>
              <a:t>47</a:t>
            </a:fld>
            <a:endParaRPr kumimoji="1" lang="ja-JP" altLang="en-US"/>
          </a:p>
        </p:txBody>
      </p:sp>
    </p:spTree>
    <p:extLst>
      <p:ext uri="{BB962C8B-B14F-4D97-AF65-F5344CB8AC3E}">
        <p14:creationId xmlns:p14="http://schemas.microsoft.com/office/powerpoint/2010/main" val="1728637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B888D8-11FF-FB23-75C0-2008E07D1F8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17252C5-24CC-7BEF-252F-25E9C6A5DA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893579D-F030-B8BC-3428-90985EED2F49}"/>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5CCFBCBF-9CD2-7E23-F357-E52454428AF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0FFBA17-8C63-BDF0-8A65-65EAA976BFDE}"/>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902803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FCFAD-1792-DF97-EA06-9A897518996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8DD4859-9F56-FD9B-98BF-80D02990FBB2}"/>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B447EAD-D7F9-C42C-E356-CC7919C83A64}"/>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1AC8F048-3EAE-FD44-9749-93A82CB6317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7430E08-0A6A-047D-D692-1B52873B36D5}"/>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1684611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4BB6D51-CC51-01BD-8D81-F0B72CBAF05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FAB06D7-0D68-00ED-9695-97EBC24D94D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5A262C-FA50-15E5-5F01-BF982C6ABEED}"/>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BDD1658A-95F8-49CC-D0E3-ACA5BA8F81A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A0C8C36-02D9-D045-11E0-B9AE60A3167D}"/>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41266332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7788042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636697030"/>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53607045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2737273388"/>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870609722"/>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624911449"/>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277351855"/>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42575397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A4A358-CE6B-BF36-CBFD-EBBCA4106FC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CF32556-8AA9-64D5-7FAC-A45FEFD8097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81ECF85-6CED-D9FA-801E-0A7654F6D09C}"/>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DC59F004-5EEA-2212-8A4F-39197A6AE52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37335A8-B868-F590-1503-E406F83121FC}"/>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12058686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753414811"/>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759157402"/>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287875727"/>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546067774"/>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520423180"/>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613727009"/>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5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561862923"/>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6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2833686479"/>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7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6881833"/>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8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254773069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77BD72-22E4-A057-4A96-3D528195671D}"/>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3EB3751-5889-73CA-FEE4-DC3FFB6832A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E85C7559-E1E4-17FA-8A89-CA9957E5EF25}"/>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8841AB1C-5885-CC63-C77A-71DAB7DB2D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F3B417C-23D4-F2CF-F01C-FE9E634FD211}"/>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20029276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9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445429241"/>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0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2621032117"/>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1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711254277"/>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2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1958947819"/>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3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808255144"/>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4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4059949976"/>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5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33025160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6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3268429890"/>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7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2681475932"/>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8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426898413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0D197B-CD09-B603-574B-127F92B360E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C39392A-F531-216D-6954-898FC246B9E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4A7183D5-E542-43E6-7621-9C063462F4A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CCFB32F-9324-799B-5690-B118725FB9CA}"/>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6" name="フッター プレースホルダー 5">
            <a:extLst>
              <a:ext uri="{FF2B5EF4-FFF2-40B4-BE49-F238E27FC236}">
                <a16:creationId xmlns:a16="http://schemas.microsoft.com/office/drawing/2014/main" id="{66743FA3-1130-FAAC-CBF1-20198F3FD78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7B0E66B-1F61-3E9B-0FA3-923F97EF93F6}"/>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193118443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9_タイトルとコンテンツ">
    <p:bg>
      <p:bgRef idx="1003">
        <a:schemeClr val="bg1"/>
      </p:bgRef>
    </p:bg>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0073F688-EE61-E55A-6185-4D87636047E1}"/>
              </a:ext>
            </a:extLst>
          </p:cNvPr>
          <p:cNvSpPr/>
          <p:nvPr userDrawn="1"/>
        </p:nvSpPr>
        <p:spPr>
          <a:xfrm>
            <a:off x="0" y="1"/>
            <a:ext cx="12192000" cy="6784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dirty="0"/>
          </a:p>
        </p:txBody>
      </p:sp>
      <p:sp>
        <p:nvSpPr>
          <p:cNvPr id="14" name="正方形/長方形 13">
            <a:extLst>
              <a:ext uri="{FF2B5EF4-FFF2-40B4-BE49-F238E27FC236}">
                <a16:creationId xmlns:a16="http://schemas.microsoft.com/office/drawing/2014/main" id="{86AFD4EB-57AA-8F1B-565D-9DEDE0CA2985}"/>
              </a:ext>
            </a:extLst>
          </p:cNvPr>
          <p:cNvSpPr/>
          <p:nvPr userDrawn="1"/>
        </p:nvSpPr>
        <p:spPr>
          <a:xfrm>
            <a:off x="0" y="6176963"/>
            <a:ext cx="12192000" cy="68103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227"/>
          </a:p>
        </p:txBody>
      </p:sp>
      <p:sp>
        <p:nvSpPr>
          <p:cNvPr id="3" name="Content Placeholder 2"/>
          <p:cNvSpPr>
            <a:spLocks noGrp="1"/>
          </p:cNvSpPr>
          <p:nvPr>
            <p:ph idx="1"/>
          </p:nvPr>
        </p:nvSpPr>
        <p:spPr>
          <a:xfrm>
            <a:off x="838200" y="924575"/>
            <a:ext cx="10515600" cy="4351338"/>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a:xfrm>
            <a:off x="8915400" y="6349800"/>
            <a:ext cx="1676400" cy="365125"/>
          </a:xfrm>
        </p:spPr>
        <p:txBody>
          <a:bodyPr/>
          <a:lstStyle>
            <a:lvl1pPr>
              <a:defRPr sz="1227">
                <a:solidFill>
                  <a:schemeClr val="accent2"/>
                </a:solidFill>
              </a:defRPr>
            </a:lvl1pPr>
          </a:lstStyle>
          <a:p>
            <a:r>
              <a:rPr kumimoji="1" lang="en-US" altLang="ja-JP" dirty="0"/>
              <a:t>12th June 2024</a:t>
            </a:r>
            <a:endParaRPr kumimoji="1" lang="ja-JP" altLang="en-US" dirty="0"/>
          </a:p>
        </p:txBody>
      </p:sp>
      <p:sp>
        <p:nvSpPr>
          <p:cNvPr id="5" name="Footer Placeholder 4"/>
          <p:cNvSpPr>
            <a:spLocks noGrp="1"/>
          </p:cNvSpPr>
          <p:nvPr>
            <p:ph type="ftr" sz="quarter" idx="11"/>
          </p:nvPr>
        </p:nvSpPr>
        <p:spPr/>
        <p:txBody>
          <a:bodyPr/>
          <a:lstStyle>
            <a:lvl1pPr>
              <a:defRPr sz="1227">
                <a:solidFill>
                  <a:schemeClr val="accent2"/>
                </a:solidFill>
              </a:defRPr>
            </a:lvl1pPr>
          </a:lstStyle>
          <a:p>
            <a:r>
              <a:rPr kumimoji="1" lang="en-US" altLang="ja-JP" b="1" dirty="0"/>
              <a:t>Modeling of X-ray photoelectron diffraction</a:t>
            </a:r>
            <a:endParaRPr kumimoji="1" lang="ja-JP" altLang="en-US" dirty="0"/>
          </a:p>
        </p:txBody>
      </p:sp>
      <p:sp>
        <p:nvSpPr>
          <p:cNvPr id="6" name="Slide Number Placeholder 5"/>
          <p:cNvSpPr>
            <a:spLocks noGrp="1"/>
          </p:cNvSpPr>
          <p:nvPr>
            <p:ph type="sldNum" sz="quarter" idx="12"/>
          </p:nvPr>
        </p:nvSpPr>
        <p:spPr>
          <a:xfrm>
            <a:off x="11353800" y="6370170"/>
            <a:ext cx="405653" cy="365125"/>
          </a:xfrm>
        </p:spPr>
        <p:txBody>
          <a:bodyPr/>
          <a:lstStyle>
            <a:lvl1pPr>
              <a:defRPr sz="1227">
                <a:solidFill>
                  <a:schemeClr val="accent2"/>
                </a:solidFill>
              </a:defRPr>
            </a:lvl1pPr>
          </a:lstStyle>
          <a:p>
            <a:fld id="{B21B9B4F-A4D2-4B49-B820-CCE4FA55D23B}" type="slidenum">
              <a:rPr kumimoji="1" lang="ja-JP" altLang="en-US" smtClean="0"/>
              <a:pPr/>
              <a:t>‹#›</a:t>
            </a:fld>
            <a:endParaRPr kumimoji="1" lang="ja-JP" altLang="en-US" dirty="0"/>
          </a:p>
        </p:txBody>
      </p:sp>
      <p:grpSp>
        <p:nvGrpSpPr>
          <p:cNvPr id="8" name="グループ化 7">
            <a:extLst>
              <a:ext uri="{FF2B5EF4-FFF2-40B4-BE49-F238E27FC236}">
                <a16:creationId xmlns:a16="http://schemas.microsoft.com/office/drawing/2014/main" id="{D5B28E64-F622-1D63-094A-AB311CE1B5DF}"/>
              </a:ext>
            </a:extLst>
          </p:cNvPr>
          <p:cNvGrpSpPr/>
          <p:nvPr userDrawn="1"/>
        </p:nvGrpSpPr>
        <p:grpSpPr>
          <a:xfrm>
            <a:off x="131980" y="58112"/>
            <a:ext cx="970961" cy="483445"/>
            <a:chOff x="497266" y="5040215"/>
            <a:chExt cx="2743583" cy="1366040"/>
          </a:xfrm>
        </p:grpSpPr>
        <p:pic>
          <p:nvPicPr>
            <p:cNvPr id="9" name="図 8" descr="ロゴ&#10;&#10;自動的に生成された説明">
              <a:extLst>
                <a:ext uri="{FF2B5EF4-FFF2-40B4-BE49-F238E27FC236}">
                  <a16:creationId xmlns:a16="http://schemas.microsoft.com/office/drawing/2014/main" id="{F0F5738C-0A13-47A7-818D-7181A0622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51" y="5735637"/>
              <a:ext cx="2217612" cy="670618"/>
            </a:xfrm>
            <a:prstGeom prst="rect">
              <a:avLst/>
            </a:prstGeom>
          </p:spPr>
        </p:pic>
        <p:pic>
          <p:nvPicPr>
            <p:cNvPr id="10" name="図 9" descr="ロゴ&#10;&#10;自動的に生成された説明">
              <a:extLst>
                <a:ext uri="{FF2B5EF4-FFF2-40B4-BE49-F238E27FC236}">
                  <a16:creationId xmlns:a16="http://schemas.microsoft.com/office/drawing/2014/main" id="{CDCE1E95-9CF7-D5F7-B0C3-07B8EF63F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266" y="5040215"/>
              <a:ext cx="2743583" cy="695422"/>
            </a:xfrm>
            <a:prstGeom prst="rect">
              <a:avLst/>
            </a:prstGeom>
          </p:spPr>
        </p:pic>
      </p:grpSp>
      <p:pic>
        <p:nvPicPr>
          <p:cNvPr id="13" name="object 14">
            <a:extLst>
              <a:ext uri="{FF2B5EF4-FFF2-40B4-BE49-F238E27FC236}">
                <a16:creationId xmlns:a16="http://schemas.microsoft.com/office/drawing/2014/main" id="{F1225452-44B9-E29D-5399-E965EEF02F2B}"/>
              </a:ext>
            </a:extLst>
          </p:cNvPr>
          <p:cNvPicPr/>
          <p:nvPr/>
        </p:nvPicPr>
        <p:blipFill>
          <a:blip r:embed="rId4" cstate="print"/>
          <a:stretch>
            <a:fillRect/>
          </a:stretch>
        </p:blipFill>
        <p:spPr>
          <a:xfrm>
            <a:off x="1852567" y="6213880"/>
            <a:ext cx="848052" cy="627442"/>
          </a:xfrm>
          <a:prstGeom prst="rect">
            <a:avLst/>
          </a:prstGeom>
        </p:spPr>
      </p:pic>
      <p:cxnSp>
        <p:nvCxnSpPr>
          <p:cNvPr id="16" name="直線コネクタ 15">
            <a:extLst>
              <a:ext uri="{FF2B5EF4-FFF2-40B4-BE49-F238E27FC236}">
                <a16:creationId xmlns:a16="http://schemas.microsoft.com/office/drawing/2014/main" id="{524599A0-390F-230F-F503-D4F0B1871AB7}"/>
              </a:ext>
            </a:extLst>
          </p:cNvPr>
          <p:cNvCxnSpPr/>
          <p:nvPr userDrawn="1"/>
        </p:nvCxnSpPr>
        <p:spPr>
          <a:xfrm>
            <a:off x="0" y="678465"/>
            <a:ext cx="12192000" cy="0"/>
          </a:xfrm>
          <a:prstGeom prst="line">
            <a:avLst/>
          </a:prstGeom>
        </p:spPr>
        <p:style>
          <a:lnRef idx="2">
            <a:schemeClr val="dk1"/>
          </a:lnRef>
          <a:fillRef idx="0">
            <a:schemeClr val="dk1"/>
          </a:fillRef>
          <a:effectRef idx="1">
            <a:schemeClr val="dk1"/>
          </a:effectRef>
          <a:fontRef idx="minor">
            <a:schemeClr val="tx1"/>
          </a:fontRef>
        </p:style>
      </p:cxnSp>
      <p:grpSp>
        <p:nvGrpSpPr>
          <p:cNvPr id="2" name="グループ化 1">
            <a:extLst>
              <a:ext uri="{FF2B5EF4-FFF2-40B4-BE49-F238E27FC236}">
                <a16:creationId xmlns:a16="http://schemas.microsoft.com/office/drawing/2014/main" id="{6046D16C-387A-81CD-14AA-DE8E21A7567B}"/>
              </a:ext>
            </a:extLst>
          </p:cNvPr>
          <p:cNvGrpSpPr/>
          <p:nvPr userDrawn="1"/>
        </p:nvGrpSpPr>
        <p:grpSpPr>
          <a:xfrm>
            <a:off x="11593" y="44796"/>
            <a:ext cx="11955357" cy="6794840"/>
            <a:chOff x="8177753" y="-8180379"/>
            <a:chExt cx="25299755" cy="17574511"/>
          </a:xfrm>
        </p:grpSpPr>
        <p:pic>
          <p:nvPicPr>
            <p:cNvPr id="7" name="図 6" descr="テキスト&#10;&#10;中程度の精度で">
              <a:extLst>
                <a:ext uri="{FF2B5EF4-FFF2-40B4-BE49-F238E27FC236}">
                  <a16:creationId xmlns:a16="http://schemas.microsoft.com/office/drawing/2014/main" id="{71C26F0A-2BB9-C692-6218-A53268EBC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753" y="7775644"/>
              <a:ext cx="3599688" cy="1618488"/>
            </a:xfrm>
            <a:prstGeom prst="rect">
              <a:avLst/>
            </a:prstGeom>
          </p:spPr>
        </p:pic>
        <p:pic>
          <p:nvPicPr>
            <p:cNvPr id="15" name="図 14" descr="ロゴ&#10;&#10;自動的に生成された説明">
              <a:extLst>
                <a:ext uri="{FF2B5EF4-FFF2-40B4-BE49-F238E27FC236}">
                  <a16:creationId xmlns:a16="http://schemas.microsoft.com/office/drawing/2014/main" id="{84C3196C-2EE1-D602-B896-5E67342A8E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4424" y="-8180379"/>
              <a:ext cx="1523084" cy="1523084"/>
            </a:xfrm>
            <a:prstGeom prst="rect">
              <a:avLst/>
            </a:prstGeom>
          </p:spPr>
        </p:pic>
      </p:grpSp>
    </p:spTree>
    <p:extLst>
      <p:ext uri="{BB962C8B-B14F-4D97-AF65-F5344CB8AC3E}">
        <p14:creationId xmlns:p14="http://schemas.microsoft.com/office/powerpoint/2010/main" val="411690796"/>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8B4E8E-1F85-14F4-3442-203EB68F4348}"/>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8DC3059-2A80-A858-C546-228F57F768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1A759E5-0308-F2DB-E5A5-86CE87E014D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7E6C854-B05C-1497-9BB4-9BDC5AF7DC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1DEECC9C-0EFD-F5B3-B2D6-914ADAC6A1F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2A08C918-0D6A-8024-4C01-F2B8C000E37B}"/>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8" name="フッター プレースホルダー 7">
            <a:extLst>
              <a:ext uri="{FF2B5EF4-FFF2-40B4-BE49-F238E27FC236}">
                <a16:creationId xmlns:a16="http://schemas.microsoft.com/office/drawing/2014/main" id="{FAD461DD-63B9-0033-A46B-A4CA11C6D70D}"/>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7AF994C-887E-E39E-DEFC-1A893A231B2B}"/>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533805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053C55-8865-0412-73F2-EC4DFEA72811}"/>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9E95BAF-D490-A1C8-45FF-68247EB2D7A7}"/>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4" name="フッター プレースホルダー 3">
            <a:extLst>
              <a:ext uri="{FF2B5EF4-FFF2-40B4-BE49-F238E27FC236}">
                <a16:creationId xmlns:a16="http://schemas.microsoft.com/office/drawing/2014/main" id="{24AD4D7F-5B1F-55F9-5D8D-2042100E7167}"/>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305BB1E-1ECD-CB68-3F7B-D53F98AEE2A4}"/>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251837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1FA01753-1BD0-B941-E438-6D35BB0590ED}"/>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3" name="フッター プレースホルダー 2">
            <a:extLst>
              <a:ext uri="{FF2B5EF4-FFF2-40B4-BE49-F238E27FC236}">
                <a16:creationId xmlns:a16="http://schemas.microsoft.com/office/drawing/2014/main" id="{C006C0AD-38E3-C4A7-B4BB-8B139F6BF044}"/>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D02AA91-39E5-9890-548C-252E0D459498}"/>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3507461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B19A0D-2B36-13F0-7BBB-7A70214C6EA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5E56FC3-5968-8D1B-1057-A4EFA4FFB7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38C5C6F-CAF1-F496-1BC5-FEE8FE70E9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063D4E9-8CEB-079A-9BD7-A381CBE24064}"/>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6" name="フッター プレースホルダー 5">
            <a:extLst>
              <a:ext uri="{FF2B5EF4-FFF2-40B4-BE49-F238E27FC236}">
                <a16:creationId xmlns:a16="http://schemas.microsoft.com/office/drawing/2014/main" id="{62F4EB44-0980-07CA-61A5-C0DB3B6B811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4B04599-56FA-20ED-E484-242431DF896E}"/>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2364859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0780B9-E3D8-FD4F-95C4-7925CC32DA2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A553692-ABCA-7F82-3764-BE2DE92319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46CAFAA-F7BD-5D8B-048B-A8BF5C817C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A4E3060-4231-5B9E-EEE2-A918126D50B4}"/>
              </a:ext>
            </a:extLst>
          </p:cNvPr>
          <p:cNvSpPr>
            <a:spLocks noGrp="1"/>
          </p:cNvSpPr>
          <p:nvPr>
            <p:ph type="dt" sz="half" idx="10"/>
          </p:nvPr>
        </p:nvSpPr>
        <p:spPr/>
        <p:txBody>
          <a:bodyPr/>
          <a:lstStyle/>
          <a:p>
            <a:fld id="{003AA71D-72E0-4CAE-B565-09870C5AD9A7}" type="datetimeFigureOut">
              <a:rPr kumimoji="1" lang="ja-JP" altLang="en-US" smtClean="0"/>
              <a:t>2024/12/9</a:t>
            </a:fld>
            <a:endParaRPr kumimoji="1" lang="ja-JP" altLang="en-US"/>
          </a:p>
        </p:txBody>
      </p:sp>
      <p:sp>
        <p:nvSpPr>
          <p:cNvPr id="6" name="フッター プレースホルダー 5">
            <a:extLst>
              <a:ext uri="{FF2B5EF4-FFF2-40B4-BE49-F238E27FC236}">
                <a16:creationId xmlns:a16="http://schemas.microsoft.com/office/drawing/2014/main" id="{F2168313-052C-D399-B59E-390108F7AF7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9D64198-E122-64D6-B124-E3747C2B7D71}"/>
              </a:ext>
            </a:extLst>
          </p:cNvPr>
          <p:cNvSpPr>
            <a:spLocks noGrp="1"/>
          </p:cNvSpPr>
          <p:nvPr>
            <p:ph type="sldNum" sz="quarter" idx="12"/>
          </p:nvPr>
        </p:nvSpPr>
        <p:spPr/>
        <p:txBody>
          <a:body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229092794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CE5D275-6AD2-F759-D0EC-9E166F8176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174F66F-A39E-1A8C-E710-DEA45E92F9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0313B69-BB3F-ACFD-2E5A-B41C2F3D54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03AA71D-72E0-4CAE-B565-09870C5AD9A7}" type="datetimeFigureOut">
              <a:rPr kumimoji="1" lang="ja-JP" altLang="en-US" smtClean="0"/>
              <a:t>2024/12/9</a:t>
            </a:fld>
            <a:endParaRPr kumimoji="1" lang="ja-JP" altLang="en-US"/>
          </a:p>
        </p:txBody>
      </p:sp>
      <p:sp>
        <p:nvSpPr>
          <p:cNvPr id="5" name="フッター プレースホルダー 4">
            <a:extLst>
              <a:ext uri="{FF2B5EF4-FFF2-40B4-BE49-F238E27FC236}">
                <a16:creationId xmlns:a16="http://schemas.microsoft.com/office/drawing/2014/main" id="{DF919D4F-DAD0-ECE4-0BD1-9BFD8333BD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BA4372E-9138-B589-BBF5-0F898EB46F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5832B4C-C5DD-43C8-B507-B533BB4D84D1}" type="slidenum">
              <a:rPr kumimoji="1" lang="ja-JP" altLang="en-US" smtClean="0"/>
              <a:t>‹#›</a:t>
            </a:fld>
            <a:endParaRPr kumimoji="1" lang="ja-JP" altLang="en-US"/>
          </a:p>
        </p:txBody>
      </p:sp>
    </p:spTree>
    <p:extLst>
      <p:ext uri="{BB962C8B-B14F-4D97-AF65-F5344CB8AC3E}">
        <p14:creationId xmlns:p14="http://schemas.microsoft.com/office/powerpoint/2010/main" val="23974011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image" Target="../media/image62.png"/><Relationship Id="rId7" Type="http://schemas.openxmlformats.org/officeDocument/2006/relationships/image" Target="../media/image61.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22.png"/><Relationship Id="rId5" Type="http://schemas.openxmlformats.org/officeDocument/2006/relationships/image" Target="../media/image60.png"/><Relationship Id="rId9" Type="http://schemas.openxmlformats.org/officeDocument/2006/relationships/image" Target="../media/image63.png"/></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640.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hyperlink" Target="https://msspec.cnrs.fr/index.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27.png"/><Relationship Id="rId7" Type="http://schemas.openxmlformats.org/officeDocument/2006/relationships/image" Target="../media/image73.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72.png"/><Relationship Id="rId11" Type="http://schemas.openxmlformats.org/officeDocument/2006/relationships/image" Target="../media/image77.png"/><Relationship Id="rId5" Type="http://schemas.openxmlformats.org/officeDocument/2006/relationships/image" Target="../media/image28.png"/><Relationship Id="rId10" Type="http://schemas.openxmlformats.org/officeDocument/2006/relationships/image" Target="../media/image29.png"/><Relationship Id="rId4" Type="http://schemas.openxmlformats.org/officeDocument/2006/relationships/image" Target="../media/image700.png"/><Relationship Id="rId9" Type="http://schemas.openxmlformats.org/officeDocument/2006/relationships/image" Target="../media/image7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78.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Layout" Target="../slideLayouts/slideLayout2.xml"/><Relationship Id="rId4" Type="http://schemas.openxmlformats.org/officeDocument/2006/relationships/image" Target="../media/image36.jpg"/></Relationships>
</file>

<file path=ppt/slides/_rels/slide2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g"/><Relationship Id="rId1" Type="http://schemas.openxmlformats.org/officeDocument/2006/relationships/slideLayout" Target="../slideLayouts/slideLayout2.xml"/><Relationship Id="rId5" Type="http://schemas.openxmlformats.org/officeDocument/2006/relationships/image" Target="../media/image40.jpg"/><Relationship Id="rId4" Type="http://schemas.openxmlformats.org/officeDocument/2006/relationships/image" Target="../media/image39.jp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1.jpg"/><Relationship Id="rId1" Type="http://schemas.openxmlformats.org/officeDocument/2006/relationships/slideLayout" Target="../slideLayouts/slideLayout2.xml"/><Relationship Id="rId4" Type="http://schemas.openxmlformats.org/officeDocument/2006/relationships/image" Target="../media/image42.jpg"/></Relationships>
</file>

<file path=ppt/slides/_rels/slide27.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image" Target="../media/image43.jpg"/><Relationship Id="rId1" Type="http://schemas.openxmlformats.org/officeDocument/2006/relationships/slideLayout" Target="../slideLayouts/slideLayout2.xml"/><Relationship Id="rId5" Type="http://schemas.openxmlformats.org/officeDocument/2006/relationships/image" Target="../media/image46.jpg"/><Relationship Id="rId4" Type="http://schemas.openxmlformats.org/officeDocument/2006/relationships/image" Target="../media/image45.jpg"/></Relationships>
</file>

<file path=ppt/slides/_rels/slide28.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image" Target="../media/image47.jpg"/><Relationship Id="rId1" Type="http://schemas.openxmlformats.org/officeDocument/2006/relationships/slideLayout" Target="../slideLayouts/slideLayout2.xml"/><Relationship Id="rId4" Type="http://schemas.openxmlformats.org/officeDocument/2006/relationships/image" Target="../media/image49.jpg"/></Relationships>
</file>

<file path=ppt/slides/_rels/slide29.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image" Target="../media/image50.jpg"/><Relationship Id="rId1" Type="http://schemas.openxmlformats.org/officeDocument/2006/relationships/slideLayout" Target="../slideLayouts/slideLayout2.xml"/><Relationship Id="rId5" Type="http://schemas.openxmlformats.org/officeDocument/2006/relationships/image" Target="../media/image53.jpg"/><Relationship Id="rId4" Type="http://schemas.openxmlformats.org/officeDocument/2006/relationships/image" Target="../media/image52.jp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image" Target="../media/image54.jpg"/><Relationship Id="rId1" Type="http://schemas.openxmlformats.org/officeDocument/2006/relationships/slideLayout" Target="../slideLayouts/slideLayout2.xml"/><Relationship Id="rId5" Type="http://schemas.openxmlformats.org/officeDocument/2006/relationships/image" Target="../media/image57.jpg"/><Relationship Id="rId4" Type="http://schemas.openxmlformats.org/officeDocument/2006/relationships/image" Target="../media/image56.jpg"/></Relationships>
</file>

<file path=ppt/slides/_rels/slide31.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image" Target="../media/image58.jpg"/><Relationship Id="rId1" Type="http://schemas.openxmlformats.org/officeDocument/2006/relationships/slideLayout" Target="../slideLayouts/slideLayout2.xml"/><Relationship Id="rId4" Type="http://schemas.openxmlformats.org/officeDocument/2006/relationships/image" Target="../media/image60.jpg"/></Relationships>
</file>

<file path=ppt/slides/_rels/slide32.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image" Target="../media/image61.jpg"/><Relationship Id="rId1" Type="http://schemas.openxmlformats.org/officeDocument/2006/relationships/slideLayout" Target="../slideLayouts/slideLayout2.xml"/><Relationship Id="rId4" Type="http://schemas.openxmlformats.org/officeDocument/2006/relationships/image" Target="../media/image63.jpg"/></Relationships>
</file>

<file path=ppt/slides/_rels/slide33.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image" Target="../media/image64.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image" Target="../media/image66.jpg"/><Relationship Id="rId1" Type="http://schemas.openxmlformats.org/officeDocument/2006/relationships/slideLayout" Target="../slideLayouts/slideLayout2.xml"/><Relationship Id="rId4" Type="http://schemas.openxmlformats.org/officeDocument/2006/relationships/image" Target="../media/image68.jpg"/></Relationships>
</file>

<file path=ppt/slides/_rels/slide35.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image" Target="../media/image69.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3" Type="http://schemas.openxmlformats.org/officeDocument/2006/relationships/image" Target="../media/image820.png"/><Relationship Id="rId2" Type="http://schemas.microsoft.com/office/2018/10/relationships/comments" Target="../comments/modernComment_175_B46C07DF.xml"/><Relationship Id="rId1" Type="http://schemas.openxmlformats.org/officeDocument/2006/relationships/slideLayout" Target="../slideLayouts/slideLayout21.xml"/><Relationship Id="rId5" Type="http://schemas.openxmlformats.org/officeDocument/2006/relationships/image" Target="../media/image22.png"/><Relationship Id="rId4" Type="http://schemas.openxmlformats.org/officeDocument/2006/relationships/image" Target="../media/image830.png"/></Relationships>
</file>

<file path=ppt/slides/_rels/slide39.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80.png"/><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9.xml"/><Relationship Id="rId1" Type="http://schemas.openxmlformats.org/officeDocument/2006/relationships/slideLayout" Target="../slideLayouts/slideLayout30.xml"/><Relationship Id="rId5" Type="http://schemas.openxmlformats.org/officeDocument/2006/relationships/image" Target="../media/image87.png"/><Relationship Id="rId4" Type="http://schemas.openxmlformats.org/officeDocument/2006/relationships/image" Target="../media/image86.png"/></Relationships>
</file>

<file path=ppt/slides/_rels/slide48.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88.png"/><Relationship Id="rId1" Type="http://schemas.openxmlformats.org/officeDocument/2006/relationships/slideLayout" Target="../slideLayouts/slideLayout31.xml"/><Relationship Id="rId4" Type="http://schemas.openxmlformats.org/officeDocument/2006/relationships/image" Target="../media/image98.png"/></Relationships>
</file>

<file path=ppt/slides/_rels/slide4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3" Type="http://schemas.openxmlformats.org/officeDocument/2006/relationships/image" Target="../media/image1000.png"/><Relationship Id="rId2" Type="http://schemas.openxmlformats.org/officeDocument/2006/relationships/image" Target="../media/image350.png"/><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9.xml"/></Relationships>
</file>

<file path=ppt/slides/_rels/slide58.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mailto:d24c8201@ems.u-toyama.ac.j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31389-5D6C-6314-F0D5-805F12B227B7}"/>
              </a:ext>
            </a:extLst>
          </p:cNvPr>
          <p:cNvSpPr>
            <a:spLocks noGrp="1"/>
          </p:cNvSpPr>
          <p:nvPr>
            <p:ph type="ctrTitle"/>
          </p:nvPr>
        </p:nvSpPr>
        <p:spPr>
          <a:xfrm>
            <a:off x="-191729" y="868362"/>
            <a:ext cx="12575458" cy="2387600"/>
          </a:xfrm>
        </p:spPr>
        <p:txBody>
          <a:bodyPr>
            <a:normAutofit/>
          </a:bodyPr>
          <a:lstStyle/>
          <a:p>
            <a:r>
              <a:rPr lang="ja-JP" altLang="en-US" sz="4400" b="1" dirty="0"/>
              <a:t>繰り込み法を用いた</a:t>
            </a:r>
            <a:r>
              <a:rPr lang="en-US" altLang="ja-JP" sz="4400" b="1" dirty="0"/>
              <a:t>X</a:t>
            </a:r>
            <a:r>
              <a:rPr lang="ja-JP" altLang="en-US" sz="4400" b="1" dirty="0"/>
              <a:t>線光電子分光の数値計算</a:t>
            </a:r>
            <a:endParaRPr kumimoji="1" lang="ja-JP" altLang="en-US" sz="4400" b="1" dirty="0"/>
          </a:p>
        </p:txBody>
      </p:sp>
      <p:sp>
        <p:nvSpPr>
          <p:cNvPr id="3" name="字幕 2">
            <a:extLst>
              <a:ext uri="{FF2B5EF4-FFF2-40B4-BE49-F238E27FC236}">
                <a16:creationId xmlns:a16="http://schemas.microsoft.com/office/drawing/2014/main" id="{ECB2E71C-35B4-6659-C75F-624FE7616BF7}"/>
              </a:ext>
            </a:extLst>
          </p:cNvPr>
          <p:cNvSpPr>
            <a:spLocks noGrp="1"/>
          </p:cNvSpPr>
          <p:nvPr>
            <p:ph type="subTitle" idx="1"/>
          </p:nvPr>
        </p:nvSpPr>
        <p:spPr/>
        <p:txBody>
          <a:bodyPr>
            <a:normAutofit/>
          </a:bodyPr>
          <a:lstStyle/>
          <a:p>
            <a:r>
              <a:rPr kumimoji="1" lang="ja-JP" altLang="en-US" sz="3600" dirty="0"/>
              <a:t>物理学教室セミナー</a:t>
            </a:r>
            <a:endParaRPr kumimoji="1" lang="en-US" altLang="ja-JP" sz="3600" dirty="0"/>
          </a:p>
          <a:p>
            <a:r>
              <a:rPr lang="en-US" altLang="ja-JP" sz="3600" dirty="0"/>
              <a:t>(</a:t>
            </a:r>
            <a:r>
              <a:rPr lang="ja-JP" altLang="en-US" sz="3600" dirty="0"/>
              <a:t>令和</a:t>
            </a:r>
            <a:r>
              <a:rPr lang="en-US" altLang="ja-JP" sz="3600" dirty="0"/>
              <a:t>6</a:t>
            </a:r>
            <a:r>
              <a:rPr lang="ja-JP" altLang="en-US" sz="3600" dirty="0"/>
              <a:t>年</a:t>
            </a:r>
            <a:r>
              <a:rPr lang="en-US" altLang="ja-JP" sz="3600" dirty="0"/>
              <a:t>12</a:t>
            </a:r>
            <a:r>
              <a:rPr lang="ja-JP" altLang="en-US" sz="3600" dirty="0"/>
              <a:t>月</a:t>
            </a:r>
            <a:r>
              <a:rPr lang="en-US" altLang="ja-JP" sz="3600" dirty="0"/>
              <a:t>13</a:t>
            </a:r>
            <a:r>
              <a:rPr lang="ja-JP" altLang="en-US" sz="3600" dirty="0"/>
              <a:t>日</a:t>
            </a:r>
            <a:r>
              <a:rPr lang="en-US" altLang="ja-JP" sz="3600" dirty="0"/>
              <a:t>)</a:t>
            </a:r>
            <a:endParaRPr kumimoji="1" lang="ja-JP" altLang="en-US" sz="3600" dirty="0"/>
          </a:p>
        </p:txBody>
      </p:sp>
    </p:spTree>
    <p:extLst>
      <p:ext uri="{BB962C8B-B14F-4D97-AF65-F5344CB8AC3E}">
        <p14:creationId xmlns:p14="http://schemas.microsoft.com/office/powerpoint/2010/main" val="2196007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FC0E42A-FD6B-C07B-A18E-C4B4906F7623}"/>
              </a:ext>
            </a:extLst>
          </p:cNvPr>
          <p:cNvSpPr>
            <a:spLocks noGrp="1"/>
          </p:cNvSpPr>
          <p:nvPr>
            <p:ph type="title"/>
          </p:nvPr>
        </p:nvSpPr>
        <p:spPr/>
        <p:txBody>
          <a:bodyPr/>
          <a:lstStyle/>
          <a:p>
            <a:r>
              <a:rPr kumimoji="1" lang="ja-JP" altLang="en-US" dirty="0"/>
              <a:t>今日伝えたいこと </a:t>
            </a:r>
            <a:r>
              <a:rPr kumimoji="1" lang="en-US" altLang="ja-JP" dirty="0"/>
              <a:t>~</a:t>
            </a:r>
            <a:r>
              <a:rPr kumimoji="1" lang="ja-JP" altLang="en-US" dirty="0"/>
              <a:t>物性物理の面白さ</a:t>
            </a:r>
          </a:p>
        </p:txBody>
      </p:sp>
      <p:sp>
        <p:nvSpPr>
          <p:cNvPr id="3" name="コンテンツ プレースホルダー 2">
            <a:extLst>
              <a:ext uri="{FF2B5EF4-FFF2-40B4-BE49-F238E27FC236}">
                <a16:creationId xmlns:a16="http://schemas.microsoft.com/office/drawing/2014/main" id="{DC61BB30-ACCD-E13C-3F90-36173082799C}"/>
              </a:ext>
            </a:extLst>
          </p:cNvPr>
          <p:cNvSpPr>
            <a:spLocks noGrp="1"/>
          </p:cNvSpPr>
          <p:nvPr>
            <p:ph idx="1"/>
          </p:nvPr>
        </p:nvSpPr>
        <p:spPr>
          <a:xfrm>
            <a:off x="235974" y="1527585"/>
            <a:ext cx="11720051" cy="4965290"/>
          </a:xfrm>
        </p:spPr>
        <p:txBody>
          <a:bodyPr>
            <a:normAutofit fontScale="40000" lnSpcReduction="20000"/>
          </a:bodyPr>
          <a:lstStyle/>
          <a:p>
            <a:r>
              <a:rPr kumimoji="1" lang="ja-JP" altLang="en-US" sz="5000" dirty="0"/>
              <a:t>物性物理の世界は多様で面白い</a:t>
            </a:r>
            <a:endParaRPr kumimoji="1" lang="en-US" altLang="ja-JP" sz="5000" dirty="0"/>
          </a:p>
          <a:p>
            <a:r>
              <a:rPr kumimoji="1" lang="en-US" altLang="ja-JP" sz="5000" dirty="0"/>
              <a:t>Prof. Steven H. Simon (</a:t>
            </a:r>
            <a:r>
              <a:rPr kumimoji="1" lang="en-US" altLang="ja-JP" sz="5000" dirty="0" err="1"/>
              <a:t>Youtube</a:t>
            </a:r>
            <a:r>
              <a:rPr kumimoji="1" lang="en-US" altLang="ja-JP" sz="5000" dirty="0"/>
              <a:t>: </a:t>
            </a:r>
            <a:r>
              <a:rPr kumimoji="1" lang="ja-JP" altLang="en-US" sz="5000" dirty="0"/>
              <a:t>「</a:t>
            </a:r>
            <a:r>
              <a:rPr kumimoji="1" lang="en-US" altLang="ja-JP" sz="5000" dirty="0"/>
              <a:t>The Oxford Solid State Basics – Prof. Steven H. Simon</a:t>
            </a:r>
            <a:r>
              <a:rPr kumimoji="1" lang="ja-JP" altLang="en-US" sz="5000" dirty="0"/>
              <a:t>」</a:t>
            </a:r>
            <a:r>
              <a:rPr kumimoji="1" lang="en-US" altLang="ja-JP" sz="5000" dirty="0"/>
              <a:t>)</a:t>
            </a:r>
          </a:p>
          <a:p>
            <a:pPr marL="0" indent="0">
              <a:buNone/>
            </a:pPr>
            <a:endParaRPr kumimoji="1" lang="en-US" altLang="ja-JP" sz="4400" dirty="0"/>
          </a:p>
          <a:p>
            <a:r>
              <a:rPr lang="en-US" altLang="ja-JP" sz="5000" dirty="0"/>
              <a:t>Why do we study Condensed Matter Physics ?</a:t>
            </a:r>
          </a:p>
          <a:p>
            <a:endParaRPr kumimoji="1" lang="en-US" altLang="ja-JP" sz="4400" dirty="0"/>
          </a:p>
          <a:p>
            <a:pPr marL="0" indent="0">
              <a:buNone/>
            </a:pPr>
            <a:r>
              <a:rPr lang="en-US" altLang="ja-JP" sz="5000" dirty="0"/>
              <a:t>1. It is the world</a:t>
            </a:r>
          </a:p>
          <a:p>
            <a:pPr marL="0" indent="0">
              <a:buNone/>
            </a:pPr>
            <a:r>
              <a:rPr kumimoji="1" lang="en-US" altLang="ja-JP" sz="5000" dirty="0"/>
              <a:t>2. It is useful</a:t>
            </a:r>
          </a:p>
          <a:p>
            <a:pPr marL="0" indent="0">
              <a:buNone/>
            </a:pPr>
            <a:r>
              <a:rPr lang="en-US" altLang="ja-JP" sz="5000" dirty="0"/>
              <a:t>3. It is deep</a:t>
            </a:r>
          </a:p>
          <a:p>
            <a:pPr marL="0" indent="0">
              <a:lnSpc>
                <a:spcPct val="120000"/>
              </a:lnSpc>
              <a:buNone/>
            </a:pPr>
            <a:r>
              <a:rPr lang="en-US" altLang="ja-JP" sz="5000" dirty="0"/>
              <a:t>E.g.: (Discovery of Higgs-boson, in the paper where he has been awarded the Novel prize, it says:</a:t>
            </a:r>
          </a:p>
          <a:p>
            <a:pPr marL="0" indent="0">
              <a:buNone/>
            </a:pPr>
            <a:r>
              <a:rPr lang="ja-JP" altLang="en-US" sz="5000" dirty="0"/>
              <a:t>「</a:t>
            </a:r>
            <a:r>
              <a:rPr lang="en-US" altLang="ja-JP" sz="5000" dirty="0"/>
              <a:t>I got this idea from Condensed Matter Physicists.</a:t>
            </a:r>
            <a:r>
              <a:rPr lang="ja-JP" altLang="en-US" sz="5000" dirty="0"/>
              <a:t>」</a:t>
            </a:r>
            <a:r>
              <a:rPr lang="en-US" altLang="ja-JP" sz="5000" dirty="0"/>
              <a:t>)</a:t>
            </a:r>
          </a:p>
          <a:p>
            <a:pPr marL="0" indent="0">
              <a:buNone/>
            </a:pPr>
            <a:r>
              <a:rPr lang="en-US" altLang="ja-JP" sz="5000" dirty="0"/>
              <a:t>4. Anti-reductionism</a:t>
            </a:r>
          </a:p>
          <a:p>
            <a:pPr marL="0" indent="0">
              <a:buNone/>
            </a:pPr>
            <a:r>
              <a:rPr lang="en-US" altLang="ja-JP" sz="5000" dirty="0"/>
              <a:t>5. Laboratory + for Quantum and Statistical Mechanics</a:t>
            </a:r>
          </a:p>
          <a:p>
            <a:pPr marL="0" indent="0">
              <a:buNone/>
            </a:pPr>
            <a:br>
              <a:rPr lang="en-US" altLang="ja-JP" dirty="0"/>
            </a:br>
            <a:endParaRPr kumimoji="1" lang="ja-JP" altLang="en-US" dirty="0"/>
          </a:p>
        </p:txBody>
      </p:sp>
    </p:spTree>
    <p:extLst>
      <p:ext uri="{BB962C8B-B14F-4D97-AF65-F5344CB8AC3E}">
        <p14:creationId xmlns:p14="http://schemas.microsoft.com/office/powerpoint/2010/main" val="3183751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F526C8-9303-B24D-62BD-B40974A52314}"/>
              </a:ext>
            </a:extLst>
          </p:cNvPr>
          <p:cNvSpPr>
            <a:spLocks noGrp="1"/>
          </p:cNvSpPr>
          <p:nvPr>
            <p:ph type="title"/>
          </p:nvPr>
        </p:nvSpPr>
        <p:spPr/>
        <p:txBody>
          <a:bodyPr/>
          <a:lstStyle/>
          <a:p>
            <a:r>
              <a:rPr lang="ja-JP" altLang="en-US" dirty="0"/>
              <a:t>今日伝えたいこと </a:t>
            </a:r>
            <a:r>
              <a:rPr lang="en-US" altLang="ja-JP" dirty="0"/>
              <a:t>~</a:t>
            </a:r>
            <a:r>
              <a:rPr lang="ja-JP" altLang="en-US" dirty="0"/>
              <a:t>ある本の紹介</a:t>
            </a:r>
            <a:endParaRPr kumimoji="1" lang="ja-JP" altLang="en-US" dirty="0"/>
          </a:p>
        </p:txBody>
      </p:sp>
      <p:pic>
        <p:nvPicPr>
          <p:cNvPr id="5" name="コンテンツ プレースホルダー 4" descr="グラフィカル ユーザー インターフェイス">
            <a:extLst>
              <a:ext uri="{FF2B5EF4-FFF2-40B4-BE49-F238E27FC236}">
                <a16:creationId xmlns:a16="http://schemas.microsoft.com/office/drawing/2014/main" id="{E797882F-C52C-6D1A-D9FB-B4666142EC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3139" y="1474833"/>
            <a:ext cx="8577071" cy="3709642"/>
          </a:xfrm>
        </p:spPr>
      </p:pic>
      <p:sp>
        <p:nvSpPr>
          <p:cNvPr id="6" name="テキスト ボックス 5">
            <a:extLst>
              <a:ext uri="{FF2B5EF4-FFF2-40B4-BE49-F238E27FC236}">
                <a16:creationId xmlns:a16="http://schemas.microsoft.com/office/drawing/2014/main" id="{9E1EB131-CAB2-F3CB-FAA8-E1641177CBBC}"/>
              </a:ext>
            </a:extLst>
          </p:cNvPr>
          <p:cNvSpPr txBox="1"/>
          <p:nvPr/>
        </p:nvSpPr>
        <p:spPr>
          <a:xfrm>
            <a:off x="3160492" y="5383167"/>
            <a:ext cx="5871016" cy="1015663"/>
          </a:xfrm>
          <a:prstGeom prst="rect">
            <a:avLst/>
          </a:prstGeom>
          <a:noFill/>
        </p:spPr>
        <p:txBody>
          <a:bodyPr wrap="square" rtlCol="0">
            <a:spAutoFit/>
          </a:bodyPr>
          <a:lstStyle/>
          <a:p>
            <a:r>
              <a:rPr lang="ja-JP" altLang="en-US" sz="2000" dirty="0"/>
              <a:t>前書きより抜粋し、意訳したもの</a:t>
            </a:r>
            <a:r>
              <a:rPr lang="en-US" altLang="ja-JP" sz="2000" dirty="0"/>
              <a:t>:</a:t>
            </a:r>
          </a:p>
          <a:p>
            <a:r>
              <a:rPr kumimoji="1" lang="ja-JP" altLang="en-US" sz="2000" dirty="0"/>
              <a:t>「素粒子物理学にはひとつしか宇宙がないが、凝縮系物理にはいくつも宇宙がある。」</a:t>
            </a:r>
          </a:p>
        </p:txBody>
      </p:sp>
    </p:spTree>
    <p:extLst>
      <p:ext uri="{BB962C8B-B14F-4D97-AF65-F5344CB8AC3E}">
        <p14:creationId xmlns:p14="http://schemas.microsoft.com/office/powerpoint/2010/main" val="2073870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469EC3-4734-EB44-1624-C6814FFE2D8C}"/>
              </a:ext>
            </a:extLst>
          </p:cNvPr>
          <p:cNvSpPr>
            <a:spLocks noGrp="1"/>
          </p:cNvSpPr>
          <p:nvPr>
            <p:ph idx="1"/>
          </p:nvPr>
        </p:nvSpPr>
        <p:spPr>
          <a:xfrm>
            <a:off x="1545078" y="888179"/>
            <a:ext cx="9049905" cy="5247405"/>
          </a:xfrm>
        </p:spPr>
        <p:txBody>
          <a:bodyPr>
            <a:normAutofit fontScale="92500" lnSpcReduction="20000"/>
          </a:bodyPr>
          <a:lstStyle/>
          <a:p>
            <a:r>
              <a:rPr lang="ja-JP" altLang="en-US" sz="2182" dirty="0"/>
              <a:t>ペロブスカイトの微細な構造変化が興味深い性質を引き起こす。</a:t>
            </a:r>
            <a:endParaRPr lang="en-GB" altLang="ja-JP" sz="2182" b="1" dirty="0">
              <a:solidFill>
                <a:srgbClr val="FF0000"/>
              </a:solidFill>
            </a:endParaRPr>
          </a:p>
          <a:p>
            <a:pPr>
              <a:lnSpc>
                <a:spcPct val="120000"/>
              </a:lnSpc>
            </a:pPr>
            <a:r>
              <a:rPr lang="ja-JP" altLang="en-US" sz="2045" b="1" dirty="0">
                <a:solidFill>
                  <a:srgbClr val="FF0000"/>
                </a:solidFill>
              </a:rPr>
              <a:t>ペロブスカイトは技術的に重要視されている</a:t>
            </a:r>
            <a:r>
              <a:rPr lang="en-US" altLang="ja-JP" sz="2045" dirty="0"/>
              <a:t> (</a:t>
            </a:r>
            <a:r>
              <a:rPr lang="ja-JP" altLang="en-US" sz="2045" dirty="0"/>
              <a:t>抵抗スイッチ</a:t>
            </a:r>
            <a:r>
              <a:rPr lang="en-GB" altLang="ja-JP" sz="2182" dirty="0"/>
              <a:t>,</a:t>
            </a:r>
            <a:r>
              <a:rPr lang="ja-JP" altLang="en-US" sz="2182" dirty="0"/>
              <a:t>青色光発光</a:t>
            </a:r>
            <a:r>
              <a:rPr lang="en-GB" altLang="ja-JP" sz="2182" dirty="0"/>
              <a:t>,</a:t>
            </a:r>
            <a:r>
              <a:rPr lang="ja-JP" altLang="en-US" sz="2182" dirty="0"/>
              <a:t>光触媒</a:t>
            </a:r>
            <a:r>
              <a:rPr lang="en-GB" altLang="ja-JP" sz="2182" dirty="0"/>
              <a:t>, 2</a:t>
            </a:r>
            <a:r>
              <a:rPr lang="ja-JP" altLang="en-US" sz="2182" dirty="0"/>
              <a:t>次元電子ガス模型</a:t>
            </a:r>
            <a:r>
              <a:rPr lang="en-GB" altLang="ja-JP" sz="2182" dirty="0"/>
              <a:t>…</a:t>
            </a:r>
            <a:r>
              <a:rPr lang="en-US" altLang="ja-JP" sz="2045" dirty="0"/>
              <a:t>)</a:t>
            </a:r>
          </a:p>
          <a:p>
            <a:pPr marL="0" indent="0">
              <a:buNone/>
            </a:pPr>
            <a:endParaRPr lang="en-GB" altLang="ja-JP" sz="2045" dirty="0"/>
          </a:p>
          <a:p>
            <a:pPr marL="0" indent="0">
              <a:buNone/>
            </a:pPr>
            <a:endParaRPr lang="en-GB" altLang="ja-JP" sz="2045" dirty="0"/>
          </a:p>
          <a:p>
            <a:pPr marL="0" indent="0">
              <a:buNone/>
            </a:pPr>
            <a:endParaRPr lang="en-GB" altLang="ja-JP" sz="2045" dirty="0"/>
          </a:p>
          <a:p>
            <a:pPr marL="0" indent="0">
              <a:buNone/>
            </a:pPr>
            <a:endParaRPr lang="en-GB" altLang="ja-JP" sz="2045" dirty="0"/>
          </a:p>
          <a:p>
            <a:pPr marL="0" indent="0">
              <a:buNone/>
            </a:pPr>
            <a:endParaRPr lang="en-GB" altLang="ja-JP" sz="2045" dirty="0"/>
          </a:p>
          <a:p>
            <a:pPr marL="0" indent="0">
              <a:buNone/>
            </a:pPr>
            <a:endParaRPr lang="en-GB" altLang="ja-JP" sz="2045" dirty="0"/>
          </a:p>
          <a:p>
            <a:pPr marL="0" indent="0">
              <a:buNone/>
            </a:pPr>
            <a:endParaRPr lang="en-GB" altLang="ja-JP" sz="2045" dirty="0"/>
          </a:p>
          <a:p>
            <a:pPr marL="0" indent="0">
              <a:buNone/>
            </a:pPr>
            <a:endParaRPr lang="en-GB" altLang="ja-JP" sz="2045" dirty="0"/>
          </a:p>
          <a:p>
            <a:r>
              <a:rPr lang="ja-JP" altLang="en-US" sz="2045" dirty="0"/>
              <a:t>このような性質を理解し、制御するために</a:t>
            </a:r>
            <a:r>
              <a:rPr lang="en-US" altLang="ja-JP" sz="2045" dirty="0"/>
              <a:t>:</a:t>
            </a:r>
            <a:endParaRPr lang="en-GB" altLang="ja-JP" sz="2045" dirty="0"/>
          </a:p>
          <a:p>
            <a:pPr>
              <a:buFont typeface="Wingdings" panose="05000000000000000000" pitchFamily="2" charset="2"/>
              <a:buChar char="ü"/>
            </a:pPr>
            <a:r>
              <a:rPr lang="ja-JP" altLang="en-US" sz="2045" dirty="0"/>
              <a:t>正確な結晶構造の情報</a:t>
            </a:r>
            <a:r>
              <a:rPr lang="en-GB" altLang="ja-JP" sz="2045" dirty="0"/>
              <a:t>, </a:t>
            </a:r>
          </a:p>
          <a:p>
            <a:pPr>
              <a:buFont typeface="Wingdings" panose="05000000000000000000" pitchFamily="2" charset="2"/>
              <a:buChar char="ü"/>
            </a:pPr>
            <a:r>
              <a:rPr lang="ja-JP" altLang="en-US" sz="2045" dirty="0"/>
              <a:t>化学的分解能</a:t>
            </a:r>
            <a:r>
              <a:rPr lang="en-GB" altLang="ja-JP" sz="2045" dirty="0"/>
              <a:t>, </a:t>
            </a:r>
          </a:p>
          <a:p>
            <a:pPr>
              <a:buFont typeface="Wingdings" panose="05000000000000000000" pitchFamily="2" charset="2"/>
              <a:buChar char="ü"/>
            </a:pPr>
            <a:r>
              <a:rPr lang="ja-JP" altLang="en-US" sz="2045" dirty="0"/>
              <a:t>表面感度</a:t>
            </a:r>
            <a:endParaRPr lang="en-US" altLang="ja-JP" sz="2045" dirty="0"/>
          </a:p>
        </p:txBody>
      </p:sp>
      <p:sp>
        <p:nvSpPr>
          <p:cNvPr id="3" name="日付プレースホルダー 2">
            <a:extLst>
              <a:ext uri="{FF2B5EF4-FFF2-40B4-BE49-F238E27FC236}">
                <a16:creationId xmlns:a16="http://schemas.microsoft.com/office/drawing/2014/main" id="{709E816D-1D64-AA6B-CE15-E99A244C5A62}"/>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4" name="フッター プレースホルダー 3">
            <a:extLst>
              <a:ext uri="{FF2B5EF4-FFF2-40B4-BE49-F238E27FC236}">
                <a16:creationId xmlns:a16="http://schemas.microsoft.com/office/drawing/2014/main" id="{25F8FFF2-D35B-3252-C4BD-ED7A4067408F}"/>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3F6A01B3-69AB-C5F1-59ED-AD7AC5B5711C}"/>
              </a:ext>
            </a:extLst>
          </p:cNvPr>
          <p:cNvSpPr>
            <a:spLocks noGrp="1"/>
          </p:cNvSpPr>
          <p:nvPr>
            <p:ph type="sldNum" sz="quarter" idx="12"/>
          </p:nvPr>
        </p:nvSpPr>
        <p:spPr/>
        <p:txBody>
          <a:bodyPr/>
          <a:lstStyle/>
          <a:p>
            <a:r>
              <a:rPr kumimoji="1" lang="en-US" altLang="ja-JP" dirty="0"/>
              <a:t>24</a:t>
            </a:r>
            <a:endParaRPr kumimoji="1" lang="ja-JP" altLang="en-US" dirty="0"/>
          </a:p>
        </p:txBody>
      </p:sp>
      <p:sp>
        <p:nvSpPr>
          <p:cNvPr id="6" name="ZoneTexte 322">
            <a:extLst>
              <a:ext uri="{FF2B5EF4-FFF2-40B4-BE49-F238E27FC236}">
                <a16:creationId xmlns:a16="http://schemas.microsoft.com/office/drawing/2014/main" id="{CE15B2D0-6B26-0C2C-FD0A-F9F75CE2439C}"/>
              </a:ext>
            </a:extLst>
          </p:cNvPr>
          <p:cNvSpPr txBox="1"/>
          <p:nvPr/>
        </p:nvSpPr>
        <p:spPr>
          <a:xfrm>
            <a:off x="8270599" y="2371315"/>
            <a:ext cx="955711" cy="386131"/>
          </a:xfrm>
          <a:prstGeom prst="rect">
            <a:avLst/>
          </a:prstGeom>
          <a:noFill/>
        </p:spPr>
        <p:txBody>
          <a:bodyPr wrap="none" rtlCol="0">
            <a:spAutoFit/>
          </a:bodyPr>
          <a:lstStyle/>
          <a:p>
            <a:pPr algn="ctr"/>
            <a:r>
              <a:rPr lang="en-GB" sz="1909" b="1" dirty="0">
                <a:ln w="9525">
                  <a:solidFill>
                    <a:schemeClr val="bg1"/>
                  </a:solidFill>
                  <a:prstDash val="solid"/>
                </a:ln>
                <a:effectLst>
                  <a:outerShdw blurRad="12700" dist="38100" dir="2700000" algn="tl" rotWithShape="0">
                    <a:schemeClr val="bg1">
                      <a:lumMod val="50000"/>
                    </a:schemeClr>
                  </a:outerShdw>
                </a:effectLst>
              </a:rPr>
              <a:t>SrTiO</a:t>
            </a:r>
            <a:r>
              <a:rPr lang="en-GB" sz="1909" b="1" baseline="-25000" dirty="0">
                <a:ln w="9525">
                  <a:solidFill>
                    <a:schemeClr val="bg1"/>
                  </a:solidFill>
                  <a:prstDash val="solid"/>
                </a:ln>
                <a:effectLst>
                  <a:outerShdw blurRad="12700" dist="38100" dir="2700000" algn="tl" rotWithShape="0">
                    <a:schemeClr val="bg1">
                      <a:lumMod val="50000"/>
                    </a:schemeClr>
                  </a:outerShdw>
                </a:effectLst>
              </a:rPr>
              <a:t>3</a:t>
            </a:r>
          </a:p>
        </p:txBody>
      </p:sp>
      <p:grpSp>
        <p:nvGrpSpPr>
          <p:cNvPr id="7" name="Groupe 403">
            <a:extLst>
              <a:ext uri="{FF2B5EF4-FFF2-40B4-BE49-F238E27FC236}">
                <a16:creationId xmlns:a16="http://schemas.microsoft.com/office/drawing/2014/main" id="{67EB9E34-E59C-FCA5-7DA0-2DCE53017DEC}"/>
              </a:ext>
            </a:extLst>
          </p:cNvPr>
          <p:cNvGrpSpPr/>
          <p:nvPr/>
        </p:nvGrpSpPr>
        <p:grpSpPr>
          <a:xfrm>
            <a:off x="7859728" y="2675210"/>
            <a:ext cx="2094791" cy="1946146"/>
            <a:chOff x="5950218" y="2568972"/>
            <a:chExt cx="2478661" cy="2302777"/>
          </a:xfrm>
        </p:grpSpPr>
        <p:sp>
          <p:nvSpPr>
            <p:cNvPr id="8" name="Ellipse 350">
              <a:extLst>
                <a:ext uri="{FF2B5EF4-FFF2-40B4-BE49-F238E27FC236}">
                  <a16:creationId xmlns:a16="http://schemas.microsoft.com/office/drawing/2014/main" id="{2FC644CB-F481-5435-F332-4D8F5E13B8D3}"/>
                </a:ext>
              </a:extLst>
            </p:cNvPr>
            <p:cNvSpPr/>
            <p:nvPr/>
          </p:nvSpPr>
          <p:spPr>
            <a:xfrm>
              <a:off x="6907337" y="3260757"/>
              <a:ext cx="236037" cy="236037"/>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9" name="Connecteur droit 351">
              <a:extLst>
                <a:ext uri="{FF2B5EF4-FFF2-40B4-BE49-F238E27FC236}">
                  <a16:creationId xmlns:a16="http://schemas.microsoft.com/office/drawing/2014/main" id="{3D342CC9-219F-5689-F964-690EE5EB92D3}"/>
                </a:ext>
              </a:extLst>
            </p:cNvPr>
            <p:cNvCxnSpPr/>
            <p:nvPr/>
          </p:nvCxnSpPr>
          <p:spPr>
            <a:xfrm flipV="1">
              <a:off x="6317502" y="3391339"/>
              <a:ext cx="381102" cy="132641"/>
            </a:xfrm>
            <a:prstGeom prst="line">
              <a:avLst/>
            </a:prstGeom>
            <a:ln w="28575">
              <a:prstDash val="sysDot"/>
            </a:ln>
          </p:spPr>
          <p:style>
            <a:lnRef idx="1">
              <a:schemeClr val="dk1"/>
            </a:lnRef>
            <a:fillRef idx="0">
              <a:schemeClr val="dk1"/>
            </a:fillRef>
            <a:effectRef idx="0">
              <a:schemeClr val="dk1"/>
            </a:effectRef>
            <a:fontRef idx="minor">
              <a:schemeClr val="tx1"/>
            </a:fontRef>
          </p:style>
        </p:cxnSp>
        <p:cxnSp>
          <p:nvCxnSpPr>
            <p:cNvPr id="10" name="Connecteur droit avec flèche 352">
              <a:extLst>
                <a:ext uri="{FF2B5EF4-FFF2-40B4-BE49-F238E27FC236}">
                  <a16:creationId xmlns:a16="http://schemas.microsoft.com/office/drawing/2014/main" id="{1EEF4ADA-858E-32E7-A7FF-80897F9860B8}"/>
                </a:ext>
              </a:extLst>
            </p:cNvPr>
            <p:cNvCxnSpPr/>
            <p:nvPr/>
          </p:nvCxnSpPr>
          <p:spPr>
            <a:xfrm>
              <a:off x="6166229" y="4493191"/>
              <a:ext cx="1092226"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11" name="ZoneTexte 353">
              <a:extLst>
                <a:ext uri="{FF2B5EF4-FFF2-40B4-BE49-F238E27FC236}">
                  <a16:creationId xmlns:a16="http://schemas.microsoft.com/office/drawing/2014/main" id="{51BD5E5A-7017-F09D-E53F-1F5D87005822}"/>
                </a:ext>
              </a:extLst>
            </p:cNvPr>
            <p:cNvSpPr txBox="1"/>
            <p:nvPr/>
          </p:nvSpPr>
          <p:spPr>
            <a:xfrm>
              <a:off x="6143592" y="4459371"/>
              <a:ext cx="1203592" cy="412378"/>
            </a:xfrm>
            <a:prstGeom prst="rect">
              <a:avLst/>
            </a:prstGeom>
            <a:noFill/>
          </p:spPr>
          <p:txBody>
            <a:bodyPr wrap="square" rtlCol="0">
              <a:spAutoFit/>
            </a:bodyPr>
            <a:lstStyle/>
            <a:p>
              <a:pPr algn="ctr"/>
              <a:r>
                <a:rPr lang="fr-FR" sz="1227" dirty="0"/>
                <a:t>3,905 Å</a:t>
              </a:r>
            </a:p>
          </p:txBody>
        </p:sp>
        <p:cxnSp>
          <p:nvCxnSpPr>
            <p:cNvPr id="12" name="Connecteur droit 354">
              <a:extLst>
                <a:ext uri="{FF2B5EF4-FFF2-40B4-BE49-F238E27FC236}">
                  <a16:creationId xmlns:a16="http://schemas.microsoft.com/office/drawing/2014/main" id="{CCC88041-A45A-6F21-FD70-DC9836B2EA6B}"/>
                </a:ext>
              </a:extLst>
            </p:cNvPr>
            <p:cNvCxnSpPr>
              <a:endCxn id="13" idx="4"/>
            </p:cNvCxnSpPr>
            <p:nvPr/>
          </p:nvCxnSpPr>
          <p:spPr>
            <a:xfrm flipV="1">
              <a:off x="6490077" y="3009713"/>
              <a:ext cx="0" cy="808025"/>
            </a:xfrm>
            <a:prstGeom prst="line">
              <a:avLst/>
            </a:prstGeom>
            <a:ln w="31750"/>
          </p:spPr>
          <p:style>
            <a:lnRef idx="1">
              <a:schemeClr val="dk1"/>
            </a:lnRef>
            <a:fillRef idx="0">
              <a:schemeClr val="dk1"/>
            </a:fillRef>
            <a:effectRef idx="0">
              <a:schemeClr val="dk1"/>
            </a:effectRef>
            <a:fontRef idx="minor">
              <a:schemeClr val="tx1"/>
            </a:fontRef>
          </p:style>
        </p:cxnSp>
        <p:sp>
          <p:nvSpPr>
            <p:cNvPr id="13" name="Ellipse 355">
              <a:extLst>
                <a:ext uri="{FF2B5EF4-FFF2-40B4-BE49-F238E27FC236}">
                  <a16:creationId xmlns:a16="http://schemas.microsoft.com/office/drawing/2014/main" id="{22AFF40B-F0F9-E353-AD4C-D8C003179252}"/>
                </a:ext>
              </a:extLst>
            </p:cNvPr>
            <p:cNvSpPr/>
            <p:nvPr/>
          </p:nvSpPr>
          <p:spPr>
            <a:xfrm>
              <a:off x="6269707" y="2568972"/>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 name="Ellipse 356">
              <a:extLst>
                <a:ext uri="{FF2B5EF4-FFF2-40B4-BE49-F238E27FC236}">
                  <a16:creationId xmlns:a16="http://schemas.microsoft.com/office/drawing/2014/main" id="{F3C0B6D5-B68B-ED32-87BD-57EBDFB993F3}"/>
                </a:ext>
              </a:extLst>
            </p:cNvPr>
            <p:cNvSpPr/>
            <p:nvPr/>
          </p:nvSpPr>
          <p:spPr>
            <a:xfrm>
              <a:off x="7314953" y="2568972"/>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5" name="Ellipse 357">
              <a:extLst>
                <a:ext uri="{FF2B5EF4-FFF2-40B4-BE49-F238E27FC236}">
                  <a16:creationId xmlns:a16="http://schemas.microsoft.com/office/drawing/2014/main" id="{72AD979E-2081-4EF4-B522-5F66A8378372}"/>
                </a:ext>
              </a:extLst>
            </p:cNvPr>
            <p:cNvSpPr/>
            <p:nvPr/>
          </p:nvSpPr>
          <p:spPr>
            <a:xfrm>
              <a:off x="6269707" y="3690258"/>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 name="Ellipse 358">
              <a:extLst>
                <a:ext uri="{FF2B5EF4-FFF2-40B4-BE49-F238E27FC236}">
                  <a16:creationId xmlns:a16="http://schemas.microsoft.com/office/drawing/2014/main" id="{45908E40-A778-3F61-F532-B299A260F847}"/>
                </a:ext>
              </a:extLst>
            </p:cNvPr>
            <p:cNvSpPr/>
            <p:nvPr/>
          </p:nvSpPr>
          <p:spPr>
            <a:xfrm>
              <a:off x="7314953" y="3690258"/>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17" name="Connecteur droit 359">
              <a:extLst>
                <a:ext uri="{FF2B5EF4-FFF2-40B4-BE49-F238E27FC236}">
                  <a16:creationId xmlns:a16="http://schemas.microsoft.com/office/drawing/2014/main" id="{E17B66A0-5218-0AB0-1B37-58F912763BD1}"/>
                </a:ext>
              </a:extLst>
            </p:cNvPr>
            <p:cNvCxnSpPr/>
            <p:nvPr/>
          </p:nvCxnSpPr>
          <p:spPr>
            <a:xfrm flipV="1">
              <a:off x="6166229" y="2859813"/>
              <a:ext cx="229913" cy="188021"/>
            </a:xfrm>
            <a:prstGeom prst="line">
              <a:avLst/>
            </a:prstGeom>
            <a:ln w="31750"/>
          </p:spPr>
          <p:style>
            <a:lnRef idx="1">
              <a:schemeClr val="dk1"/>
            </a:lnRef>
            <a:fillRef idx="0">
              <a:schemeClr val="dk1"/>
            </a:fillRef>
            <a:effectRef idx="0">
              <a:schemeClr val="dk1"/>
            </a:effectRef>
            <a:fontRef idx="minor">
              <a:schemeClr val="tx1"/>
            </a:fontRef>
          </p:style>
        </p:cxnSp>
        <p:sp>
          <p:nvSpPr>
            <p:cNvPr id="18" name="Ellipse 360">
              <a:extLst>
                <a:ext uri="{FF2B5EF4-FFF2-40B4-BE49-F238E27FC236}">
                  <a16:creationId xmlns:a16="http://schemas.microsoft.com/office/drawing/2014/main" id="{6279098F-8DD9-2079-CAD3-9D298663256F}"/>
                </a:ext>
              </a:extLst>
            </p:cNvPr>
            <p:cNvSpPr/>
            <p:nvPr/>
          </p:nvSpPr>
          <p:spPr>
            <a:xfrm>
              <a:off x="5950218" y="2820979"/>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19" name="Connecteur droit 361">
              <a:extLst>
                <a:ext uri="{FF2B5EF4-FFF2-40B4-BE49-F238E27FC236}">
                  <a16:creationId xmlns:a16="http://schemas.microsoft.com/office/drawing/2014/main" id="{B262D3E3-C039-C960-AA00-CFD234D4CFB9}"/>
                </a:ext>
              </a:extLst>
            </p:cNvPr>
            <p:cNvCxnSpPr>
              <a:stCxn id="13" idx="6"/>
              <a:endCxn id="14" idx="2"/>
            </p:cNvCxnSpPr>
            <p:nvPr/>
          </p:nvCxnSpPr>
          <p:spPr>
            <a:xfrm>
              <a:off x="6710448" y="2789342"/>
              <a:ext cx="604505"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0" name="Connecteur droit 362">
              <a:extLst>
                <a:ext uri="{FF2B5EF4-FFF2-40B4-BE49-F238E27FC236}">
                  <a16:creationId xmlns:a16="http://schemas.microsoft.com/office/drawing/2014/main" id="{BDCFDCFA-47FB-FB97-6C8A-A010A534287E}"/>
                </a:ext>
              </a:extLst>
            </p:cNvPr>
            <p:cNvCxnSpPr/>
            <p:nvPr/>
          </p:nvCxnSpPr>
          <p:spPr>
            <a:xfrm flipV="1">
              <a:off x="7199997" y="2872762"/>
              <a:ext cx="229913" cy="188021"/>
            </a:xfrm>
            <a:prstGeom prst="line">
              <a:avLst/>
            </a:prstGeom>
            <a:ln w="31750"/>
          </p:spPr>
          <p:style>
            <a:lnRef idx="1">
              <a:schemeClr val="dk1"/>
            </a:lnRef>
            <a:fillRef idx="0">
              <a:schemeClr val="dk1"/>
            </a:fillRef>
            <a:effectRef idx="0">
              <a:schemeClr val="dk1"/>
            </a:effectRef>
            <a:fontRef idx="minor">
              <a:schemeClr val="tx1"/>
            </a:fontRef>
          </p:style>
        </p:cxnSp>
        <p:cxnSp>
          <p:nvCxnSpPr>
            <p:cNvPr id="21" name="Connecteur droit 363">
              <a:extLst>
                <a:ext uri="{FF2B5EF4-FFF2-40B4-BE49-F238E27FC236}">
                  <a16:creationId xmlns:a16="http://schemas.microsoft.com/office/drawing/2014/main" id="{3A999970-4F04-2B31-4B52-D4254F914620}"/>
                </a:ext>
              </a:extLst>
            </p:cNvPr>
            <p:cNvCxnSpPr/>
            <p:nvPr/>
          </p:nvCxnSpPr>
          <p:spPr>
            <a:xfrm>
              <a:off x="6396142" y="4162635"/>
              <a:ext cx="604505"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2" name="Connecteur droit 364">
              <a:extLst>
                <a:ext uri="{FF2B5EF4-FFF2-40B4-BE49-F238E27FC236}">
                  <a16:creationId xmlns:a16="http://schemas.microsoft.com/office/drawing/2014/main" id="{7A994EB0-EAD5-61D0-AC2E-EB00C4B2D739}"/>
                </a:ext>
              </a:extLst>
            </p:cNvPr>
            <p:cNvCxnSpPr/>
            <p:nvPr/>
          </p:nvCxnSpPr>
          <p:spPr>
            <a:xfrm>
              <a:off x="6710447" y="3908045"/>
              <a:ext cx="604505"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3" name="Connecteur droit 365">
              <a:extLst>
                <a:ext uri="{FF2B5EF4-FFF2-40B4-BE49-F238E27FC236}">
                  <a16:creationId xmlns:a16="http://schemas.microsoft.com/office/drawing/2014/main" id="{8B4196C4-1C79-E9A4-E4C2-B54E93D9D240}"/>
                </a:ext>
              </a:extLst>
            </p:cNvPr>
            <p:cNvCxnSpPr/>
            <p:nvPr/>
          </p:nvCxnSpPr>
          <p:spPr>
            <a:xfrm flipV="1">
              <a:off x="6166229" y="3959151"/>
              <a:ext cx="229913" cy="188021"/>
            </a:xfrm>
            <a:prstGeom prst="line">
              <a:avLst/>
            </a:prstGeom>
            <a:ln w="31750"/>
          </p:spPr>
          <p:style>
            <a:lnRef idx="1">
              <a:schemeClr val="dk1"/>
            </a:lnRef>
            <a:fillRef idx="0">
              <a:schemeClr val="dk1"/>
            </a:fillRef>
            <a:effectRef idx="0">
              <a:schemeClr val="dk1"/>
            </a:effectRef>
            <a:fontRef idx="minor">
              <a:schemeClr val="tx1"/>
            </a:fontRef>
          </p:style>
        </p:cxnSp>
        <p:cxnSp>
          <p:nvCxnSpPr>
            <p:cNvPr id="24" name="Connecteur droit 366">
              <a:extLst>
                <a:ext uri="{FF2B5EF4-FFF2-40B4-BE49-F238E27FC236}">
                  <a16:creationId xmlns:a16="http://schemas.microsoft.com/office/drawing/2014/main" id="{E17B96E7-1FD8-0D10-15F4-D9797B356D95}"/>
                </a:ext>
              </a:extLst>
            </p:cNvPr>
            <p:cNvCxnSpPr/>
            <p:nvPr/>
          </p:nvCxnSpPr>
          <p:spPr>
            <a:xfrm flipV="1">
              <a:off x="7215126" y="3971657"/>
              <a:ext cx="229913" cy="188021"/>
            </a:xfrm>
            <a:prstGeom prst="line">
              <a:avLst/>
            </a:prstGeom>
            <a:ln w="31750"/>
          </p:spPr>
          <p:style>
            <a:lnRef idx="1">
              <a:schemeClr val="dk1"/>
            </a:lnRef>
            <a:fillRef idx="0">
              <a:schemeClr val="dk1"/>
            </a:fillRef>
            <a:effectRef idx="0">
              <a:schemeClr val="dk1"/>
            </a:effectRef>
            <a:fontRef idx="minor">
              <a:schemeClr val="tx1"/>
            </a:fontRef>
          </p:style>
        </p:cxnSp>
        <p:sp>
          <p:nvSpPr>
            <p:cNvPr id="25" name="Ellipse 367">
              <a:extLst>
                <a:ext uri="{FF2B5EF4-FFF2-40B4-BE49-F238E27FC236}">
                  <a16:creationId xmlns:a16="http://schemas.microsoft.com/office/drawing/2014/main" id="{92B23A5D-FD27-ECA7-A467-134347CE35B5}"/>
                </a:ext>
              </a:extLst>
            </p:cNvPr>
            <p:cNvSpPr/>
            <p:nvPr/>
          </p:nvSpPr>
          <p:spPr>
            <a:xfrm>
              <a:off x="5950218" y="3942265"/>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 name="Ellipse 368">
              <a:extLst>
                <a:ext uri="{FF2B5EF4-FFF2-40B4-BE49-F238E27FC236}">
                  <a16:creationId xmlns:a16="http://schemas.microsoft.com/office/drawing/2014/main" id="{F281CEFA-A0B2-5056-A1F8-FF3D5891D497}"/>
                </a:ext>
              </a:extLst>
            </p:cNvPr>
            <p:cNvSpPr/>
            <p:nvPr/>
          </p:nvSpPr>
          <p:spPr>
            <a:xfrm>
              <a:off x="6995464" y="3942265"/>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27" name="Connecteur droit 369">
              <a:extLst>
                <a:ext uri="{FF2B5EF4-FFF2-40B4-BE49-F238E27FC236}">
                  <a16:creationId xmlns:a16="http://schemas.microsoft.com/office/drawing/2014/main" id="{815A10AD-7DAA-2A7D-EB33-C8091638F566}"/>
                </a:ext>
              </a:extLst>
            </p:cNvPr>
            <p:cNvCxnSpPr>
              <a:stCxn id="25" idx="0"/>
              <a:endCxn id="18" idx="4"/>
            </p:cNvCxnSpPr>
            <p:nvPr/>
          </p:nvCxnSpPr>
          <p:spPr>
            <a:xfrm flipV="1">
              <a:off x="6170588" y="3261720"/>
              <a:ext cx="0" cy="680545"/>
            </a:xfrm>
            <a:prstGeom prst="line">
              <a:avLst/>
            </a:prstGeom>
            <a:ln w="31750"/>
          </p:spPr>
          <p:style>
            <a:lnRef idx="1">
              <a:schemeClr val="dk1"/>
            </a:lnRef>
            <a:fillRef idx="0">
              <a:schemeClr val="dk1"/>
            </a:fillRef>
            <a:effectRef idx="0">
              <a:schemeClr val="dk1"/>
            </a:effectRef>
            <a:fontRef idx="minor">
              <a:schemeClr val="tx1"/>
            </a:fontRef>
          </p:style>
        </p:cxnSp>
        <p:cxnSp>
          <p:nvCxnSpPr>
            <p:cNvPr id="28" name="Connecteur droit 370">
              <a:extLst>
                <a:ext uri="{FF2B5EF4-FFF2-40B4-BE49-F238E27FC236}">
                  <a16:creationId xmlns:a16="http://schemas.microsoft.com/office/drawing/2014/main" id="{05098D86-0C1C-7A9C-066F-DCE38F5F9ACE}"/>
                </a:ext>
              </a:extLst>
            </p:cNvPr>
            <p:cNvCxnSpPr>
              <a:cxnSpLocks/>
              <a:stCxn id="26" idx="0"/>
              <a:endCxn id="33" idx="4"/>
            </p:cNvCxnSpPr>
            <p:nvPr/>
          </p:nvCxnSpPr>
          <p:spPr>
            <a:xfrm flipV="1">
              <a:off x="7215835" y="3261720"/>
              <a:ext cx="0" cy="680545"/>
            </a:xfrm>
            <a:prstGeom prst="line">
              <a:avLst/>
            </a:prstGeom>
            <a:ln w="31750"/>
          </p:spPr>
          <p:style>
            <a:lnRef idx="1">
              <a:schemeClr val="dk1"/>
            </a:lnRef>
            <a:fillRef idx="0">
              <a:schemeClr val="dk1"/>
            </a:fillRef>
            <a:effectRef idx="0">
              <a:schemeClr val="dk1"/>
            </a:effectRef>
            <a:fontRef idx="minor">
              <a:schemeClr val="tx1"/>
            </a:fontRef>
          </p:style>
        </p:cxnSp>
        <p:cxnSp>
          <p:nvCxnSpPr>
            <p:cNvPr id="29" name="Connecteur droit 371">
              <a:extLst>
                <a:ext uri="{FF2B5EF4-FFF2-40B4-BE49-F238E27FC236}">
                  <a16:creationId xmlns:a16="http://schemas.microsoft.com/office/drawing/2014/main" id="{2BA849AD-E2E9-EAB4-58C2-E6EFC965AC40}"/>
                </a:ext>
              </a:extLst>
            </p:cNvPr>
            <p:cNvCxnSpPr>
              <a:cxnSpLocks/>
              <a:stCxn id="16" idx="0"/>
              <a:endCxn id="14" idx="4"/>
            </p:cNvCxnSpPr>
            <p:nvPr/>
          </p:nvCxnSpPr>
          <p:spPr>
            <a:xfrm flipV="1">
              <a:off x="7535324" y="3009713"/>
              <a:ext cx="0" cy="680545"/>
            </a:xfrm>
            <a:prstGeom prst="line">
              <a:avLst/>
            </a:prstGeom>
            <a:ln w="31750"/>
          </p:spPr>
          <p:style>
            <a:lnRef idx="1">
              <a:schemeClr val="dk1"/>
            </a:lnRef>
            <a:fillRef idx="0">
              <a:schemeClr val="dk1"/>
            </a:fillRef>
            <a:effectRef idx="0">
              <a:schemeClr val="dk1"/>
            </a:effectRef>
            <a:fontRef idx="minor">
              <a:schemeClr val="tx1"/>
            </a:fontRef>
          </p:style>
        </p:cxnSp>
        <p:sp>
          <p:nvSpPr>
            <p:cNvPr id="30" name="Ellipse 372">
              <a:extLst>
                <a:ext uri="{FF2B5EF4-FFF2-40B4-BE49-F238E27FC236}">
                  <a16:creationId xmlns:a16="http://schemas.microsoft.com/office/drawing/2014/main" id="{2F5213DB-9315-71B1-EF79-29886B4D2252}"/>
                </a:ext>
              </a:extLst>
            </p:cNvPr>
            <p:cNvSpPr/>
            <p:nvPr/>
          </p:nvSpPr>
          <p:spPr>
            <a:xfrm>
              <a:off x="6215998" y="3408514"/>
              <a:ext cx="236037" cy="236037"/>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1" name="Ellipse 373">
              <a:extLst>
                <a:ext uri="{FF2B5EF4-FFF2-40B4-BE49-F238E27FC236}">
                  <a16:creationId xmlns:a16="http://schemas.microsoft.com/office/drawing/2014/main" id="{7C286AF2-6F03-FD06-A9A5-A32979FC780B}"/>
                </a:ext>
              </a:extLst>
            </p:cNvPr>
            <p:cNvSpPr/>
            <p:nvPr/>
          </p:nvSpPr>
          <p:spPr>
            <a:xfrm>
              <a:off x="6738010" y="3918638"/>
              <a:ext cx="236037" cy="236037"/>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32" name="Connecteur droit 375">
              <a:extLst>
                <a:ext uri="{FF2B5EF4-FFF2-40B4-BE49-F238E27FC236}">
                  <a16:creationId xmlns:a16="http://schemas.microsoft.com/office/drawing/2014/main" id="{F82EFC23-C2F2-D9A2-94CC-A931C210A546}"/>
                </a:ext>
              </a:extLst>
            </p:cNvPr>
            <p:cNvCxnSpPr>
              <a:stCxn id="18" idx="6"/>
              <a:endCxn id="33" idx="2"/>
            </p:cNvCxnSpPr>
            <p:nvPr/>
          </p:nvCxnSpPr>
          <p:spPr>
            <a:xfrm>
              <a:off x="6390959" y="3041350"/>
              <a:ext cx="604505" cy="0"/>
            </a:xfrm>
            <a:prstGeom prst="line">
              <a:avLst/>
            </a:prstGeom>
            <a:ln w="31750"/>
          </p:spPr>
          <p:style>
            <a:lnRef idx="1">
              <a:schemeClr val="dk1"/>
            </a:lnRef>
            <a:fillRef idx="0">
              <a:schemeClr val="dk1"/>
            </a:fillRef>
            <a:effectRef idx="0">
              <a:schemeClr val="dk1"/>
            </a:effectRef>
            <a:fontRef idx="minor">
              <a:schemeClr val="tx1"/>
            </a:fontRef>
          </p:style>
        </p:cxnSp>
        <p:sp>
          <p:nvSpPr>
            <p:cNvPr id="33" name="Ellipse 376">
              <a:extLst>
                <a:ext uri="{FF2B5EF4-FFF2-40B4-BE49-F238E27FC236}">
                  <a16:creationId xmlns:a16="http://schemas.microsoft.com/office/drawing/2014/main" id="{6A355723-4BFD-72CD-72F5-61637DEBD8A2}"/>
                </a:ext>
              </a:extLst>
            </p:cNvPr>
            <p:cNvSpPr/>
            <p:nvPr/>
          </p:nvSpPr>
          <p:spPr>
            <a:xfrm>
              <a:off x="6995464" y="2820979"/>
              <a:ext cx="440741" cy="440741"/>
            </a:xfrm>
            <a:prstGeom prst="ellipse">
              <a:avLst/>
            </a:prstGeom>
            <a:gradFill flip="none" rotWithShape="1">
              <a:gsLst>
                <a:gs pos="14000">
                  <a:schemeClr val="accent1">
                    <a:lumMod val="5000"/>
                    <a:lumOff val="95000"/>
                  </a:schemeClr>
                </a:gs>
                <a:gs pos="70000">
                  <a:srgbClr val="92D05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34" name="Connecteur droit 377">
              <a:extLst>
                <a:ext uri="{FF2B5EF4-FFF2-40B4-BE49-F238E27FC236}">
                  <a16:creationId xmlns:a16="http://schemas.microsoft.com/office/drawing/2014/main" id="{EC494273-94B9-233C-8605-8D4CD7C646A8}"/>
                </a:ext>
              </a:extLst>
            </p:cNvPr>
            <p:cNvCxnSpPr/>
            <p:nvPr/>
          </p:nvCxnSpPr>
          <p:spPr>
            <a:xfrm>
              <a:off x="7005940" y="3391339"/>
              <a:ext cx="341544" cy="118971"/>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35" name="Ellipse 374">
              <a:extLst>
                <a:ext uri="{FF2B5EF4-FFF2-40B4-BE49-F238E27FC236}">
                  <a16:creationId xmlns:a16="http://schemas.microsoft.com/office/drawing/2014/main" id="{FF40E601-B63C-9D40-3F6C-D7C4293A3633}"/>
                </a:ext>
              </a:extLst>
            </p:cNvPr>
            <p:cNvSpPr/>
            <p:nvPr/>
          </p:nvSpPr>
          <p:spPr>
            <a:xfrm>
              <a:off x="7266686" y="3405960"/>
              <a:ext cx="236037" cy="236037"/>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36" name="Connecteur droit 378">
              <a:extLst>
                <a:ext uri="{FF2B5EF4-FFF2-40B4-BE49-F238E27FC236}">
                  <a16:creationId xmlns:a16="http://schemas.microsoft.com/office/drawing/2014/main" id="{C4863789-F058-2854-A426-9D67BD41A3EC}"/>
                </a:ext>
              </a:extLst>
            </p:cNvPr>
            <p:cNvCxnSpPr>
              <a:stCxn id="31" idx="0"/>
              <a:endCxn id="37" idx="4"/>
            </p:cNvCxnSpPr>
            <p:nvPr/>
          </p:nvCxnSpPr>
          <p:spPr>
            <a:xfrm flipH="1" flipV="1">
              <a:off x="6854804" y="3499063"/>
              <a:ext cx="1225" cy="419575"/>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37" name="Ellipse 379">
              <a:extLst>
                <a:ext uri="{FF2B5EF4-FFF2-40B4-BE49-F238E27FC236}">
                  <a16:creationId xmlns:a16="http://schemas.microsoft.com/office/drawing/2014/main" id="{FC4CC8D7-8359-1E86-C4E1-2DF77F3A6CD5}"/>
                </a:ext>
              </a:extLst>
            </p:cNvPr>
            <p:cNvSpPr/>
            <p:nvPr/>
          </p:nvSpPr>
          <p:spPr>
            <a:xfrm>
              <a:off x="6672393" y="3134240"/>
              <a:ext cx="364823" cy="364823"/>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38" name="Connecteur droit 380">
              <a:extLst>
                <a:ext uri="{FF2B5EF4-FFF2-40B4-BE49-F238E27FC236}">
                  <a16:creationId xmlns:a16="http://schemas.microsoft.com/office/drawing/2014/main" id="{9B8AE08B-39E1-60E2-5C84-2F72413406A0}"/>
                </a:ext>
              </a:extLst>
            </p:cNvPr>
            <p:cNvCxnSpPr/>
            <p:nvPr/>
          </p:nvCxnSpPr>
          <p:spPr>
            <a:xfrm flipV="1">
              <a:off x="6698604" y="3428067"/>
              <a:ext cx="113961" cy="205373"/>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39" name="Ellipse 381">
              <a:extLst>
                <a:ext uri="{FF2B5EF4-FFF2-40B4-BE49-F238E27FC236}">
                  <a16:creationId xmlns:a16="http://schemas.microsoft.com/office/drawing/2014/main" id="{368D7D39-A2AD-3288-0799-D19947C7E1A9}"/>
                </a:ext>
              </a:extLst>
            </p:cNvPr>
            <p:cNvSpPr/>
            <p:nvPr/>
          </p:nvSpPr>
          <p:spPr>
            <a:xfrm>
              <a:off x="6576528" y="3510310"/>
              <a:ext cx="236037" cy="236037"/>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nvGrpSpPr>
            <p:cNvPr id="40" name="Groupe 382">
              <a:extLst>
                <a:ext uri="{FF2B5EF4-FFF2-40B4-BE49-F238E27FC236}">
                  <a16:creationId xmlns:a16="http://schemas.microsoft.com/office/drawing/2014/main" id="{D2F734A6-CBB8-1EFE-5AA2-1AB4FE1CE005}"/>
                </a:ext>
              </a:extLst>
            </p:cNvPr>
            <p:cNvGrpSpPr/>
            <p:nvPr/>
          </p:nvGrpSpPr>
          <p:grpSpPr>
            <a:xfrm>
              <a:off x="7429910" y="4157879"/>
              <a:ext cx="998969" cy="659938"/>
              <a:chOff x="4459976" y="5250882"/>
              <a:chExt cx="1958530" cy="1293844"/>
            </a:xfrm>
          </p:grpSpPr>
          <p:cxnSp>
            <p:nvCxnSpPr>
              <p:cNvPr id="44" name="Connecteur droit avec flèche 388">
                <a:extLst>
                  <a:ext uri="{FF2B5EF4-FFF2-40B4-BE49-F238E27FC236}">
                    <a16:creationId xmlns:a16="http://schemas.microsoft.com/office/drawing/2014/main" id="{1F7B4F69-1192-104A-7583-A0B016681598}"/>
                  </a:ext>
                </a:extLst>
              </p:cNvPr>
              <p:cNvCxnSpPr/>
              <p:nvPr/>
            </p:nvCxnSpPr>
            <p:spPr>
              <a:xfrm flipV="1">
                <a:off x="4716016" y="5680517"/>
                <a:ext cx="0" cy="56844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5" name="Connecteur droit avec flèche 389">
                <a:extLst>
                  <a:ext uri="{FF2B5EF4-FFF2-40B4-BE49-F238E27FC236}">
                    <a16:creationId xmlns:a16="http://schemas.microsoft.com/office/drawing/2014/main" id="{1E57E8E8-F46D-C791-B11B-B97B4C711BDA}"/>
                  </a:ext>
                </a:extLst>
              </p:cNvPr>
              <p:cNvCxnSpPr/>
              <p:nvPr/>
            </p:nvCxnSpPr>
            <p:spPr>
              <a:xfrm>
                <a:off x="4704112" y="6229917"/>
                <a:ext cx="542248"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6" name="Connecteur droit avec flèche 390">
                <a:extLst>
                  <a:ext uri="{FF2B5EF4-FFF2-40B4-BE49-F238E27FC236}">
                    <a16:creationId xmlns:a16="http://schemas.microsoft.com/office/drawing/2014/main" id="{D1131C95-2872-0910-C1B9-5AE4CFF4ADDB}"/>
                  </a:ext>
                </a:extLst>
              </p:cNvPr>
              <p:cNvCxnSpPr/>
              <p:nvPr/>
            </p:nvCxnSpPr>
            <p:spPr>
              <a:xfrm flipV="1">
                <a:off x="4716016" y="5992683"/>
                <a:ext cx="298898" cy="23062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47" name="ZoneTexte 391">
                <a:extLst>
                  <a:ext uri="{FF2B5EF4-FFF2-40B4-BE49-F238E27FC236}">
                    <a16:creationId xmlns:a16="http://schemas.microsoft.com/office/drawing/2014/main" id="{6DCF92EC-65AD-D309-1A82-256BFADD322F}"/>
                  </a:ext>
                </a:extLst>
              </p:cNvPr>
              <p:cNvSpPr txBox="1"/>
              <p:nvPr/>
            </p:nvSpPr>
            <p:spPr>
              <a:xfrm>
                <a:off x="5159220" y="5917294"/>
                <a:ext cx="1259286" cy="627432"/>
              </a:xfrm>
              <a:prstGeom prst="rect">
                <a:avLst/>
              </a:prstGeom>
              <a:noFill/>
            </p:spPr>
            <p:txBody>
              <a:bodyPr wrap="none" rtlCol="0">
                <a:spAutoFit/>
              </a:bodyPr>
              <a:lstStyle/>
              <a:p>
                <a:r>
                  <a:rPr lang="fr-FR" sz="818" dirty="0"/>
                  <a:t>[100]</a:t>
                </a:r>
              </a:p>
            </p:txBody>
          </p:sp>
          <p:sp>
            <p:nvSpPr>
              <p:cNvPr id="48" name="ZoneTexte 392">
                <a:extLst>
                  <a:ext uri="{FF2B5EF4-FFF2-40B4-BE49-F238E27FC236}">
                    <a16:creationId xmlns:a16="http://schemas.microsoft.com/office/drawing/2014/main" id="{7DE05533-6170-1E69-19AD-0D15FE867A6B}"/>
                  </a:ext>
                </a:extLst>
              </p:cNvPr>
              <p:cNvSpPr txBox="1"/>
              <p:nvPr/>
            </p:nvSpPr>
            <p:spPr>
              <a:xfrm>
                <a:off x="4920331" y="5629591"/>
                <a:ext cx="1259286" cy="627432"/>
              </a:xfrm>
              <a:prstGeom prst="rect">
                <a:avLst/>
              </a:prstGeom>
              <a:noFill/>
            </p:spPr>
            <p:txBody>
              <a:bodyPr wrap="none" rtlCol="0">
                <a:spAutoFit/>
              </a:bodyPr>
              <a:lstStyle/>
              <a:p>
                <a:r>
                  <a:rPr lang="fr-FR" sz="818" dirty="0"/>
                  <a:t>[010]</a:t>
                </a:r>
              </a:p>
            </p:txBody>
          </p:sp>
          <p:sp>
            <p:nvSpPr>
              <p:cNvPr id="49" name="ZoneTexte 393">
                <a:extLst>
                  <a:ext uri="{FF2B5EF4-FFF2-40B4-BE49-F238E27FC236}">
                    <a16:creationId xmlns:a16="http://schemas.microsoft.com/office/drawing/2014/main" id="{57B8967E-76C6-9D16-912D-431E0D998FDC}"/>
                  </a:ext>
                </a:extLst>
              </p:cNvPr>
              <p:cNvSpPr txBox="1"/>
              <p:nvPr/>
            </p:nvSpPr>
            <p:spPr>
              <a:xfrm>
                <a:off x="4459976" y="5250882"/>
                <a:ext cx="1259286" cy="627432"/>
              </a:xfrm>
              <a:prstGeom prst="rect">
                <a:avLst/>
              </a:prstGeom>
              <a:noFill/>
            </p:spPr>
            <p:txBody>
              <a:bodyPr wrap="none" rtlCol="0">
                <a:spAutoFit/>
              </a:bodyPr>
              <a:lstStyle/>
              <a:p>
                <a:r>
                  <a:rPr lang="fr-FR" sz="818" dirty="0"/>
                  <a:t>[001]</a:t>
                </a:r>
              </a:p>
            </p:txBody>
          </p:sp>
        </p:grpSp>
        <p:sp>
          <p:nvSpPr>
            <p:cNvPr id="41" name="Rectangle 385">
              <a:extLst>
                <a:ext uri="{FF2B5EF4-FFF2-40B4-BE49-F238E27FC236}">
                  <a16:creationId xmlns:a16="http://schemas.microsoft.com/office/drawing/2014/main" id="{6B051D95-3200-6BF7-5874-FC7B304DA7FB}"/>
                </a:ext>
              </a:extLst>
            </p:cNvPr>
            <p:cNvSpPr/>
            <p:nvPr/>
          </p:nvSpPr>
          <p:spPr>
            <a:xfrm>
              <a:off x="7368058" y="2604533"/>
              <a:ext cx="372750" cy="307880"/>
            </a:xfrm>
            <a:prstGeom prst="rect">
              <a:avLst/>
            </a:prstGeom>
            <a:noFill/>
          </p:spPr>
          <p:txBody>
            <a:bodyPr wrap="none" lIns="62345" tIns="31173" rIns="62345" bIns="31173">
              <a:spAutoFit/>
            </a:bodyPr>
            <a:lstStyle/>
            <a:p>
              <a:pPr algn="ctr"/>
              <a:r>
                <a:rPr lang="fr-FR" sz="955" b="1" dirty="0">
                  <a:ln w="9525">
                    <a:solidFill>
                      <a:schemeClr val="bg1"/>
                    </a:solidFill>
                    <a:prstDash val="solid"/>
                  </a:ln>
                  <a:effectLst>
                    <a:outerShdw blurRad="12700" dist="38100" dir="2700000" algn="tl" rotWithShape="0">
                      <a:schemeClr val="bg1">
                        <a:lumMod val="50000"/>
                      </a:schemeClr>
                    </a:outerShdw>
                  </a:effectLst>
                </a:rPr>
                <a:t>Sr</a:t>
              </a:r>
            </a:p>
          </p:txBody>
        </p:sp>
        <p:sp>
          <p:nvSpPr>
            <p:cNvPr id="42" name="Rectangle 386">
              <a:extLst>
                <a:ext uri="{FF2B5EF4-FFF2-40B4-BE49-F238E27FC236}">
                  <a16:creationId xmlns:a16="http://schemas.microsoft.com/office/drawing/2014/main" id="{457CD5B6-1D6A-452A-5477-F171C65247A3}"/>
                </a:ext>
              </a:extLst>
            </p:cNvPr>
            <p:cNvSpPr/>
            <p:nvPr/>
          </p:nvSpPr>
          <p:spPr>
            <a:xfrm>
              <a:off x="6659711" y="3151294"/>
              <a:ext cx="353943" cy="307880"/>
            </a:xfrm>
            <a:prstGeom prst="rect">
              <a:avLst/>
            </a:prstGeom>
            <a:noFill/>
          </p:spPr>
          <p:txBody>
            <a:bodyPr wrap="none" lIns="62345" tIns="31173" rIns="62345" bIns="31173">
              <a:spAutoFit/>
            </a:bodyPr>
            <a:lstStyle/>
            <a:p>
              <a:pPr algn="ctr"/>
              <a:r>
                <a:rPr lang="fr-FR" sz="955" b="1" dirty="0">
                  <a:ln w="9525">
                    <a:solidFill>
                      <a:schemeClr val="bg1"/>
                    </a:solidFill>
                    <a:prstDash val="solid"/>
                  </a:ln>
                  <a:effectLst>
                    <a:outerShdw blurRad="12700" dist="38100" dir="2700000" algn="tl" rotWithShape="0">
                      <a:schemeClr val="bg1">
                        <a:lumMod val="50000"/>
                      </a:schemeClr>
                    </a:outerShdw>
                  </a:effectLst>
                </a:rPr>
                <a:t>Ti</a:t>
              </a:r>
            </a:p>
          </p:txBody>
        </p:sp>
        <p:sp>
          <p:nvSpPr>
            <p:cNvPr id="43" name="Rectangle 387">
              <a:extLst>
                <a:ext uri="{FF2B5EF4-FFF2-40B4-BE49-F238E27FC236}">
                  <a16:creationId xmlns:a16="http://schemas.microsoft.com/office/drawing/2014/main" id="{60009013-01F8-C69A-39E0-3B6EDB55CB08}"/>
                </a:ext>
              </a:extLst>
            </p:cNvPr>
            <p:cNvSpPr/>
            <p:nvPr/>
          </p:nvSpPr>
          <p:spPr>
            <a:xfrm>
              <a:off x="7224910" y="3369743"/>
              <a:ext cx="321028" cy="307880"/>
            </a:xfrm>
            <a:prstGeom prst="rect">
              <a:avLst/>
            </a:prstGeom>
            <a:noFill/>
          </p:spPr>
          <p:txBody>
            <a:bodyPr wrap="none" lIns="62345" tIns="31173" rIns="62345" bIns="31173">
              <a:spAutoFit/>
            </a:bodyPr>
            <a:lstStyle/>
            <a:p>
              <a:pPr algn="ctr"/>
              <a:r>
                <a:rPr lang="fr-FR" sz="955" b="1" dirty="0">
                  <a:ln w="9525">
                    <a:solidFill>
                      <a:schemeClr val="bg1"/>
                    </a:solidFill>
                    <a:prstDash val="solid"/>
                  </a:ln>
                  <a:effectLst>
                    <a:outerShdw blurRad="12700" dist="38100" dir="2700000" algn="tl" rotWithShape="0">
                      <a:schemeClr val="bg1">
                        <a:lumMod val="50000"/>
                      </a:schemeClr>
                    </a:outerShdw>
                  </a:effectLst>
                </a:rPr>
                <a:t>O</a:t>
              </a:r>
            </a:p>
          </p:txBody>
        </p:sp>
      </p:grpSp>
      <p:grpSp>
        <p:nvGrpSpPr>
          <p:cNvPr id="314" name="グループ化 313">
            <a:extLst>
              <a:ext uri="{FF2B5EF4-FFF2-40B4-BE49-F238E27FC236}">
                <a16:creationId xmlns:a16="http://schemas.microsoft.com/office/drawing/2014/main" id="{FAC87C7F-16EA-D074-07A2-474F6CCA8291}"/>
              </a:ext>
            </a:extLst>
          </p:cNvPr>
          <p:cNvGrpSpPr/>
          <p:nvPr/>
        </p:nvGrpSpPr>
        <p:grpSpPr>
          <a:xfrm>
            <a:off x="1582336" y="2386222"/>
            <a:ext cx="4152428" cy="2085556"/>
            <a:chOff x="1161491" y="5675249"/>
            <a:chExt cx="5493421" cy="2759069"/>
          </a:xfrm>
        </p:grpSpPr>
        <p:sp>
          <p:nvSpPr>
            <p:cNvPr id="51" name="Rectangle 305">
              <a:extLst>
                <a:ext uri="{FF2B5EF4-FFF2-40B4-BE49-F238E27FC236}">
                  <a16:creationId xmlns:a16="http://schemas.microsoft.com/office/drawing/2014/main" id="{E00E0CE8-16E3-A77C-FC05-D24696DCA08B}"/>
                </a:ext>
              </a:extLst>
            </p:cNvPr>
            <p:cNvSpPr/>
            <p:nvPr/>
          </p:nvSpPr>
          <p:spPr>
            <a:xfrm>
              <a:off x="2582342" y="5675249"/>
              <a:ext cx="3417743" cy="469263"/>
            </a:xfrm>
            <a:prstGeom prst="rect">
              <a:avLst/>
            </a:prstGeom>
          </p:spPr>
          <p:txBody>
            <a:bodyPr wrap="square">
              <a:spAutoFit/>
            </a:bodyPr>
            <a:lstStyle/>
            <a:p>
              <a:r>
                <a:rPr lang="en-GB" sz="1705" dirty="0"/>
                <a:t>Oxygen vacancies (V</a:t>
              </a:r>
              <a:r>
                <a:rPr lang="en-GB" sz="1705" baseline="-25000" dirty="0"/>
                <a:t>O</a:t>
              </a:r>
              <a:r>
                <a:rPr lang="en-GB" sz="1705" dirty="0"/>
                <a:t>)</a:t>
              </a:r>
            </a:p>
          </p:txBody>
        </p:sp>
        <p:sp>
          <p:nvSpPr>
            <p:cNvPr id="53" name="Ellipse 24">
              <a:extLst>
                <a:ext uri="{FF2B5EF4-FFF2-40B4-BE49-F238E27FC236}">
                  <a16:creationId xmlns:a16="http://schemas.microsoft.com/office/drawing/2014/main" id="{7C28EBCD-6AEE-2E5F-04DC-D83BB344156B}"/>
                </a:ext>
              </a:extLst>
            </p:cNvPr>
            <p:cNvSpPr/>
            <p:nvPr/>
          </p:nvSpPr>
          <p:spPr>
            <a:xfrm>
              <a:off x="2691152" y="7159355"/>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4" name="Ellipse 25">
              <a:extLst>
                <a:ext uri="{FF2B5EF4-FFF2-40B4-BE49-F238E27FC236}">
                  <a16:creationId xmlns:a16="http://schemas.microsoft.com/office/drawing/2014/main" id="{068FD8FD-F012-1763-BA3B-F9B168A8B2EC}"/>
                </a:ext>
              </a:extLst>
            </p:cNvPr>
            <p:cNvSpPr/>
            <p:nvPr/>
          </p:nvSpPr>
          <p:spPr>
            <a:xfrm>
              <a:off x="2540999" y="7014138"/>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5" name="Ellipse 26">
              <a:extLst>
                <a:ext uri="{FF2B5EF4-FFF2-40B4-BE49-F238E27FC236}">
                  <a16:creationId xmlns:a16="http://schemas.microsoft.com/office/drawing/2014/main" id="{199E540A-ABAB-5AD4-7C18-7B8E8121C728}"/>
                </a:ext>
              </a:extLst>
            </p:cNvPr>
            <p:cNvSpPr/>
            <p:nvPr/>
          </p:nvSpPr>
          <p:spPr>
            <a:xfrm>
              <a:off x="2687437" y="6866406"/>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6" name="Ellipse 27">
              <a:extLst>
                <a:ext uri="{FF2B5EF4-FFF2-40B4-BE49-F238E27FC236}">
                  <a16:creationId xmlns:a16="http://schemas.microsoft.com/office/drawing/2014/main" id="{3FD85888-C870-787D-B062-EB3FE44FE53C}"/>
                </a:ext>
              </a:extLst>
            </p:cNvPr>
            <p:cNvSpPr/>
            <p:nvPr/>
          </p:nvSpPr>
          <p:spPr>
            <a:xfrm>
              <a:off x="3145050" y="7008920"/>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7" name="Ellipse 28">
              <a:extLst>
                <a:ext uri="{FF2B5EF4-FFF2-40B4-BE49-F238E27FC236}">
                  <a16:creationId xmlns:a16="http://schemas.microsoft.com/office/drawing/2014/main" id="{23974E1E-E165-203C-C051-F5793F3E7DCC}"/>
                </a:ext>
              </a:extLst>
            </p:cNvPr>
            <p:cNvSpPr/>
            <p:nvPr/>
          </p:nvSpPr>
          <p:spPr>
            <a:xfrm>
              <a:off x="3446738" y="7021267"/>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8" name="Ellipse 29">
              <a:extLst>
                <a:ext uri="{FF2B5EF4-FFF2-40B4-BE49-F238E27FC236}">
                  <a16:creationId xmlns:a16="http://schemas.microsoft.com/office/drawing/2014/main" id="{933AA548-7AB6-CA80-0D0F-3961301768A6}"/>
                </a:ext>
              </a:extLst>
            </p:cNvPr>
            <p:cNvSpPr/>
            <p:nvPr/>
          </p:nvSpPr>
          <p:spPr>
            <a:xfrm>
              <a:off x="3902606" y="6864155"/>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59" name="Ellipse 30">
              <a:extLst>
                <a:ext uri="{FF2B5EF4-FFF2-40B4-BE49-F238E27FC236}">
                  <a16:creationId xmlns:a16="http://schemas.microsoft.com/office/drawing/2014/main" id="{026CDFFA-36A8-EEBF-D4A6-2E7C61FC2291}"/>
                </a:ext>
              </a:extLst>
            </p:cNvPr>
            <p:cNvSpPr/>
            <p:nvPr/>
          </p:nvSpPr>
          <p:spPr>
            <a:xfrm>
              <a:off x="3902606" y="7163301"/>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60" name="Ellipse 31">
              <a:extLst>
                <a:ext uri="{FF2B5EF4-FFF2-40B4-BE49-F238E27FC236}">
                  <a16:creationId xmlns:a16="http://schemas.microsoft.com/office/drawing/2014/main" id="{434EFAD6-6BAA-975F-3C88-09D40ACB489C}"/>
                </a:ext>
              </a:extLst>
            </p:cNvPr>
            <p:cNvSpPr/>
            <p:nvPr/>
          </p:nvSpPr>
          <p:spPr>
            <a:xfrm>
              <a:off x="4057385" y="7316386"/>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61" name="Ellipse 32">
              <a:extLst>
                <a:ext uri="{FF2B5EF4-FFF2-40B4-BE49-F238E27FC236}">
                  <a16:creationId xmlns:a16="http://schemas.microsoft.com/office/drawing/2014/main" id="{7169E9C0-EBD0-1115-2593-60B0CABC97D7}"/>
                </a:ext>
              </a:extLst>
            </p:cNvPr>
            <p:cNvSpPr/>
            <p:nvPr/>
          </p:nvSpPr>
          <p:spPr>
            <a:xfrm>
              <a:off x="4815839" y="7163421"/>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62" name="Ellipse 33">
              <a:extLst>
                <a:ext uri="{FF2B5EF4-FFF2-40B4-BE49-F238E27FC236}">
                  <a16:creationId xmlns:a16="http://schemas.microsoft.com/office/drawing/2014/main" id="{E95296E5-E450-9E41-3E9D-B754E68F5C6B}"/>
                </a:ext>
              </a:extLst>
            </p:cNvPr>
            <p:cNvSpPr/>
            <p:nvPr/>
          </p:nvSpPr>
          <p:spPr>
            <a:xfrm>
              <a:off x="4670692" y="7022122"/>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63" name="Ellipse 34">
              <a:extLst>
                <a:ext uri="{FF2B5EF4-FFF2-40B4-BE49-F238E27FC236}">
                  <a16:creationId xmlns:a16="http://schemas.microsoft.com/office/drawing/2014/main" id="{059FC399-9151-65EE-4351-90AB77FFBF6A}"/>
                </a:ext>
              </a:extLst>
            </p:cNvPr>
            <p:cNvSpPr/>
            <p:nvPr/>
          </p:nvSpPr>
          <p:spPr>
            <a:xfrm>
              <a:off x="4972366" y="7017813"/>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64" name="Ellipse 35">
              <a:extLst>
                <a:ext uri="{FF2B5EF4-FFF2-40B4-BE49-F238E27FC236}">
                  <a16:creationId xmlns:a16="http://schemas.microsoft.com/office/drawing/2014/main" id="{1BBBEF24-32F3-69F8-1B46-7E153A5F17EF}"/>
                </a:ext>
              </a:extLst>
            </p:cNvPr>
            <p:cNvSpPr/>
            <p:nvPr/>
          </p:nvSpPr>
          <p:spPr>
            <a:xfrm>
              <a:off x="5122135" y="6869988"/>
              <a:ext cx="371055" cy="371055"/>
            </a:xfrm>
            <a:prstGeom prst="ellipse">
              <a:avLst/>
            </a:prstGeom>
            <a:gradFill>
              <a:gsLst>
                <a:gs pos="9000">
                  <a:srgbClr val="FFFFCC"/>
                </a:gs>
                <a:gs pos="70000">
                  <a:schemeClr val="bg1">
                    <a:alpha val="0"/>
                  </a:schemeClr>
                </a:gs>
              </a:gsLst>
              <a:path path="circle">
                <a:fillToRect l="50000" t="50000" r="50000" b="50000"/>
              </a:path>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nvGrpSpPr>
            <p:cNvPr id="65" name="Groupe 36">
              <a:extLst>
                <a:ext uri="{FF2B5EF4-FFF2-40B4-BE49-F238E27FC236}">
                  <a16:creationId xmlns:a16="http://schemas.microsoft.com/office/drawing/2014/main" id="{98B876BA-705F-C909-7DC6-1735A6E8E563}"/>
                </a:ext>
              </a:extLst>
            </p:cNvPr>
            <p:cNvGrpSpPr/>
            <p:nvPr/>
          </p:nvGrpSpPr>
          <p:grpSpPr>
            <a:xfrm>
              <a:off x="2673227" y="6112523"/>
              <a:ext cx="2837176" cy="2321795"/>
              <a:chOff x="1691680" y="1503383"/>
              <a:chExt cx="6136712" cy="5021961"/>
            </a:xfrm>
          </p:grpSpPr>
          <p:grpSp>
            <p:nvGrpSpPr>
              <p:cNvPr id="90" name="Groupe 37">
                <a:extLst>
                  <a:ext uri="{FF2B5EF4-FFF2-40B4-BE49-F238E27FC236}">
                    <a16:creationId xmlns:a16="http://schemas.microsoft.com/office/drawing/2014/main" id="{2817100B-1A67-46C5-EAC7-4DC280D6328A}"/>
                  </a:ext>
                </a:extLst>
              </p:cNvPr>
              <p:cNvGrpSpPr/>
              <p:nvPr/>
            </p:nvGrpSpPr>
            <p:grpSpPr>
              <a:xfrm>
                <a:off x="1691680" y="3417145"/>
                <a:ext cx="6136712" cy="2820167"/>
                <a:chOff x="2331622" y="2751969"/>
                <a:chExt cx="6136712" cy="2820167"/>
              </a:xfrm>
            </p:grpSpPr>
            <p:sp>
              <p:nvSpPr>
                <p:cNvPr id="186" name="Ellipse 133">
                  <a:extLst>
                    <a:ext uri="{FF2B5EF4-FFF2-40B4-BE49-F238E27FC236}">
                      <a16:creationId xmlns:a16="http://schemas.microsoft.com/office/drawing/2014/main" id="{73DF8857-F6B3-4E5A-9C9B-499BE0ADAE2A}"/>
                    </a:ext>
                  </a:extLst>
                </p:cNvPr>
                <p:cNvSpPr/>
                <p:nvPr/>
              </p:nvSpPr>
              <p:spPr>
                <a:xfrm>
                  <a:off x="2331622"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7" name="Ellipse 134">
                  <a:extLst>
                    <a:ext uri="{FF2B5EF4-FFF2-40B4-BE49-F238E27FC236}">
                      <a16:creationId xmlns:a16="http://schemas.microsoft.com/office/drawing/2014/main" id="{AFB155D3-72B5-6FB0-69A4-2D874F7C095E}"/>
                    </a:ext>
                  </a:extLst>
                </p:cNvPr>
                <p:cNvSpPr/>
                <p:nvPr/>
              </p:nvSpPr>
              <p:spPr>
                <a:xfrm>
                  <a:off x="2988427"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8" name="Ellipse 135">
                  <a:extLst>
                    <a:ext uri="{FF2B5EF4-FFF2-40B4-BE49-F238E27FC236}">
                      <a16:creationId xmlns:a16="http://schemas.microsoft.com/office/drawing/2014/main" id="{343934EB-78DD-F199-915B-1D1209672FC4}"/>
                    </a:ext>
                  </a:extLst>
                </p:cNvPr>
                <p:cNvSpPr/>
                <p:nvPr/>
              </p:nvSpPr>
              <p:spPr>
                <a:xfrm>
                  <a:off x="3356597"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9" name="Ellipse 136">
                  <a:extLst>
                    <a:ext uri="{FF2B5EF4-FFF2-40B4-BE49-F238E27FC236}">
                      <a16:creationId xmlns:a16="http://schemas.microsoft.com/office/drawing/2014/main" id="{9C47265E-DB06-087E-516F-5F7B210CC159}"/>
                    </a:ext>
                  </a:extLst>
                </p:cNvPr>
                <p:cNvSpPr/>
                <p:nvPr/>
              </p:nvSpPr>
              <p:spPr>
                <a:xfrm>
                  <a:off x="3028194" y="3118317"/>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0" name="Ellipse 137">
                  <a:extLst>
                    <a:ext uri="{FF2B5EF4-FFF2-40B4-BE49-F238E27FC236}">
                      <a16:creationId xmlns:a16="http://schemas.microsoft.com/office/drawing/2014/main" id="{C656268C-4083-D88C-C6F7-28391F9A263F}"/>
                    </a:ext>
                  </a:extLst>
                </p:cNvPr>
                <p:cNvSpPr/>
                <p:nvPr/>
              </p:nvSpPr>
              <p:spPr>
                <a:xfrm>
                  <a:off x="3645232"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1" name="Ellipse 138">
                  <a:extLst>
                    <a:ext uri="{FF2B5EF4-FFF2-40B4-BE49-F238E27FC236}">
                      <a16:creationId xmlns:a16="http://schemas.microsoft.com/office/drawing/2014/main" id="{8C3C0F92-CFB7-5F98-6981-DF20CBB00F46}"/>
                    </a:ext>
                  </a:extLst>
                </p:cNvPr>
                <p:cNvSpPr/>
                <p:nvPr/>
              </p:nvSpPr>
              <p:spPr>
                <a:xfrm>
                  <a:off x="4013402"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2" name="Ellipse 139">
                  <a:extLst>
                    <a:ext uri="{FF2B5EF4-FFF2-40B4-BE49-F238E27FC236}">
                      <a16:creationId xmlns:a16="http://schemas.microsoft.com/office/drawing/2014/main" id="{09464765-7852-9AED-264B-8F99E5333C69}"/>
                    </a:ext>
                  </a:extLst>
                </p:cNvPr>
                <p:cNvSpPr/>
                <p:nvPr/>
              </p:nvSpPr>
              <p:spPr>
                <a:xfrm>
                  <a:off x="4302037"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3" name="Ellipse 140">
                  <a:extLst>
                    <a:ext uri="{FF2B5EF4-FFF2-40B4-BE49-F238E27FC236}">
                      <a16:creationId xmlns:a16="http://schemas.microsoft.com/office/drawing/2014/main" id="{814125B0-A3E4-ABAD-8F43-DEE39A260F54}"/>
                    </a:ext>
                  </a:extLst>
                </p:cNvPr>
                <p:cNvSpPr/>
                <p:nvPr/>
              </p:nvSpPr>
              <p:spPr>
                <a:xfrm>
                  <a:off x="4670207"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4" name="Ellipse 141">
                  <a:extLst>
                    <a:ext uri="{FF2B5EF4-FFF2-40B4-BE49-F238E27FC236}">
                      <a16:creationId xmlns:a16="http://schemas.microsoft.com/office/drawing/2014/main" id="{B953A5FA-0D36-8172-4897-42B47F80E8FE}"/>
                    </a:ext>
                  </a:extLst>
                </p:cNvPr>
                <p:cNvSpPr/>
                <p:nvPr/>
              </p:nvSpPr>
              <p:spPr>
                <a:xfrm>
                  <a:off x="4958842"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5" name="Ellipse 142">
                  <a:extLst>
                    <a:ext uri="{FF2B5EF4-FFF2-40B4-BE49-F238E27FC236}">
                      <a16:creationId xmlns:a16="http://schemas.microsoft.com/office/drawing/2014/main" id="{F00184F9-CA44-F6FA-72EF-AC84EBD2CB49}"/>
                    </a:ext>
                  </a:extLst>
                </p:cNvPr>
                <p:cNvSpPr/>
                <p:nvPr/>
              </p:nvSpPr>
              <p:spPr>
                <a:xfrm>
                  <a:off x="4998609" y="3118317"/>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6" name="Ellipse 143">
                  <a:extLst>
                    <a:ext uri="{FF2B5EF4-FFF2-40B4-BE49-F238E27FC236}">
                      <a16:creationId xmlns:a16="http://schemas.microsoft.com/office/drawing/2014/main" id="{C07BEB67-5B2E-F263-1967-DBE089B0C289}"/>
                    </a:ext>
                  </a:extLst>
                </p:cNvPr>
                <p:cNvSpPr/>
                <p:nvPr/>
              </p:nvSpPr>
              <p:spPr>
                <a:xfrm>
                  <a:off x="5615647"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7" name="Ellipse 144">
                  <a:extLst>
                    <a:ext uri="{FF2B5EF4-FFF2-40B4-BE49-F238E27FC236}">
                      <a16:creationId xmlns:a16="http://schemas.microsoft.com/office/drawing/2014/main" id="{5D440813-8617-8DD3-3BE7-D12305BE7A6D}"/>
                    </a:ext>
                  </a:extLst>
                </p:cNvPr>
                <p:cNvSpPr/>
                <p:nvPr/>
              </p:nvSpPr>
              <p:spPr>
                <a:xfrm>
                  <a:off x="5983817"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8" name="Ellipse 145">
                  <a:extLst>
                    <a:ext uri="{FF2B5EF4-FFF2-40B4-BE49-F238E27FC236}">
                      <a16:creationId xmlns:a16="http://schemas.microsoft.com/office/drawing/2014/main" id="{27ACE959-3C10-0921-148E-F9AA379DD61D}"/>
                    </a:ext>
                  </a:extLst>
                </p:cNvPr>
                <p:cNvSpPr/>
                <p:nvPr/>
              </p:nvSpPr>
              <p:spPr>
                <a:xfrm>
                  <a:off x="5655414" y="3118317"/>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99" name="Ellipse 146">
                  <a:extLst>
                    <a:ext uri="{FF2B5EF4-FFF2-40B4-BE49-F238E27FC236}">
                      <a16:creationId xmlns:a16="http://schemas.microsoft.com/office/drawing/2014/main" id="{56DF3B83-67EF-CEDA-A986-48ADA656F84E}"/>
                    </a:ext>
                  </a:extLst>
                </p:cNvPr>
                <p:cNvSpPr/>
                <p:nvPr/>
              </p:nvSpPr>
              <p:spPr>
                <a:xfrm>
                  <a:off x="6272452"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0" name="Ellipse 147">
                  <a:extLst>
                    <a:ext uri="{FF2B5EF4-FFF2-40B4-BE49-F238E27FC236}">
                      <a16:creationId xmlns:a16="http://schemas.microsoft.com/office/drawing/2014/main" id="{A12D8EAF-0463-F11C-EFA4-B4623D8A6BD4}"/>
                    </a:ext>
                  </a:extLst>
                </p:cNvPr>
                <p:cNvSpPr/>
                <p:nvPr/>
              </p:nvSpPr>
              <p:spPr>
                <a:xfrm>
                  <a:off x="6640622"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1" name="Ellipse 148">
                  <a:extLst>
                    <a:ext uri="{FF2B5EF4-FFF2-40B4-BE49-F238E27FC236}">
                      <a16:creationId xmlns:a16="http://schemas.microsoft.com/office/drawing/2014/main" id="{43978E72-D89B-0A1B-01D2-1F68610EF2AE}"/>
                    </a:ext>
                  </a:extLst>
                </p:cNvPr>
                <p:cNvSpPr/>
                <p:nvPr/>
              </p:nvSpPr>
              <p:spPr>
                <a:xfrm>
                  <a:off x="6312219" y="3118317"/>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2" name="Ellipse 149">
                  <a:extLst>
                    <a:ext uri="{FF2B5EF4-FFF2-40B4-BE49-F238E27FC236}">
                      <a16:creationId xmlns:a16="http://schemas.microsoft.com/office/drawing/2014/main" id="{1DF91681-0059-30D2-10F9-D17ED868C048}"/>
                    </a:ext>
                  </a:extLst>
                </p:cNvPr>
                <p:cNvSpPr/>
                <p:nvPr/>
              </p:nvSpPr>
              <p:spPr>
                <a:xfrm>
                  <a:off x="6929257"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3" name="Ellipse 150">
                  <a:extLst>
                    <a:ext uri="{FF2B5EF4-FFF2-40B4-BE49-F238E27FC236}">
                      <a16:creationId xmlns:a16="http://schemas.microsoft.com/office/drawing/2014/main" id="{9CCE1DDA-2EFB-A494-786F-01D9B10A3012}"/>
                    </a:ext>
                  </a:extLst>
                </p:cNvPr>
                <p:cNvSpPr/>
                <p:nvPr/>
              </p:nvSpPr>
              <p:spPr>
                <a:xfrm>
                  <a:off x="7297427" y="279173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4" name="Ellipse 151">
                  <a:extLst>
                    <a:ext uri="{FF2B5EF4-FFF2-40B4-BE49-F238E27FC236}">
                      <a16:creationId xmlns:a16="http://schemas.microsoft.com/office/drawing/2014/main" id="{332E5C1D-B26F-9414-7984-B06FDAE7A7FC}"/>
                    </a:ext>
                  </a:extLst>
                </p:cNvPr>
                <p:cNvSpPr/>
                <p:nvPr/>
              </p:nvSpPr>
              <p:spPr>
                <a:xfrm>
                  <a:off x="7586062"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5" name="Ellipse 152">
                  <a:extLst>
                    <a:ext uri="{FF2B5EF4-FFF2-40B4-BE49-F238E27FC236}">
                      <a16:creationId xmlns:a16="http://schemas.microsoft.com/office/drawing/2014/main" id="{29949151-E751-B75E-A3BA-7618617E0BE1}"/>
                    </a:ext>
                  </a:extLst>
                </p:cNvPr>
                <p:cNvSpPr/>
                <p:nvPr/>
              </p:nvSpPr>
              <p:spPr>
                <a:xfrm>
                  <a:off x="8242867" y="2751969"/>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6" name="Ellipse 153">
                  <a:extLst>
                    <a:ext uri="{FF2B5EF4-FFF2-40B4-BE49-F238E27FC236}">
                      <a16:creationId xmlns:a16="http://schemas.microsoft.com/office/drawing/2014/main" id="{7AC8E336-8A2E-E556-2C4C-A8CD35C4DDDD}"/>
                    </a:ext>
                  </a:extLst>
                </p:cNvPr>
                <p:cNvSpPr/>
                <p:nvPr/>
              </p:nvSpPr>
              <p:spPr>
                <a:xfrm>
                  <a:off x="8282634" y="3118317"/>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7" name="Ellipse 154">
                  <a:extLst>
                    <a:ext uri="{FF2B5EF4-FFF2-40B4-BE49-F238E27FC236}">
                      <a16:creationId xmlns:a16="http://schemas.microsoft.com/office/drawing/2014/main" id="{C88B06A9-242E-5263-DB79-1332AE43EE0F}"/>
                    </a:ext>
                  </a:extLst>
                </p:cNvPr>
                <p:cNvSpPr/>
                <p:nvPr/>
              </p:nvSpPr>
              <p:spPr>
                <a:xfrm>
                  <a:off x="2331622"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8" name="Ellipse 155">
                  <a:extLst>
                    <a:ext uri="{FF2B5EF4-FFF2-40B4-BE49-F238E27FC236}">
                      <a16:creationId xmlns:a16="http://schemas.microsoft.com/office/drawing/2014/main" id="{57F3AD02-7024-3E22-55BF-A11471447CF1}"/>
                    </a:ext>
                  </a:extLst>
                </p:cNvPr>
                <p:cNvSpPr/>
                <p:nvPr/>
              </p:nvSpPr>
              <p:spPr>
                <a:xfrm>
                  <a:off x="2699792"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09" name="Ellipse 156">
                  <a:extLst>
                    <a:ext uri="{FF2B5EF4-FFF2-40B4-BE49-F238E27FC236}">
                      <a16:creationId xmlns:a16="http://schemas.microsoft.com/office/drawing/2014/main" id="{8D83CF94-4C21-A038-4205-0A8C46B5A6CD}"/>
                    </a:ext>
                  </a:extLst>
                </p:cNvPr>
                <p:cNvSpPr/>
                <p:nvPr/>
              </p:nvSpPr>
              <p:spPr>
                <a:xfrm>
                  <a:off x="2371389"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0" name="Ellipse 157">
                  <a:extLst>
                    <a:ext uri="{FF2B5EF4-FFF2-40B4-BE49-F238E27FC236}">
                      <a16:creationId xmlns:a16="http://schemas.microsoft.com/office/drawing/2014/main" id="{1A565540-3C3E-3070-A4FC-AD3A299AD61D}"/>
                    </a:ext>
                  </a:extLst>
                </p:cNvPr>
                <p:cNvSpPr/>
                <p:nvPr/>
              </p:nvSpPr>
              <p:spPr>
                <a:xfrm>
                  <a:off x="2988427"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1" name="Ellipse 158">
                  <a:extLst>
                    <a:ext uri="{FF2B5EF4-FFF2-40B4-BE49-F238E27FC236}">
                      <a16:creationId xmlns:a16="http://schemas.microsoft.com/office/drawing/2014/main" id="{1CDD7E8C-1F3F-236D-0C32-4DF8A141A042}"/>
                    </a:ext>
                  </a:extLst>
                </p:cNvPr>
                <p:cNvSpPr/>
                <p:nvPr/>
              </p:nvSpPr>
              <p:spPr>
                <a:xfrm>
                  <a:off x="3356597"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2" name="Ellipse 159">
                  <a:extLst>
                    <a:ext uri="{FF2B5EF4-FFF2-40B4-BE49-F238E27FC236}">
                      <a16:creationId xmlns:a16="http://schemas.microsoft.com/office/drawing/2014/main" id="{1C287203-A218-8D67-C60B-67EE5F9BCB12}"/>
                    </a:ext>
                  </a:extLst>
                </p:cNvPr>
                <p:cNvSpPr/>
                <p:nvPr/>
              </p:nvSpPr>
              <p:spPr>
                <a:xfrm>
                  <a:off x="3028194"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3" name="Ellipse 160">
                  <a:extLst>
                    <a:ext uri="{FF2B5EF4-FFF2-40B4-BE49-F238E27FC236}">
                      <a16:creationId xmlns:a16="http://schemas.microsoft.com/office/drawing/2014/main" id="{FD6F6A76-20A7-EDD4-ABFD-6921779D5F1B}"/>
                    </a:ext>
                  </a:extLst>
                </p:cNvPr>
                <p:cNvSpPr/>
                <p:nvPr/>
              </p:nvSpPr>
              <p:spPr>
                <a:xfrm>
                  <a:off x="3645232"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4" name="Ellipse 161">
                  <a:extLst>
                    <a:ext uri="{FF2B5EF4-FFF2-40B4-BE49-F238E27FC236}">
                      <a16:creationId xmlns:a16="http://schemas.microsoft.com/office/drawing/2014/main" id="{BE200136-FC72-FD70-9AE3-E786461FBD89}"/>
                    </a:ext>
                  </a:extLst>
                </p:cNvPr>
                <p:cNvSpPr/>
                <p:nvPr/>
              </p:nvSpPr>
              <p:spPr>
                <a:xfrm>
                  <a:off x="4013402"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5" name="Ellipse 162">
                  <a:extLst>
                    <a:ext uri="{FF2B5EF4-FFF2-40B4-BE49-F238E27FC236}">
                      <a16:creationId xmlns:a16="http://schemas.microsoft.com/office/drawing/2014/main" id="{0F47FAA5-F065-7B19-F763-AD125858CCC9}"/>
                    </a:ext>
                  </a:extLst>
                </p:cNvPr>
                <p:cNvSpPr/>
                <p:nvPr/>
              </p:nvSpPr>
              <p:spPr>
                <a:xfrm>
                  <a:off x="3684999"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6" name="Ellipse 163">
                  <a:extLst>
                    <a:ext uri="{FF2B5EF4-FFF2-40B4-BE49-F238E27FC236}">
                      <a16:creationId xmlns:a16="http://schemas.microsoft.com/office/drawing/2014/main" id="{9005AA07-0D78-181F-00BE-D24B4BF5126B}"/>
                    </a:ext>
                  </a:extLst>
                </p:cNvPr>
                <p:cNvSpPr/>
                <p:nvPr/>
              </p:nvSpPr>
              <p:spPr>
                <a:xfrm>
                  <a:off x="4302037"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7" name="Ellipse 164">
                  <a:extLst>
                    <a:ext uri="{FF2B5EF4-FFF2-40B4-BE49-F238E27FC236}">
                      <a16:creationId xmlns:a16="http://schemas.microsoft.com/office/drawing/2014/main" id="{9004E8B3-2EDF-1EE0-2AF9-7EAD801E4C49}"/>
                    </a:ext>
                  </a:extLst>
                </p:cNvPr>
                <p:cNvSpPr/>
                <p:nvPr/>
              </p:nvSpPr>
              <p:spPr>
                <a:xfrm>
                  <a:off x="4670207"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8" name="Ellipse 165">
                  <a:extLst>
                    <a:ext uri="{FF2B5EF4-FFF2-40B4-BE49-F238E27FC236}">
                      <a16:creationId xmlns:a16="http://schemas.microsoft.com/office/drawing/2014/main" id="{4A899D93-3495-4802-CEAE-B9E128BBBE7C}"/>
                    </a:ext>
                  </a:extLst>
                </p:cNvPr>
                <p:cNvSpPr/>
                <p:nvPr/>
              </p:nvSpPr>
              <p:spPr>
                <a:xfrm>
                  <a:off x="4341804"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9" name="Ellipse 166">
                  <a:extLst>
                    <a:ext uri="{FF2B5EF4-FFF2-40B4-BE49-F238E27FC236}">
                      <a16:creationId xmlns:a16="http://schemas.microsoft.com/office/drawing/2014/main" id="{900D1DC7-38A5-C625-31E4-91E0C7263450}"/>
                    </a:ext>
                  </a:extLst>
                </p:cNvPr>
                <p:cNvSpPr/>
                <p:nvPr/>
              </p:nvSpPr>
              <p:spPr>
                <a:xfrm>
                  <a:off x="4958842"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0" name="Ellipse 167">
                  <a:extLst>
                    <a:ext uri="{FF2B5EF4-FFF2-40B4-BE49-F238E27FC236}">
                      <a16:creationId xmlns:a16="http://schemas.microsoft.com/office/drawing/2014/main" id="{6188D853-AEFF-D705-6571-83E735BC27F3}"/>
                    </a:ext>
                  </a:extLst>
                </p:cNvPr>
                <p:cNvSpPr/>
                <p:nvPr/>
              </p:nvSpPr>
              <p:spPr>
                <a:xfrm>
                  <a:off x="4998609"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1" name="Ellipse 168">
                  <a:extLst>
                    <a:ext uri="{FF2B5EF4-FFF2-40B4-BE49-F238E27FC236}">
                      <a16:creationId xmlns:a16="http://schemas.microsoft.com/office/drawing/2014/main" id="{37282AAA-21B3-3389-F0AA-4CE2F6365556}"/>
                    </a:ext>
                  </a:extLst>
                </p:cNvPr>
                <p:cNvSpPr/>
                <p:nvPr/>
              </p:nvSpPr>
              <p:spPr>
                <a:xfrm>
                  <a:off x="5615647"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2" name="Ellipse 169">
                  <a:extLst>
                    <a:ext uri="{FF2B5EF4-FFF2-40B4-BE49-F238E27FC236}">
                      <a16:creationId xmlns:a16="http://schemas.microsoft.com/office/drawing/2014/main" id="{BB6168BC-1443-3EEA-F582-7FE5F0E58710}"/>
                    </a:ext>
                  </a:extLst>
                </p:cNvPr>
                <p:cNvSpPr/>
                <p:nvPr/>
              </p:nvSpPr>
              <p:spPr>
                <a:xfrm>
                  <a:off x="5983817"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3" name="Ellipse 170">
                  <a:extLst>
                    <a:ext uri="{FF2B5EF4-FFF2-40B4-BE49-F238E27FC236}">
                      <a16:creationId xmlns:a16="http://schemas.microsoft.com/office/drawing/2014/main" id="{9AD5C620-FA6A-68DB-40EC-29D52F624E89}"/>
                    </a:ext>
                  </a:extLst>
                </p:cNvPr>
                <p:cNvSpPr/>
                <p:nvPr/>
              </p:nvSpPr>
              <p:spPr>
                <a:xfrm>
                  <a:off x="6272452"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4" name="Ellipse 171">
                  <a:extLst>
                    <a:ext uri="{FF2B5EF4-FFF2-40B4-BE49-F238E27FC236}">
                      <a16:creationId xmlns:a16="http://schemas.microsoft.com/office/drawing/2014/main" id="{34FB58BC-4035-FD7A-F0FC-3AFA78974D7D}"/>
                    </a:ext>
                  </a:extLst>
                </p:cNvPr>
                <p:cNvSpPr/>
                <p:nvPr/>
              </p:nvSpPr>
              <p:spPr>
                <a:xfrm>
                  <a:off x="6640622"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5" name="Ellipse 172">
                  <a:extLst>
                    <a:ext uri="{FF2B5EF4-FFF2-40B4-BE49-F238E27FC236}">
                      <a16:creationId xmlns:a16="http://schemas.microsoft.com/office/drawing/2014/main" id="{157DA7DA-B097-4E76-F88F-2B27EF48C25B}"/>
                    </a:ext>
                  </a:extLst>
                </p:cNvPr>
                <p:cNvSpPr/>
                <p:nvPr/>
              </p:nvSpPr>
              <p:spPr>
                <a:xfrm>
                  <a:off x="6312219"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6" name="Ellipse 173">
                  <a:extLst>
                    <a:ext uri="{FF2B5EF4-FFF2-40B4-BE49-F238E27FC236}">
                      <a16:creationId xmlns:a16="http://schemas.microsoft.com/office/drawing/2014/main" id="{EAC9C68D-C87D-BB32-0520-7658B7DC2B9B}"/>
                    </a:ext>
                  </a:extLst>
                </p:cNvPr>
                <p:cNvSpPr/>
                <p:nvPr/>
              </p:nvSpPr>
              <p:spPr>
                <a:xfrm>
                  <a:off x="6929257"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7" name="Ellipse 174">
                  <a:extLst>
                    <a:ext uri="{FF2B5EF4-FFF2-40B4-BE49-F238E27FC236}">
                      <a16:creationId xmlns:a16="http://schemas.microsoft.com/office/drawing/2014/main" id="{DB191E54-F795-4011-66BB-4C813E9A6536}"/>
                    </a:ext>
                  </a:extLst>
                </p:cNvPr>
                <p:cNvSpPr/>
                <p:nvPr/>
              </p:nvSpPr>
              <p:spPr>
                <a:xfrm>
                  <a:off x="6969024"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8" name="Ellipse 175">
                  <a:extLst>
                    <a:ext uri="{FF2B5EF4-FFF2-40B4-BE49-F238E27FC236}">
                      <a16:creationId xmlns:a16="http://schemas.microsoft.com/office/drawing/2014/main" id="{42F29914-FA71-C64B-73CF-1091C565A9D1}"/>
                    </a:ext>
                  </a:extLst>
                </p:cNvPr>
                <p:cNvSpPr/>
                <p:nvPr/>
              </p:nvSpPr>
              <p:spPr>
                <a:xfrm>
                  <a:off x="7586062"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29" name="Ellipse 176">
                  <a:extLst>
                    <a:ext uri="{FF2B5EF4-FFF2-40B4-BE49-F238E27FC236}">
                      <a16:creationId xmlns:a16="http://schemas.microsoft.com/office/drawing/2014/main" id="{7C872E4B-558B-CDD5-50A5-FFDD7BE5FBE6}"/>
                    </a:ext>
                  </a:extLst>
                </p:cNvPr>
                <p:cNvSpPr/>
                <p:nvPr/>
              </p:nvSpPr>
              <p:spPr>
                <a:xfrm>
                  <a:off x="7954232" y="343940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0" name="Ellipse 177">
                  <a:extLst>
                    <a:ext uri="{FF2B5EF4-FFF2-40B4-BE49-F238E27FC236}">
                      <a16:creationId xmlns:a16="http://schemas.microsoft.com/office/drawing/2014/main" id="{01CD545C-9DDA-1D6C-D871-028AA74A46AA}"/>
                    </a:ext>
                  </a:extLst>
                </p:cNvPr>
                <p:cNvSpPr/>
                <p:nvPr/>
              </p:nvSpPr>
              <p:spPr>
                <a:xfrm>
                  <a:off x="7625829"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1" name="Ellipse 178">
                  <a:extLst>
                    <a:ext uri="{FF2B5EF4-FFF2-40B4-BE49-F238E27FC236}">
                      <a16:creationId xmlns:a16="http://schemas.microsoft.com/office/drawing/2014/main" id="{9BE2D2B7-DF05-9B79-482F-A3AF32138CC1}"/>
                    </a:ext>
                  </a:extLst>
                </p:cNvPr>
                <p:cNvSpPr/>
                <p:nvPr/>
              </p:nvSpPr>
              <p:spPr>
                <a:xfrm>
                  <a:off x="8242867" y="339963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2" name="Ellipse 179">
                  <a:extLst>
                    <a:ext uri="{FF2B5EF4-FFF2-40B4-BE49-F238E27FC236}">
                      <a16:creationId xmlns:a16="http://schemas.microsoft.com/office/drawing/2014/main" id="{FFA3413B-0331-0AB1-E3CD-0B7D5829597C}"/>
                    </a:ext>
                  </a:extLst>
                </p:cNvPr>
                <p:cNvSpPr/>
                <p:nvPr/>
              </p:nvSpPr>
              <p:spPr>
                <a:xfrm>
                  <a:off x="8282634" y="3765986"/>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3" name="Ellipse 180">
                  <a:extLst>
                    <a:ext uri="{FF2B5EF4-FFF2-40B4-BE49-F238E27FC236}">
                      <a16:creationId xmlns:a16="http://schemas.microsoft.com/office/drawing/2014/main" id="{6F6864A1-74D5-DC7F-FDD6-0822D860EE23}"/>
                    </a:ext>
                  </a:extLst>
                </p:cNvPr>
                <p:cNvSpPr/>
                <p:nvPr/>
              </p:nvSpPr>
              <p:spPr>
                <a:xfrm>
                  <a:off x="2331622"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4" name="Ellipse 181">
                  <a:extLst>
                    <a:ext uri="{FF2B5EF4-FFF2-40B4-BE49-F238E27FC236}">
                      <a16:creationId xmlns:a16="http://schemas.microsoft.com/office/drawing/2014/main" id="{5AB31C67-13D8-38FA-86EF-277A30ADD90F}"/>
                    </a:ext>
                  </a:extLst>
                </p:cNvPr>
                <p:cNvSpPr/>
                <p:nvPr/>
              </p:nvSpPr>
              <p:spPr>
                <a:xfrm>
                  <a:off x="2699792"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5" name="Ellipse 182">
                  <a:extLst>
                    <a:ext uri="{FF2B5EF4-FFF2-40B4-BE49-F238E27FC236}">
                      <a16:creationId xmlns:a16="http://schemas.microsoft.com/office/drawing/2014/main" id="{159F5FEC-482E-DC69-86D7-68116FFACACA}"/>
                    </a:ext>
                  </a:extLst>
                </p:cNvPr>
                <p:cNvSpPr/>
                <p:nvPr/>
              </p:nvSpPr>
              <p:spPr>
                <a:xfrm>
                  <a:off x="2371389"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6" name="Ellipse 183">
                  <a:extLst>
                    <a:ext uri="{FF2B5EF4-FFF2-40B4-BE49-F238E27FC236}">
                      <a16:creationId xmlns:a16="http://schemas.microsoft.com/office/drawing/2014/main" id="{9CECFFC2-A3C6-132D-1064-10333E7C3477}"/>
                    </a:ext>
                  </a:extLst>
                </p:cNvPr>
                <p:cNvSpPr/>
                <p:nvPr/>
              </p:nvSpPr>
              <p:spPr>
                <a:xfrm>
                  <a:off x="2988427"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7" name="Ellipse 184">
                  <a:extLst>
                    <a:ext uri="{FF2B5EF4-FFF2-40B4-BE49-F238E27FC236}">
                      <a16:creationId xmlns:a16="http://schemas.microsoft.com/office/drawing/2014/main" id="{77FA9448-7793-6F7F-02C3-EB04813E3AB7}"/>
                    </a:ext>
                  </a:extLst>
                </p:cNvPr>
                <p:cNvSpPr/>
                <p:nvPr/>
              </p:nvSpPr>
              <p:spPr>
                <a:xfrm>
                  <a:off x="3356597"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8" name="Ellipse 185">
                  <a:extLst>
                    <a:ext uri="{FF2B5EF4-FFF2-40B4-BE49-F238E27FC236}">
                      <a16:creationId xmlns:a16="http://schemas.microsoft.com/office/drawing/2014/main" id="{38B23B86-2EB0-104A-CA4B-975065833D64}"/>
                    </a:ext>
                  </a:extLst>
                </p:cNvPr>
                <p:cNvSpPr/>
                <p:nvPr/>
              </p:nvSpPr>
              <p:spPr>
                <a:xfrm>
                  <a:off x="3028194"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39" name="Ellipse 186">
                  <a:extLst>
                    <a:ext uri="{FF2B5EF4-FFF2-40B4-BE49-F238E27FC236}">
                      <a16:creationId xmlns:a16="http://schemas.microsoft.com/office/drawing/2014/main" id="{83E87711-DEE2-93F8-6E3E-B9AF9B8C9374}"/>
                    </a:ext>
                  </a:extLst>
                </p:cNvPr>
                <p:cNvSpPr/>
                <p:nvPr/>
              </p:nvSpPr>
              <p:spPr>
                <a:xfrm>
                  <a:off x="3645232"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0" name="Ellipse 187">
                  <a:extLst>
                    <a:ext uri="{FF2B5EF4-FFF2-40B4-BE49-F238E27FC236}">
                      <a16:creationId xmlns:a16="http://schemas.microsoft.com/office/drawing/2014/main" id="{3EAB1672-6E00-7D07-D87B-162B016097CF}"/>
                    </a:ext>
                  </a:extLst>
                </p:cNvPr>
                <p:cNvSpPr/>
                <p:nvPr/>
              </p:nvSpPr>
              <p:spPr>
                <a:xfrm>
                  <a:off x="4013402"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1" name="Ellipse 188">
                  <a:extLst>
                    <a:ext uri="{FF2B5EF4-FFF2-40B4-BE49-F238E27FC236}">
                      <a16:creationId xmlns:a16="http://schemas.microsoft.com/office/drawing/2014/main" id="{1A5F9716-B968-48DE-912F-7827525F8BB9}"/>
                    </a:ext>
                  </a:extLst>
                </p:cNvPr>
                <p:cNvSpPr/>
                <p:nvPr/>
              </p:nvSpPr>
              <p:spPr>
                <a:xfrm>
                  <a:off x="3684999"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2" name="Ellipse 189">
                  <a:extLst>
                    <a:ext uri="{FF2B5EF4-FFF2-40B4-BE49-F238E27FC236}">
                      <a16:creationId xmlns:a16="http://schemas.microsoft.com/office/drawing/2014/main" id="{E1F3C08A-90C1-4870-185D-9847A6FF0BB9}"/>
                    </a:ext>
                  </a:extLst>
                </p:cNvPr>
                <p:cNvSpPr/>
                <p:nvPr/>
              </p:nvSpPr>
              <p:spPr>
                <a:xfrm>
                  <a:off x="4302037"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3" name="Ellipse 190">
                  <a:extLst>
                    <a:ext uri="{FF2B5EF4-FFF2-40B4-BE49-F238E27FC236}">
                      <a16:creationId xmlns:a16="http://schemas.microsoft.com/office/drawing/2014/main" id="{DFC6F2DF-D088-0189-C319-3FB1D3CB53BA}"/>
                    </a:ext>
                  </a:extLst>
                </p:cNvPr>
                <p:cNvSpPr/>
                <p:nvPr/>
              </p:nvSpPr>
              <p:spPr>
                <a:xfrm>
                  <a:off x="4670207"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4" name="Ellipse 191">
                  <a:extLst>
                    <a:ext uri="{FF2B5EF4-FFF2-40B4-BE49-F238E27FC236}">
                      <a16:creationId xmlns:a16="http://schemas.microsoft.com/office/drawing/2014/main" id="{789F158F-87C9-0E64-3A4F-382418BF28B3}"/>
                    </a:ext>
                  </a:extLst>
                </p:cNvPr>
                <p:cNvSpPr/>
                <p:nvPr/>
              </p:nvSpPr>
              <p:spPr>
                <a:xfrm>
                  <a:off x="4341804"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5" name="Ellipse 192">
                  <a:extLst>
                    <a:ext uri="{FF2B5EF4-FFF2-40B4-BE49-F238E27FC236}">
                      <a16:creationId xmlns:a16="http://schemas.microsoft.com/office/drawing/2014/main" id="{53A4A143-D45F-F846-4557-F7FD3AB1DDB6}"/>
                    </a:ext>
                  </a:extLst>
                </p:cNvPr>
                <p:cNvSpPr/>
                <p:nvPr/>
              </p:nvSpPr>
              <p:spPr>
                <a:xfrm>
                  <a:off x="4958842"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6" name="Ellipse 193">
                  <a:extLst>
                    <a:ext uri="{FF2B5EF4-FFF2-40B4-BE49-F238E27FC236}">
                      <a16:creationId xmlns:a16="http://schemas.microsoft.com/office/drawing/2014/main" id="{A96D068F-19B3-44BF-C9FC-9444590AC0AF}"/>
                    </a:ext>
                  </a:extLst>
                </p:cNvPr>
                <p:cNvSpPr/>
                <p:nvPr/>
              </p:nvSpPr>
              <p:spPr>
                <a:xfrm>
                  <a:off x="5327012"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7" name="Ellipse 194">
                  <a:extLst>
                    <a:ext uri="{FF2B5EF4-FFF2-40B4-BE49-F238E27FC236}">
                      <a16:creationId xmlns:a16="http://schemas.microsoft.com/office/drawing/2014/main" id="{2AFE7597-2A1B-2D34-975D-4FCC2F25603D}"/>
                    </a:ext>
                  </a:extLst>
                </p:cNvPr>
                <p:cNvSpPr/>
                <p:nvPr/>
              </p:nvSpPr>
              <p:spPr>
                <a:xfrm>
                  <a:off x="4998609"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8" name="Ellipse 195">
                  <a:extLst>
                    <a:ext uri="{FF2B5EF4-FFF2-40B4-BE49-F238E27FC236}">
                      <a16:creationId xmlns:a16="http://schemas.microsoft.com/office/drawing/2014/main" id="{DE7AFC15-5902-BDF3-2EF0-D92331EE2F2B}"/>
                    </a:ext>
                  </a:extLst>
                </p:cNvPr>
                <p:cNvSpPr/>
                <p:nvPr/>
              </p:nvSpPr>
              <p:spPr>
                <a:xfrm>
                  <a:off x="5615647"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9" name="Ellipse 196">
                  <a:extLst>
                    <a:ext uri="{FF2B5EF4-FFF2-40B4-BE49-F238E27FC236}">
                      <a16:creationId xmlns:a16="http://schemas.microsoft.com/office/drawing/2014/main" id="{7F7BC16D-DE71-09F0-1B44-04B0205A8F86}"/>
                    </a:ext>
                  </a:extLst>
                </p:cNvPr>
                <p:cNvSpPr/>
                <p:nvPr/>
              </p:nvSpPr>
              <p:spPr>
                <a:xfrm>
                  <a:off x="5983817"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0" name="Ellipse 197">
                  <a:extLst>
                    <a:ext uri="{FF2B5EF4-FFF2-40B4-BE49-F238E27FC236}">
                      <a16:creationId xmlns:a16="http://schemas.microsoft.com/office/drawing/2014/main" id="{0206FF88-0736-D8D4-EE12-A58A38A7E6C4}"/>
                    </a:ext>
                  </a:extLst>
                </p:cNvPr>
                <p:cNvSpPr/>
                <p:nvPr/>
              </p:nvSpPr>
              <p:spPr>
                <a:xfrm>
                  <a:off x="5655414"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1" name="Ellipse 198">
                  <a:extLst>
                    <a:ext uri="{FF2B5EF4-FFF2-40B4-BE49-F238E27FC236}">
                      <a16:creationId xmlns:a16="http://schemas.microsoft.com/office/drawing/2014/main" id="{6957785A-D2C8-30C3-3CA6-07B200C909B8}"/>
                    </a:ext>
                  </a:extLst>
                </p:cNvPr>
                <p:cNvSpPr/>
                <p:nvPr/>
              </p:nvSpPr>
              <p:spPr>
                <a:xfrm>
                  <a:off x="6272452"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2" name="Ellipse 199">
                  <a:extLst>
                    <a:ext uri="{FF2B5EF4-FFF2-40B4-BE49-F238E27FC236}">
                      <a16:creationId xmlns:a16="http://schemas.microsoft.com/office/drawing/2014/main" id="{C7BA0A57-1B12-D585-C5E4-EF5F7F514D0B}"/>
                    </a:ext>
                  </a:extLst>
                </p:cNvPr>
                <p:cNvSpPr/>
                <p:nvPr/>
              </p:nvSpPr>
              <p:spPr>
                <a:xfrm>
                  <a:off x="6640622"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3" name="Ellipse 200">
                  <a:extLst>
                    <a:ext uri="{FF2B5EF4-FFF2-40B4-BE49-F238E27FC236}">
                      <a16:creationId xmlns:a16="http://schemas.microsoft.com/office/drawing/2014/main" id="{9BB481CE-614E-CC67-015D-A2B50FB2F2B8}"/>
                    </a:ext>
                  </a:extLst>
                </p:cNvPr>
                <p:cNvSpPr/>
                <p:nvPr/>
              </p:nvSpPr>
              <p:spPr>
                <a:xfrm>
                  <a:off x="6312219"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4" name="Ellipse 201">
                  <a:extLst>
                    <a:ext uri="{FF2B5EF4-FFF2-40B4-BE49-F238E27FC236}">
                      <a16:creationId xmlns:a16="http://schemas.microsoft.com/office/drawing/2014/main" id="{229053C9-2A7A-00D0-336A-DE244F542605}"/>
                    </a:ext>
                  </a:extLst>
                </p:cNvPr>
                <p:cNvSpPr/>
                <p:nvPr/>
              </p:nvSpPr>
              <p:spPr>
                <a:xfrm>
                  <a:off x="6929257"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5" name="Ellipse 202">
                  <a:extLst>
                    <a:ext uri="{FF2B5EF4-FFF2-40B4-BE49-F238E27FC236}">
                      <a16:creationId xmlns:a16="http://schemas.microsoft.com/office/drawing/2014/main" id="{66A481CA-DEAC-71FE-11E8-9FDEE7D0CFDD}"/>
                    </a:ext>
                  </a:extLst>
                </p:cNvPr>
                <p:cNvSpPr/>
                <p:nvPr/>
              </p:nvSpPr>
              <p:spPr>
                <a:xfrm>
                  <a:off x="7297427"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6" name="Ellipse 203">
                  <a:extLst>
                    <a:ext uri="{FF2B5EF4-FFF2-40B4-BE49-F238E27FC236}">
                      <a16:creationId xmlns:a16="http://schemas.microsoft.com/office/drawing/2014/main" id="{76ABA9F6-ADAD-6E0B-7F16-AE8F6DE04DD1}"/>
                    </a:ext>
                  </a:extLst>
                </p:cNvPr>
                <p:cNvSpPr/>
                <p:nvPr/>
              </p:nvSpPr>
              <p:spPr>
                <a:xfrm>
                  <a:off x="6969024"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7" name="Ellipse 204">
                  <a:extLst>
                    <a:ext uri="{FF2B5EF4-FFF2-40B4-BE49-F238E27FC236}">
                      <a16:creationId xmlns:a16="http://schemas.microsoft.com/office/drawing/2014/main" id="{622AD1F2-3DFD-1CFA-FCD9-3C17D03CEB0A}"/>
                    </a:ext>
                  </a:extLst>
                </p:cNvPr>
                <p:cNvSpPr/>
                <p:nvPr/>
              </p:nvSpPr>
              <p:spPr>
                <a:xfrm>
                  <a:off x="7586062"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8" name="Ellipse 205">
                  <a:extLst>
                    <a:ext uri="{FF2B5EF4-FFF2-40B4-BE49-F238E27FC236}">
                      <a16:creationId xmlns:a16="http://schemas.microsoft.com/office/drawing/2014/main" id="{8C6F5493-740E-1C55-77D5-C28075CD914A}"/>
                    </a:ext>
                  </a:extLst>
                </p:cNvPr>
                <p:cNvSpPr/>
                <p:nvPr/>
              </p:nvSpPr>
              <p:spPr>
                <a:xfrm>
                  <a:off x="7954232" y="4087074"/>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9" name="Ellipse 206">
                  <a:extLst>
                    <a:ext uri="{FF2B5EF4-FFF2-40B4-BE49-F238E27FC236}">
                      <a16:creationId xmlns:a16="http://schemas.microsoft.com/office/drawing/2014/main" id="{96245212-BDD4-A8DF-7A82-66713C28E048}"/>
                    </a:ext>
                  </a:extLst>
                </p:cNvPr>
                <p:cNvSpPr/>
                <p:nvPr/>
              </p:nvSpPr>
              <p:spPr>
                <a:xfrm>
                  <a:off x="7625829"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0" name="Ellipse 207">
                  <a:extLst>
                    <a:ext uri="{FF2B5EF4-FFF2-40B4-BE49-F238E27FC236}">
                      <a16:creationId xmlns:a16="http://schemas.microsoft.com/office/drawing/2014/main" id="{E8F644CD-18E2-AD4A-F6CA-4876E4C4EDC5}"/>
                    </a:ext>
                  </a:extLst>
                </p:cNvPr>
                <p:cNvSpPr/>
                <p:nvPr/>
              </p:nvSpPr>
              <p:spPr>
                <a:xfrm>
                  <a:off x="8242867" y="4047307"/>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1" name="Ellipse 208">
                  <a:extLst>
                    <a:ext uri="{FF2B5EF4-FFF2-40B4-BE49-F238E27FC236}">
                      <a16:creationId xmlns:a16="http://schemas.microsoft.com/office/drawing/2014/main" id="{64A9B1BC-E0F3-EB6E-BE62-B0128EDDB954}"/>
                    </a:ext>
                  </a:extLst>
                </p:cNvPr>
                <p:cNvSpPr/>
                <p:nvPr/>
              </p:nvSpPr>
              <p:spPr>
                <a:xfrm>
                  <a:off x="8282634" y="441365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2" name="Ellipse 209">
                  <a:extLst>
                    <a:ext uri="{FF2B5EF4-FFF2-40B4-BE49-F238E27FC236}">
                      <a16:creationId xmlns:a16="http://schemas.microsoft.com/office/drawing/2014/main" id="{136D00FF-F1DC-A4B6-0584-00B377C0E9E1}"/>
                    </a:ext>
                  </a:extLst>
                </p:cNvPr>
                <p:cNvSpPr/>
                <p:nvPr/>
              </p:nvSpPr>
              <p:spPr>
                <a:xfrm>
                  <a:off x="2331782"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3" name="Ellipse 210">
                  <a:extLst>
                    <a:ext uri="{FF2B5EF4-FFF2-40B4-BE49-F238E27FC236}">
                      <a16:creationId xmlns:a16="http://schemas.microsoft.com/office/drawing/2014/main" id="{0DA8F562-91BD-BA93-0A0B-FDE3188A8B10}"/>
                    </a:ext>
                  </a:extLst>
                </p:cNvPr>
                <p:cNvSpPr/>
                <p:nvPr/>
              </p:nvSpPr>
              <p:spPr>
                <a:xfrm>
                  <a:off x="2699952"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4" name="Ellipse 211">
                  <a:extLst>
                    <a:ext uri="{FF2B5EF4-FFF2-40B4-BE49-F238E27FC236}">
                      <a16:creationId xmlns:a16="http://schemas.microsoft.com/office/drawing/2014/main" id="{9D13612E-24D0-B751-0EBE-BC3CA98CF2C2}"/>
                    </a:ext>
                  </a:extLst>
                </p:cNvPr>
                <p:cNvSpPr/>
                <p:nvPr/>
              </p:nvSpPr>
              <p:spPr>
                <a:xfrm>
                  <a:off x="2371549"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5" name="Ellipse 212">
                  <a:extLst>
                    <a:ext uri="{FF2B5EF4-FFF2-40B4-BE49-F238E27FC236}">
                      <a16:creationId xmlns:a16="http://schemas.microsoft.com/office/drawing/2014/main" id="{542162C0-D7DB-BDC6-E13D-F92688AA604E}"/>
                    </a:ext>
                  </a:extLst>
                </p:cNvPr>
                <p:cNvSpPr/>
                <p:nvPr/>
              </p:nvSpPr>
              <p:spPr>
                <a:xfrm>
                  <a:off x="2988587"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6" name="Ellipse 213">
                  <a:extLst>
                    <a:ext uri="{FF2B5EF4-FFF2-40B4-BE49-F238E27FC236}">
                      <a16:creationId xmlns:a16="http://schemas.microsoft.com/office/drawing/2014/main" id="{BCC7B1D4-B013-963F-08B1-F548C0479B84}"/>
                    </a:ext>
                  </a:extLst>
                </p:cNvPr>
                <p:cNvSpPr/>
                <p:nvPr/>
              </p:nvSpPr>
              <p:spPr>
                <a:xfrm>
                  <a:off x="3356757"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7" name="Ellipse 214">
                  <a:extLst>
                    <a:ext uri="{FF2B5EF4-FFF2-40B4-BE49-F238E27FC236}">
                      <a16:creationId xmlns:a16="http://schemas.microsoft.com/office/drawing/2014/main" id="{595AF23D-38E3-2219-0820-E75BE4308718}"/>
                    </a:ext>
                  </a:extLst>
                </p:cNvPr>
                <p:cNvSpPr/>
                <p:nvPr/>
              </p:nvSpPr>
              <p:spPr>
                <a:xfrm>
                  <a:off x="3028354"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8" name="Ellipse 215">
                  <a:extLst>
                    <a:ext uri="{FF2B5EF4-FFF2-40B4-BE49-F238E27FC236}">
                      <a16:creationId xmlns:a16="http://schemas.microsoft.com/office/drawing/2014/main" id="{EA016D9B-18C8-D27A-ED55-E48201C9CF52}"/>
                    </a:ext>
                  </a:extLst>
                </p:cNvPr>
                <p:cNvSpPr/>
                <p:nvPr/>
              </p:nvSpPr>
              <p:spPr>
                <a:xfrm>
                  <a:off x="3645392"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69" name="Ellipse 216">
                  <a:extLst>
                    <a:ext uri="{FF2B5EF4-FFF2-40B4-BE49-F238E27FC236}">
                      <a16:creationId xmlns:a16="http://schemas.microsoft.com/office/drawing/2014/main" id="{EF9C6D0E-1817-BAEF-848C-0907D84D9CE0}"/>
                    </a:ext>
                  </a:extLst>
                </p:cNvPr>
                <p:cNvSpPr/>
                <p:nvPr/>
              </p:nvSpPr>
              <p:spPr>
                <a:xfrm>
                  <a:off x="4013562"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0" name="Ellipse 217">
                  <a:extLst>
                    <a:ext uri="{FF2B5EF4-FFF2-40B4-BE49-F238E27FC236}">
                      <a16:creationId xmlns:a16="http://schemas.microsoft.com/office/drawing/2014/main" id="{296178E5-C7E6-182D-05B4-7C405933E507}"/>
                    </a:ext>
                  </a:extLst>
                </p:cNvPr>
                <p:cNvSpPr/>
                <p:nvPr/>
              </p:nvSpPr>
              <p:spPr>
                <a:xfrm>
                  <a:off x="3685159"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1" name="Ellipse 218">
                  <a:extLst>
                    <a:ext uri="{FF2B5EF4-FFF2-40B4-BE49-F238E27FC236}">
                      <a16:creationId xmlns:a16="http://schemas.microsoft.com/office/drawing/2014/main" id="{9C4A6943-75BA-930F-A15C-5BC09085C545}"/>
                    </a:ext>
                  </a:extLst>
                </p:cNvPr>
                <p:cNvSpPr/>
                <p:nvPr/>
              </p:nvSpPr>
              <p:spPr>
                <a:xfrm>
                  <a:off x="4302197"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2" name="Ellipse 219">
                  <a:extLst>
                    <a:ext uri="{FF2B5EF4-FFF2-40B4-BE49-F238E27FC236}">
                      <a16:creationId xmlns:a16="http://schemas.microsoft.com/office/drawing/2014/main" id="{599BCA44-FFC2-3519-7034-9B74B989A77F}"/>
                    </a:ext>
                  </a:extLst>
                </p:cNvPr>
                <p:cNvSpPr/>
                <p:nvPr/>
              </p:nvSpPr>
              <p:spPr>
                <a:xfrm>
                  <a:off x="4670367"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3" name="Ellipse 220">
                  <a:extLst>
                    <a:ext uri="{FF2B5EF4-FFF2-40B4-BE49-F238E27FC236}">
                      <a16:creationId xmlns:a16="http://schemas.microsoft.com/office/drawing/2014/main" id="{E19FAD2C-3554-7CC3-7BEF-0B5B1F3520E5}"/>
                    </a:ext>
                  </a:extLst>
                </p:cNvPr>
                <p:cNvSpPr/>
                <p:nvPr/>
              </p:nvSpPr>
              <p:spPr>
                <a:xfrm>
                  <a:off x="4341964"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4" name="Ellipse 221">
                  <a:extLst>
                    <a:ext uri="{FF2B5EF4-FFF2-40B4-BE49-F238E27FC236}">
                      <a16:creationId xmlns:a16="http://schemas.microsoft.com/office/drawing/2014/main" id="{A054BABE-28E8-779C-1091-A52D357E2A9E}"/>
                    </a:ext>
                  </a:extLst>
                </p:cNvPr>
                <p:cNvSpPr/>
                <p:nvPr/>
              </p:nvSpPr>
              <p:spPr>
                <a:xfrm>
                  <a:off x="4959002"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5" name="Ellipse 222">
                  <a:extLst>
                    <a:ext uri="{FF2B5EF4-FFF2-40B4-BE49-F238E27FC236}">
                      <a16:creationId xmlns:a16="http://schemas.microsoft.com/office/drawing/2014/main" id="{5E5A383F-6D70-0597-5F87-C8D0C378C836}"/>
                    </a:ext>
                  </a:extLst>
                </p:cNvPr>
                <p:cNvSpPr/>
                <p:nvPr/>
              </p:nvSpPr>
              <p:spPr>
                <a:xfrm>
                  <a:off x="5327172"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6" name="Ellipse 223">
                  <a:extLst>
                    <a:ext uri="{FF2B5EF4-FFF2-40B4-BE49-F238E27FC236}">
                      <a16:creationId xmlns:a16="http://schemas.microsoft.com/office/drawing/2014/main" id="{E26A012B-656C-194E-EF24-AC903275F00C}"/>
                    </a:ext>
                  </a:extLst>
                </p:cNvPr>
                <p:cNvSpPr/>
                <p:nvPr/>
              </p:nvSpPr>
              <p:spPr>
                <a:xfrm>
                  <a:off x="4998769"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7" name="Ellipse 224">
                  <a:extLst>
                    <a:ext uri="{FF2B5EF4-FFF2-40B4-BE49-F238E27FC236}">
                      <a16:creationId xmlns:a16="http://schemas.microsoft.com/office/drawing/2014/main" id="{06DEF18C-2DF2-D354-200F-F950225F0E44}"/>
                    </a:ext>
                  </a:extLst>
                </p:cNvPr>
                <p:cNvSpPr/>
                <p:nvPr/>
              </p:nvSpPr>
              <p:spPr>
                <a:xfrm>
                  <a:off x="5615807"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8" name="Ellipse 225">
                  <a:extLst>
                    <a:ext uri="{FF2B5EF4-FFF2-40B4-BE49-F238E27FC236}">
                      <a16:creationId xmlns:a16="http://schemas.microsoft.com/office/drawing/2014/main" id="{8F7D8F46-4288-F806-0A91-09DDE109187B}"/>
                    </a:ext>
                  </a:extLst>
                </p:cNvPr>
                <p:cNvSpPr/>
                <p:nvPr/>
              </p:nvSpPr>
              <p:spPr>
                <a:xfrm>
                  <a:off x="5983977"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79" name="Ellipse 226">
                  <a:extLst>
                    <a:ext uri="{FF2B5EF4-FFF2-40B4-BE49-F238E27FC236}">
                      <a16:creationId xmlns:a16="http://schemas.microsoft.com/office/drawing/2014/main" id="{B3A7CFF4-EDB6-1E54-7181-0866FE2F0FE6}"/>
                    </a:ext>
                  </a:extLst>
                </p:cNvPr>
                <p:cNvSpPr/>
                <p:nvPr/>
              </p:nvSpPr>
              <p:spPr>
                <a:xfrm>
                  <a:off x="5655574"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0" name="Ellipse 227">
                  <a:extLst>
                    <a:ext uri="{FF2B5EF4-FFF2-40B4-BE49-F238E27FC236}">
                      <a16:creationId xmlns:a16="http://schemas.microsoft.com/office/drawing/2014/main" id="{69D7FEA3-F3DA-AEAD-826B-572CC7EC4937}"/>
                    </a:ext>
                  </a:extLst>
                </p:cNvPr>
                <p:cNvSpPr/>
                <p:nvPr/>
              </p:nvSpPr>
              <p:spPr>
                <a:xfrm>
                  <a:off x="6272612"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1" name="Ellipse 228">
                  <a:extLst>
                    <a:ext uri="{FF2B5EF4-FFF2-40B4-BE49-F238E27FC236}">
                      <a16:creationId xmlns:a16="http://schemas.microsoft.com/office/drawing/2014/main" id="{C276B144-F32E-7FA1-9BE6-1A7C15517835}"/>
                    </a:ext>
                  </a:extLst>
                </p:cNvPr>
                <p:cNvSpPr/>
                <p:nvPr/>
              </p:nvSpPr>
              <p:spPr>
                <a:xfrm>
                  <a:off x="6640782"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2" name="Ellipse 229">
                  <a:extLst>
                    <a:ext uri="{FF2B5EF4-FFF2-40B4-BE49-F238E27FC236}">
                      <a16:creationId xmlns:a16="http://schemas.microsoft.com/office/drawing/2014/main" id="{09C8FF00-C441-72D2-B247-B887F911BBC5}"/>
                    </a:ext>
                  </a:extLst>
                </p:cNvPr>
                <p:cNvSpPr/>
                <p:nvPr/>
              </p:nvSpPr>
              <p:spPr>
                <a:xfrm>
                  <a:off x="6312379"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3" name="Ellipse 230">
                  <a:extLst>
                    <a:ext uri="{FF2B5EF4-FFF2-40B4-BE49-F238E27FC236}">
                      <a16:creationId xmlns:a16="http://schemas.microsoft.com/office/drawing/2014/main" id="{12827740-C3A6-A944-FD98-231321433623}"/>
                    </a:ext>
                  </a:extLst>
                </p:cNvPr>
                <p:cNvSpPr/>
                <p:nvPr/>
              </p:nvSpPr>
              <p:spPr>
                <a:xfrm>
                  <a:off x="6929417"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4" name="Ellipse 231">
                  <a:extLst>
                    <a:ext uri="{FF2B5EF4-FFF2-40B4-BE49-F238E27FC236}">
                      <a16:creationId xmlns:a16="http://schemas.microsoft.com/office/drawing/2014/main" id="{A8E7685D-7A2C-71E1-3B9A-565DDCB2760E}"/>
                    </a:ext>
                  </a:extLst>
                </p:cNvPr>
                <p:cNvSpPr/>
                <p:nvPr/>
              </p:nvSpPr>
              <p:spPr>
                <a:xfrm>
                  <a:off x="7297587"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5" name="Ellipse 232">
                  <a:extLst>
                    <a:ext uri="{FF2B5EF4-FFF2-40B4-BE49-F238E27FC236}">
                      <a16:creationId xmlns:a16="http://schemas.microsoft.com/office/drawing/2014/main" id="{785F24DF-1CB7-C2CD-46EE-EDEF53AF6D97}"/>
                    </a:ext>
                  </a:extLst>
                </p:cNvPr>
                <p:cNvSpPr/>
                <p:nvPr/>
              </p:nvSpPr>
              <p:spPr>
                <a:xfrm>
                  <a:off x="6969184"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6" name="Ellipse 233">
                  <a:extLst>
                    <a:ext uri="{FF2B5EF4-FFF2-40B4-BE49-F238E27FC236}">
                      <a16:creationId xmlns:a16="http://schemas.microsoft.com/office/drawing/2014/main" id="{8DFB4D25-D2C9-EB7F-CE47-A8F7AA8FC76B}"/>
                    </a:ext>
                  </a:extLst>
                </p:cNvPr>
                <p:cNvSpPr/>
                <p:nvPr/>
              </p:nvSpPr>
              <p:spPr>
                <a:xfrm>
                  <a:off x="7586222"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7" name="Ellipse 234">
                  <a:extLst>
                    <a:ext uri="{FF2B5EF4-FFF2-40B4-BE49-F238E27FC236}">
                      <a16:creationId xmlns:a16="http://schemas.microsoft.com/office/drawing/2014/main" id="{C1E67A6C-7E22-D72A-3220-F53B3D5E22BC}"/>
                    </a:ext>
                  </a:extLst>
                </p:cNvPr>
                <p:cNvSpPr/>
                <p:nvPr/>
              </p:nvSpPr>
              <p:spPr>
                <a:xfrm>
                  <a:off x="7954392" y="4740235"/>
                  <a:ext cx="145772" cy="145772"/>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8" name="Ellipse 235">
                  <a:extLst>
                    <a:ext uri="{FF2B5EF4-FFF2-40B4-BE49-F238E27FC236}">
                      <a16:creationId xmlns:a16="http://schemas.microsoft.com/office/drawing/2014/main" id="{026AFC92-ADE3-0591-E659-FB8ED0658285}"/>
                    </a:ext>
                  </a:extLst>
                </p:cNvPr>
                <p:cNvSpPr/>
                <p:nvPr/>
              </p:nvSpPr>
              <p:spPr>
                <a:xfrm>
                  <a:off x="7625989"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89" name="Ellipse 236">
                  <a:extLst>
                    <a:ext uri="{FF2B5EF4-FFF2-40B4-BE49-F238E27FC236}">
                      <a16:creationId xmlns:a16="http://schemas.microsoft.com/office/drawing/2014/main" id="{435D6860-C267-52AD-72E4-5A27C0E1390F}"/>
                    </a:ext>
                  </a:extLst>
                </p:cNvPr>
                <p:cNvSpPr/>
                <p:nvPr/>
              </p:nvSpPr>
              <p:spPr>
                <a:xfrm>
                  <a:off x="8243027" y="4700468"/>
                  <a:ext cx="225307" cy="225307"/>
                </a:xfrm>
                <a:prstGeom prst="ellipse">
                  <a:avLst/>
                </a:prstGeom>
                <a:gradFill flip="none" rotWithShape="1">
                  <a:gsLst>
                    <a:gs pos="14000">
                      <a:schemeClr val="accent1">
                        <a:lumMod val="5000"/>
                        <a:lumOff val="95000"/>
                      </a:schemeClr>
                    </a:gs>
                    <a:gs pos="70000">
                      <a:srgbClr val="0070C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0" name="Ellipse 237">
                  <a:extLst>
                    <a:ext uri="{FF2B5EF4-FFF2-40B4-BE49-F238E27FC236}">
                      <a16:creationId xmlns:a16="http://schemas.microsoft.com/office/drawing/2014/main" id="{804F9A80-85DB-7EF9-F01C-5CFA71A8C55B}"/>
                    </a:ext>
                  </a:extLst>
                </p:cNvPr>
                <p:cNvSpPr/>
                <p:nvPr/>
              </p:nvSpPr>
              <p:spPr>
                <a:xfrm>
                  <a:off x="8282794" y="5066816"/>
                  <a:ext cx="145772" cy="145772"/>
                </a:xfrm>
                <a:prstGeom prst="ellipse">
                  <a:avLst/>
                </a:prstGeom>
                <a:gradFill flip="none" rotWithShape="1">
                  <a:gsLst>
                    <a:gs pos="14000">
                      <a:schemeClr val="accent1">
                        <a:lumMod val="5000"/>
                        <a:lumOff val="95000"/>
                        <a:alpha val="40000"/>
                      </a:schemeClr>
                    </a:gs>
                    <a:gs pos="70000">
                      <a:srgbClr val="C00000">
                        <a:alpha val="40000"/>
                      </a:srgbClr>
                    </a:gs>
                  </a:gsLst>
                  <a:path path="circle">
                    <a:fillToRect l="50000" t="50000" r="50000" b="50000"/>
                  </a:path>
                  <a:tileRect/>
                </a:gradFill>
                <a:ln w="12700">
                  <a:solidFill>
                    <a:srgbClr val="00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1" name="Ellipse 238">
                  <a:extLst>
                    <a:ext uri="{FF2B5EF4-FFF2-40B4-BE49-F238E27FC236}">
                      <a16:creationId xmlns:a16="http://schemas.microsoft.com/office/drawing/2014/main" id="{87DDE2C2-1E2A-532C-A763-327274D84C0E}"/>
                    </a:ext>
                  </a:extLst>
                </p:cNvPr>
                <p:cNvSpPr/>
                <p:nvPr/>
              </p:nvSpPr>
              <p:spPr>
                <a:xfrm>
                  <a:off x="2331622"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2" name="Ellipse 239">
                  <a:extLst>
                    <a:ext uri="{FF2B5EF4-FFF2-40B4-BE49-F238E27FC236}">
                      <a16:creationId xmlns:a16="http://schemas.microsoft.com/office/drawing/2014/main" id="{87E24775-0B3D-936D-2519-FBC0E912DECC}"/>
                    </a:ext>
                  </a:extLst>
                </p:cNvPr>
                <p:cNvSpPr/>
                <p:nvPr/>
              </p:nvSpPr>
              <p:spPr>
                <a:xfrm>
                  <a:off x="2699792"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3" name="Ellipse 240">
                  <a:extLst>
                    <a:ext uri="{FF2B5EF4-FFF2-40B4-BE49-F238E27FC236}">
                      <a16:creationId xmlns:a16="http://schemas.microsoft.com/office/drawing/2014/main" id="{FD798D4A-217D-D0E6-39EE-7BC4BBC17DAE}"/>
                    </a:ext>
                  </a:extLst>
                </p:cNvPr>
                <p:cNvSpPr/>
                <p:nvPr/>
              </p:nvSpPr>
              <p:spPr>
                <a:xfrm>
                  <a:off x="2988427"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4" name="Ellipse 241">
                  <a:extLst>
                    <a:ext uri="{FF2B5EF4-FFF2-40B4-BE49-F238E27FC236}">
                      <a16:creationId xmlns:a16="http://schemas.microsoft.com/office/drawing/2014/main" id="{16A9E2C1-D319-1945-5684-F39A00144828}"/>
                    </a:ext>
                  </a:extLst>
                </p:cNvPr>
                <p:cNvSpPr/>
                <p:nvPr/>
              </p:nvSpPr>
              <p:spPr>
                <a:xfrm>
                  <a:off x="3356597"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5" name="Ellipse 242">
                  <a:extLst>
                    <a:ext uri="{FF2B5EF4-FFF2-40B4-BE49-F238E27FC236}">
                      <a16:creationId xmlns:a16="http://schemas.microsoft.com/office/drawing/2014/main" id="{31E0BB81-52ED-E649-3D51-4BD7F26C49AD}"/>
                    </a:ext>
                  </a:extLst>
                </p:cNvPr>
                <p:cNvSpPr/>
                <p:nvPr/>
              </p:nvSpPr>
              <p:spPr>
                <a:xfrm>
                  <a:off x="3645232"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6" name="Ellipse 243">
                  <a:extLst>
                    <a:ext uri="{FF2B5EF4-FFF2-40B4-BE49-F238E27FC236}">
                      <a16:creationId xmlns:a16="http://schemas.microsoft.com/office/drawing/2014/main" id="{EACD35A2-B8A2-CD35-31FC-2393FFD1D6E9}"/>
                    </a:ext>
                  </a:extLst>
                </p:cNvPr>
                <p:cNvSpPr/>
                <p:nvPr/>
              </p:nvSpPr>
              <p:spPr>
                <a:xfrm>
                  <a:off x="4013402"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7" name="Ellipse 244">
                  <a:extLst>
                    <a:ext uri="{FF2B5EF4-FFF2-40B4-BE49-F238E27FC236}">
                      <a16:creationId xmlns:a16="http://schemas.microsoft.com/office/drawing/2014/main" id="{CBDE0AB2-A6AB-8222-8E8B-D317D9CC3177}"/>
                    </a:ext>
                  </a:extLst>
                </p:cNvPr>
                <p:cNvSpPr/>
                <p:nvPr/>
              </p:nvSpPr>
              <p:spPr>
                <a:xfrm>
                  <a:off x="4302037"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8" name="Ellipse 245">
                  <a:extLst>
                    <a:ext uri="{FF2B5EF4-FFF2-40B4-BE49-F238E27FC236}">
                      <a16:creationId xmlns:a16="http://schemas.microsoft.com/office/drawing/2014/main" id="{296AD21E-84AE-D056-D4D4-D05071CA3079}"/>
                    </a:ext>
                  </a:extLst>
                </p:cNvPr>
                <p:cNvSpPr/>
                <p:nvPr/>
              </p:nvSpPr>
              <p:spPr>
                <a:xfrm>
                  <a:off x="4670207"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99" name="Ellipse 246">
                  <a:extLst>
                    <a:ext uri="{FF2B5EF4-FFF2-40B4-BE49-F238E27FC236}">
                      <a16:creationId xmlns:a16="http://schemas.microsoft.com/office/drawing/2014/main" id="{EEE910C5-6D88-96EA-4EF5-C5D364C92C61}"/>
                    </a:ext>
                  </a:extLst>
                </p:cNvPr>
                <p:cNvSpPr/>
                <p:nvPr/>
              </p:nvSpPr>
              <p:spPr>
                <a:xfrm>
                  <a:off x="4958842"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0" name="Ellipse 247">
                  <a:extLst>
                    <a:ext uri="{FF2B5EF4-FFF2-40B4-BE49-F238E27FC236}">
                      <a16:creationId xmlns:a16="http://schemas.microsoft.com/office/drawing/2014/main" id="{89D01DBA-D418-7D02-4D99-48CC1E9DAC67}"/>
                    </a:ext>
                  </a:extLst>
                </p:cNvPr>
                <p:cNvSpPr/>
                <p:nvPr/>
              </p:nvSpPr>
              <p:spPr>
                <a:xfrm>
                  <a:off x="5327012"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1" name="Ellipse 248">
                  <a:extLst>
                    <a:ext uri="{FF2B5EF4-FFF2-40B4-BE49-F238E27FC236}">
                      <a16:creationId xmlns:a16="http://schemas.microsoft.com/office/drawing/2014/main" id="{5A88023D-DF33-6081-F857-7073D8B87810}"/>
                    </a:ext>
                  </a:extLst>
                </p:cNvPr>
                <p:cNvSpPr/>
                <p:nvPr/>
              </p:nvSpPr>
              <p:spPr>
                <a:xfrm>
                  <a:off x="5615647"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2" name="Ellipse 249">
                  <a:extLst>
                    <a:ext uri="{FF2B5EF4-FFF2-40B4-BE49-F238E27FC236}">
                      <a16:creationId xmlns:a16="http://schemas.microsoft.com/office/drawing/2014/main" id="{B26F9BE5-2C64-6002-B751-F09548067F78}"/>
                    </a:ext>
                  </a:extLst>
                </p:cNvPr>
                <p:cNvSpPr/>
                <p:nvPr/>
              </p:nvSpPr>
              <p:spPr>
                <a:xfrm>
                  <a:off x="5983817"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3" name="Ellipse 250">
                  <a:extLst>
                    <a:ext uri="{FF2B5EF4-FFF2-40B4-BE49-F238E27FC236}">
                      <a16:creationId xmlns:a16="http://schemas.microsoft.com/office/drawing/2014/main" id="{DA349B50-794D-127D-56E6-1FA3FD2F269F}"/>
                    </a:ext>
                  </a:extLst>
                </p:cNvPr>
                <p:cNvSpPr/>
                <p:nvPr/>
              </p:nvSpPr>
              <p:spPr>
                <a:xfrm>
                  <a:off x="6272452"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4" name="Ellipse 251">
                  <a:extLst>
                    <a:ext uri="{FF2B5EF4-FFF2-40B4-BE49-F238E27FC236}">
                      <a16:creationId xmlns:a16="http://schemas.microsoft.com/office/drawing/2014/main" id="{6D9A5435-2B04-3758-3346-25D3946B5A85}"/>
                    </a:ext>
                  </a:extLst>
                </p:cNvPr>
                <p:cNvSpPr/>
                <p:nvPr/>
              </p:nvSpPr>
              <p:spPr>
                <a:xfrm>
                  <a:off x="6640622"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5" name="Ellipse 252">
                  <a:extLst>
                    <a:ext uri="{FF2B5EF4-FFF2-40B4-BE49-F238E27FC236}">
                      <a16:creationId xmlns:a16="http://schemas.microsoft.com/office/drawing/2014/main" id="{3DD750CF-BD9A-E17F-E98B-AD4E7001A470}"/>
                    </a:ext>
                  </a:extLst>
                </p:cNvPr>
                <p:cNvSpPr/>
                <p:nvPr/>
              </p:nvSpPr>
              <p:spPr>
                <a:xfrm>
                  <a:off x="6929257"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6" name="Ellipse 253">
                  <a:extLst>
                    <a:ext uri="{FF2B5EF4-FFF2-40B4-BE49-F238E27FC236}">
                      <a16:creationId xmlns:a16="http://schemas.microsoft.com/office/drawing/2014/main" id="{2A4683D9-20C4-4654-70F8-6A9A008D563F}"/>
                    </a:ext>
                  </a:extLst>
                </p:cNvPr>
                <p:cNvSpPr/>
                <p:nvPr/>
              </p:nvSpPr>
              <p:spPr>
                <a:xfrm>
                  <a:off x="7297427"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7" name="Ellipse 254">
                  <a:extLst>
                    <a:ext uri="{FF2B5EF4-FFF2-40B4-BE49-F238E27FC236}">
                      <a16:creationId xmlns:a16="http://schemas.microsoft.com/office/drawing/2014/main" id="{C7CBC324-2BBE-5E3C-C975-F49F20F0A7A7}"/>
                    </a:ext>
                  </a:extLst>
                </p:cNvPr>
                <p:cNvSpPr/>
                <p:nvPr/>
              </p:nvSpPr>
              <p:spPr>
                <a:xfrm>
                  <a:off x="7586062"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8" name="Ellipse 255">
                  <a:extLst>
                    <a:ext uri="{FF2B5EF4-FFF2-40B4-BE49-F238E27FC236}">
                      <a16:creationId xmlns:a16="http://schemas.microsoft.com/office/drawing/2014/main" id="{24F4C12D-1A0B-98DA-7562-483B9C11CB69}"/>
                    </a:ext>
                  </a:extLst>
                </p:cNvPr>
                <p:cNvSpPr/>
                <p:nvPr/>
              </p:nvSpPr>
              <p:spPr>
                <a:xfrm>
                  <a:off x="7954232" y="5386596"/>
                  <a:ext cx="145772" cy="145772"/>
                </a:xfrm>
                <a:prstGeom prst="ellipse">
                  <a:avLst/>
                </a:prstGeom>
                <a:gradFill flip="none" rotWithShape="1">
                  <a:gsLst>
                    <a:gs pos="14000">
                      <a:schemeClr val="accent1">
                        <a:lumMod val="5000"/>
                        <a:lumOff val="95000"/>
                        <a:alpha val="20000"/>
                      </a:schemeClr>
                    </a:gs>
                    <a:gs pos="70000">
                      <a:srgbClr val="C0000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309" name="Ellipse 256">
                  <a:extLst>
                    <a:ext uri="{FF2B5EF4-FFF2-40B4-BE49-F238E27FC236}">
                      <a16:creationId xmlns:a16="http://schemas.microsoft.com/office/drawing/2014/main" id="{7A9CFBF8-F1EE-ACED-A1C8-53DE5316B95F}"/>
                    </a:ext>
                  </a:extLst>
                </p:cNvPr>
                <p:cNvSpPr/>
                <p:nvPr/>
              </p:nvSpPr>
              <p:spPr>
                <a:xfrm>
                  <a:off x="8242867" y="5346829"/>
                  <a:ext cx="225307" cy="225307"/>
                </a:xfrm>
                <a:prstGeom prst="ellipse">
                  <a:avLst/>
                </a:prstGeom>
                <a:gradFill flip="none" rotWithShape="1">
                  <a:gsLst>
                    <a:gs pos="14000">
                      <a:schemeClr val="accent1">
                        <a:lumMod val="5000"/>
                        <a:lumOff val="95000"/>
                        <a:alpha val="20000"/>
                      </a:schemeClr>
                    </a:gs>
                    <a:gs pos="70000">
                      <a:srgbClr val="0070C0">
                        <a:alpha val="20000"/>
                      </a:srgbClr>
                    </a:gs>
                  </a:gsLst>
                  <a:path path="circle">
                    <a:fillToRect l="50000" t="50000" r="50000" b="50000"/>
                  </a:path>
                  <a:tileRect/>
                </a:gradFill>
                <a:ln w="12700">
                  <a:solidFill>
                    <a:srgbClr val="000000">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91" name="Groupe 38">
                <a:extLst>
                  <a:ext uri="{FF2B5EF4-FFF2-40B4-BE49-F238E27FC236}">
                    <a16:creationId xmlns:a16="http://schemas.microsoft.com/office/drawing/2014/main" id="{89561B72-A2ED-4A10-F445-35959A431E5F}"/>
                  </a:ext>
                </a:extLst>
              </p:cNvPr>
              <p:cNvGrpSpPr/>
              <p:nvPr/>
            </p:nvGrpSpPr>
            <p:grpSpPr>
              <a:xfrm>
                <a:off x="1691680" y="1503383"/>
                <a:ext cx="6091534" cy="1749464"/>
                <a:chOff x="2051720" y="1390359"/>
                <a:chExt cx="6091534" cy="1749464"/>
              </a:xfrm>
            </p:grpSpPr>
            <p:grpSp>
              <p:nvGrpSpPr>
                <p:cNvPr id="101" name="Groupe 48">
                  <a:extLst>
                    <a:ext uri="{FF2B5EF4-FFF2-40B4-BE49-F238E27FC236}">
                      <a16:creationId xmlns:a16="http://schemas.microsoft.com/office/drawing/2014/main" id="{971C202E-1DAF-1731-F9FD-DBE0EA260463}"/>
                    </a:ext>
                  </a:extLst>
                </p:cNvPr>
                <p:cNvGrpSpPr/>
                <p:nvPr/>
              </p:nvGrpSpPr>
              <p:grpSpPr>
                <a:xfrm>
                  <a:off x="2051720" y="2418108"/>
                  <a:ext cx="6091534" cy="721715"/>
                  <a:chOff x="2051720" y="2418108"/>
                  <a:chExt cx="6091534" cy="721715"/>
                </a:xfrm>
              </p:grpSpPr>
              <p:grpSp>
                <p:nvGrpSpPr>
                  <p:cNvPr id="152" name="Groupe 99">
                    <a:extLst>
                      <a:ext uri="{FF2B5EF4-FFF2-40B4-BE49-F238E27FC236}">
                        <a16:creationId xmlns:a16="http://schemas.microsoft.com/office/drawing/2014/main" id="{0C47A015-D0B0-F3CC-8A67-FAC69E16E6A8}"/>
                      </a:ext>
                    </a:extLst>
                  </p:cNvPr>
                  <p:cNvGrpSpPr/>
                  <p:nvPr/>
                </p:nvGrpSpPr>
                <p:grpSpPr>
                  <a:xfrm>
                    <a:off x="2051720" y="2421593"/>
                    <a:ext cx="1170747" cy="714599"/>
                    <a:chOff x="2051720" y="2421593"/>
                    <a:chExt cx="1170747" cy="714599"/>
                  </a:xfrm>
                </p:grpSpPr>
                <p:sp>
                  <p:nvSpPr>
                    <p:cNvPr id="180" name="Ellipse 127">
                      <a:extLst>
                        <a:ext uri="{FF2B5EF4-FFF2-40B4-BE49-F238E27FC236}">
                          <a16:creationId xmlns:a16="http://schemas.microsoft.com/office/drawing/2014/main" id="{CA017D57-EE8A-F3D0-6514-DFF21D303399}"/>
                        </a:ext>
                      </a:extLst>
                    </p:cNvPr>
                    <p:cNvSpPr/>
                    <p:nvPr/>
                  </p:nvSpPr>
                  <p:spPr>
                    <a:xfrm>
                      <a:off x="2059664" y="292677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1" name="Ellipse 128">
                      <a:extLst>
                        <a:ext uri="{FF2B5EF4-FFF2-40B4-BE49-F238E27FC236}">
                          <a16:creationId xmlns:a16="http://schemas.microsoft.com/office/drawing/2014/main" id="{311AB069-EB21-7894-9D44-8A89C25AC30C}"/>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2" name="Ellipse 129">
                      <a:extLst>
                        <a:ext uri="{FF2B5EF4-FFF2-40B4-BE49-F238E27FC236}">
                          <a16:creationId xmlns:a16="http://schemas.microsoft.com/office/drawing/2014/main" id="{0EB45380-4C2B-D045-9A30-DB54036A75C6}"/>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3" name="Ellipse 130">
                      <a:extLst>
                        <a:ext uri="{FF2B5EF4-FFF2-40B4-BE49-F238E27FC236}">
                          <a16:creationId xmlns:a16="http://schemas.microsoft.com/office/drawing/2014/main" id="{19E496F2-07D4-EC32-C430-0F555A017BE3}"/>
                        </a:ext>
                      </a:extLst>
                    </p:cNvPr>
                    <p:cNvSpPr/>
                    <p:nvPr/>
                  </p:nvSpPr>
                  <p:spPr>
                    <a:xfrm>
                      <a:off x="2684646" y="292283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4" name="Ellipse 131">
                      <a:extLst>
                        <a:ext uri="{FF2B5EF4-FFF2-40B4-BE49-F238E27FC236}">
                          <a16:creationId xmlns:a16="http://schemas.microsoft.com/office/drawing/2014/main" id="{2FE8A613-C2A6-9239-C5D0-C347104E9452}"/>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85" name="Ellipse 132">
                      <a:extLst>
                        <a:ext uri="{FF2B5EF4-FFF2-40B4-BE49-F238E27FC236}">
                          <a16:creationId xmlns:a16="http://schemas.microsoft.com/office/drawing/2014/main" id="{C6CF5AC0-4C3F-1802-9F54-59AB2A22426C}"/>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53" name="Groupe 100">
                    <a:extLst>
                      <a:ext uri="{FF2B5EF4-FFF2-40B4-BE49-F238E27FC236}">
                        <a16:creationId xmlns:a16="http://schemas.microsoft.com/office/drawing/2014/main" id="{2ADEE9D0-2E3B-D715-BCC2-294B2D06A767}"/>
                      </a:ext>
                    </a:extLst>
                  </p:cNvPr>
                  <p:cNvGrpSpPr/>
                  <p:nvPr/>
                </p:nvGrpSpPr>
                <p:grpSpPr>
                  <a:xfrm>
                    <a:off x="3365330" y="2418108"/>
                    <a:ext cx="1170747" cy="714599"/>
                    <a:chOff x="2051720" y="2421593"/>
                    <a:chExt cx="1170747" cy="714599"/>
                  </a:xfrm>
                </p:grpSpPr>
                <p:sp>
                  <p:nvSpPr>
                    <p:cNvPr id="174" name="Ellipse 121">
                      <a:extLst>
                        <a:ext uri="{FF2B5EF4-FFF2-40B4-BE49-F238E27FC236}">
                          <a16:creationId xmlns:a16="http://schemas.microsoft.com/office/drawing/2014/main" id="{3D899802-4418-4454-4444-925FA5831048}"/>
                        </a:ext>
                      </a:extLst>
                    </p:cNvPr>
                    <p:cNvSpPr/>
                    <p:nvPr/>
                  </p:nvSpPr>
                  <p:spPr>
                    <a:xfrm>
                      <a:off x="2059664" y="292677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5" name="Ellipse 122">
                      <a:extLst>
                        <a:ext uri="{FF2B5EF4-FFF2-40B4-BE49-F238E27FC236}">
                          <a16:creationId xmlns:a16="http://schemas.microsoft.com/office/drawing/2014/main" id="{D179166F-BED0-142A-60D6-54CB40669651}"/>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6" name="Ellipse 123">
                      <a:extLst>
                        <a:ext uri="{FF2B5EF4-FFF2-40B4-BE49-F238E27FC236}">
                          <a16:creationId xmlns:a16="http://schemas.microsoft.com/office/drawing/2014/main" id="{594E9362-78D1-4BFF-BAF3-2EA8F93D6C2D}"/>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7" name="Ellipse 124">
                      <a:extLst>
                        <a:ext uri="{FF2B5EF4-FFF2-40B4-BE49-F238E27FC236}">
                          <a16:creationId xmlns:a16="http://schemas.microsoft.com/office/drawing/2014/main" id="{E4362CBD-4327-BDDE-365B-399BBAEF2B76}"/>
                        </a:ext>
                      </a:extLst>
                    </p:cNvPr>
                    <p:cNvSpPr/>
                    <p:nvPr/>
                  </p:nvSpPr>
                  <p:spPr>
                    <a:xfrm>
                      <a:off x="2684646" y="292283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8" name="Ellipse 125">
                      <a:extLst>
                        <a:ext uri="{FF2B5EF4-FFF2-40B4-BE49-F238E27FC236}">
                          <a16:creationId xmlns:a16="http://schemas.microsoft.com/office/drawing/2014/main" id="{33A7D861-5FC1-7CC9-BA92-6F525F5B91A6}"/>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9" name="Ellipse 126">
                      <a:extLst>
                        <a:ext uri="{FF2B5EF4-FFF2-40B4-BE49-F238E27FC236}">
                          <a16:creationId xmlns:a16="http://schemas.microsoft.com/office/drawing/2014/main" id="{2205F0EE-645C-4A99-6F89-D5B0D09F5B33}"/>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54" name="Groupe 101">
                    <a:extLst>
                      <a:ext uri="{FF2B5EF4-FFF2-40B4-BE49-F238E27FC236}">
                        <a16:creationId xmlns:a16="http://schemas.microsoft.com/office/drawing/2014/main" id="{698544A7-9B7F-F666-A4A2-AE555B19C6BC}"/>
                      </a:ext>
                    </a:extLst>
                  </p:cNvPr>
                  <p:cNvGrpSpPr/>
                  <p:nvPr/>
                </p:nvGrpSpPr>
                <p:grpSpPr>
                  <a:xfrm>
                    <a:off x="4690684" y="2418108"/>
                    <a:ext cx="1170747" cy="714599"/>
                    <a:chOff x="2051720" y="2421593"/>
                    <a:chExt cx="1170747" cy="714599"/>
                  </a:xfrm>
                </p:grpSpPr>
                <p:sp>
                  <p:nvSpPr>
                    <p:cNvPr id="168" name="Ellipse 115">
                      <a:extLst>
                        <a:ext uri="{FF2B5EF4-FFF2-40B4-BE49-F238E27FC236}">
                          <a16:creationId xmlns:a16="http://schemas.microsoft.com/office/drawing/2014/main" id="{E891A81D-6330-9BB7-E750-2606ACCA637E}"/>
                        </a:ext>
                      </a:extLst>
                    </p:cNvPr>
                    <p:cNvSpPr/>
                    <p:nvPr/>
                  </p:nvSpPr>
                  <p:spPr>
                    <a:xfrm>
                      <a:off x="2059664" y="292677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9" name="Ellipse 116">
                      <a:extLst>
                        <a:ext uri="{FF2B5EF4-FFF2-40B4-BE49-F238E27FC236}">
                          <a16:creationId xmlns:a16="http://schemas.microsoft.com/office/drawing/2014/main" id="{4C4EDE21-FF18-9F0F-C465-934F16E0A201}"/>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0" name="Ellipse 117">
                      <a:extLst>
                        <a:ext uri="{FF2B5EF4-FFF2-40B4-BE49-F238E27FC236}">
                          <a16:creationId xmlns:a16="http://schemas.microsoft.com/office/drawing/2014/main" id="{F266308E-7B29-75DA-48BA-B9E2B1CFF605}"/>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1" name="Ellipse 118">
                      <a:extLst>
                        <a:ext uri="{FF2B5EF4-FFF2-40B4-BE49-F238E27FC236}">
                          <a16:creationId xmlns:a16="http://schemas.microsoft.com/office/drawing/2014/main" id="{DBB8080E-C50C-3264-C351-44F32E2A35B3}"/>
                        </a:ext>
                      </a:extLst>
                    </p:cNvPr>
                    <p:cNvSpPr/>
                    <p:nvPr/>
                  </p:nvSpPr>
                  <p:spPr>
                    <a:xfrm>
                      <a:off x="2684646" y="292283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2" name="Ellipse 119">
                      <a:extLst>
                        <a:ext uri="{FF2B5EF4-FFF2-40B4-BE49-F238E27FC236}">
                          <a16:creationId xmlns:a16="http://schemas.microsoft.com/office/drawing/2014/main" id="{608BC9EA-0F4D-7A03-AE3C-FB78DE1806A7}"/>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73" name="Ellipse 120">
                      <a:extLst>
                        <a:ext uri="{FF2B5EF4-FFF2-40B4-BE49-F238E27FC236}">
                          <a16:creationId xmlns:a16="http://schemas.microsoft.com/office/drawing/2014/main" id="{2736F8C9-EEA1-964D-1788-D00EC8C2CC05}"/>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55" name="Groupe 102">
                    <a:extLst>
                      <a:ext uri="{FF2B5EF4-FFF2-40B4-BE49-F238E27FC236}">
                        <a16:creationId xmlns:a16="http://schemas.microsoft.com/office/drawing/2014/main" id="{4D04968D-EA7D-AF31-7C17-759B738C9AE8}"/>
                      </a:ext>
                    </a:extLst>
                  </p:cNvPr>
                  <p:cNvGrpSpPr/>
                  <p:nvPr/>
                </p:nvGrpSpPr>
                <p:grpSpPr>
                  <a:xfrm>
                    <a:off x="5991825" y="2421593"/>
                    <a:ext cx="1170747" cy="714599"/>
                    <a:chOff x="2051720" y="2421593"/>
                    <a:chExt cx="1170747" cy="714599"/>
                  </a:xfrm>
                </p:grpSpPr>
                <p:sp>
                  <p:nvSpPr>
                    <p:cNvPr id="162" name="Ellipse 109">
                      <a:extLst>
                        <a:ext uri="{FF2B5EF4-FFF2-40B4-BE49-F238E27FC236}">
                          <a16:creationId xmlns:a16="http://schemas.microsoft.com/office/drawing/2014/main" id="{03A5DB60-0C2B-326C-9E5A-FAEB251AF293}"/>
                        </a:ext>
                      </a:extLst>
                    </p:cNvPr>
                    <p:cNvSpPr/>
                    <p:nvPr/>
                  </p:nvSpPr>
                  <p:spPr>
                    <a:xfrm>
                      <a:off x="2059664" y="292677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3" name="Ellipse 110">
                      <a:extLst>
                        <a:ext uri="{FF2B5EF4-FFF2-40B4-BE49-F238E27FC236}">
                          <a16:creationId xmlns:a16="http://schemas.microsoft.com/office/drawing/2014/main" id="{63AA49B7-D5F0-DFAE-791E-898BCE19D527}"/>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4" name="Ellipse 111">
                      <a:extLst>
                        <a:ext uri="{FF2B5EF4-FFF2-40B4-BE49-F238E27FC236}">
                          <a16:creationId xmlns:a16="http://schemas.microsoft.com/office/drawing/2014/main" id="{23DF8851-6C38-58B4-977B-375A86D75ED3}"/>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5" name="Ellipse 112">
                      <a:extLst>
                        <a:ext uri="{FF2B5EF4-FFF2-40B4-BE49-F238E27FC236}">
                          <a16:creationId xmlns:a16="http://schemas.microsoft.com/office/drawing/2014/main" id="{8BE1BE60-4454-6E31-A74B-4FF3C56E7CD9}"/>
                        </a:ext>
                      </a:extLst>
                    </p:cNvPr>
                    <p:cNvSpPr/>
                    <p:nvPr/>
                  </p:nvSpPr>
                  <p:spPr>
                    <a:xfrm>
                      <a:off x="2684646" y="292283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6" name="Ellipse 113">
                      <a:extLst>
                        <a:ext uri="{FF2B5EF4-FFF2-40B4-BE49-F238E27FC236}">
                          <a16:creationId xmlns:a16="http://schemas.microsoft.com/office/drawing/2014/main" id="{3A5E412E-25B4-EF90-988E-92899F7E1499}"/>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7" name="Ellipse 114">
                      <a:extLst>
                        <a:ext uri="{FF2B5EF4-FFF2-40B4-BE49-F238E27FC236}">
                          <a16:creationId xmlns:a16="http://schemas.microsoft.com/office/drawing/2014/main" id="{50CFE242-6D0F-E605-4D4D-34A7155CC10B}"/>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56" name="Groupe 103">
                    <a:extLst>
                      <a:ext uri="{FF2B5EF4-FFF2-40B4-BE49-F238E27FC236}">
                        <a16:creationId xmlns:a16="http://schemas.microsoft.com/office/drawing/2014/main" id="{E50CAD86-E6CB-07EF-2311-C1971539E6A1}"/>
                      </a:ext>
                    </a:extLst>
                  </p:cNvPr>
                  <p:cNvGrpSpPr/>
                  <p:nvPr/>
                </p:nvGrpSpPr>
                <p:grpSpPr>
                  <a:xfrm>
                    <a:off x="7300910" y="2425224"/>
                    <a:ext cx="842344" cy="714599"/>
                    <a:chOff x="2051720" y="2421593"/>
                    <a:chExt cx="842344" cy="714599"/>
                  </a:xfrm>
                </p:grpSpPr>
                <p:sp>
                  <p:nvSpPr>
                    <p:cNvPr id="157" name="Ellipse 104">
                      <a:extLst>
                        <a:ext uri="{FF2B5EF4-FFF2-40B4-BE49-F238E27FC236}">
                          <a16:creationId xmlns:a16="http://schemas.microsoft.com/office/drawing/2014/main" id="{E6134300-8E70-9CE7-53B3-5161BA4BD46A}"/>
                        </a:ext>
                      </a:extLst>
                    </p:cNvPr>
                    <p:cNvSpPr/>
                    <p:nvPr/>
                  </p:nvSpPr>
                  <p:spPr>
                    <a:xfrm>
                      <a:off x="2059664" y="292677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58" name="Ellipse 105">
                      <a:extLst>
                        <a:ext uri="{FF2B5EF4-FFF2-40B4-BE49-F238E27FC236}">
                          <a16:creationId xmlns:a16="http://schemas.microsoft.com/office/drawing/2014/main" id="{EA82BA81-B65E-ED6F-4B48-7E88E35C2B64}"/>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59" name="Ellipse 106">
                      <a:extLst>
                        <a:ext uri="{FF2B5EF4-FFF2-40B4-BE49-F238E27FC236}">
                          <a16:creationId xmlns:a16="http://schemas.microsoft.com/office/drawing/2014/main" id="{1000567C-83E9-592D-BFC2-6E96EAEC642C}"/>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0" name="Ellipse 107">
                      <a:extLst>
                        <a:ext uri="{FF2B5EF4-FFF2-40B4-BE49-F238E27FC236}">
                          <a16:creationId xmlns:a16="http://schemas.microsoft.com/office/drawing/2014/main" id="{5813C11F-0CA4-2A41-F880-ED82E139D9B8}"/>
                        </a:ext>
                      </a:extLst>
                    </p:cNvPr>
                    <p:cNvSpPr/>
                    <p:nvPr/>
                  </p:nvSpPr>
                  <p:spPr>
                    <a:xfrm>
                      <a:off x="2684646" y="2922834"/>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61" name="Ellipse 108">
                      <a:extLst>
                        <a:ext uri="{FF2B5EF4-FFF2-40B4-BE49-F238E27FC236}">
                          <a16:creationId xmlns:a16="http://schemas.microsoft.com/office/drawing/2014/main" id="{8D587D10-A1F0-6A1F-A329-D041B43EFF1B}"/>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grpSp>
              <p:nvGrpSpPr>
                <p:cNvPr id="102" name="Groupe 49">
                  <a:extLst>
                    <a:ext uri="{FF2B5EF4-FFF2-40B4-BE49-F238E27FC236}">
                      <a16:creationId xmlns:a16="http://schemas.microsoft.com/office/drawing/2014/main" id="{9CA7FB6C-54F5-B9D9-9420-0620A442CCDE}"/>
                    </a:ext>
                  </a:extLst>
                </p:cNvPr>
                <p:cNvGrpSpPr/>
                <p:nvPr/>
              </p:nvGrpSpPr>
              <p:grpSpPr>
                <a:xfrm>
                  <a:off x="2051720" y="1894116"/>
                  <a:ext cx="6083590" cy="471094"/>
                  <a:chOff x="2051720" y="2418108"/>
                  <a:chExt cx="6083590" cy="471094"/>
                </a:xfrm>
              </p:grpSpPr>
              <p:grpSp>
                <p:nvGrpSpPr>
                  <p:cNvPr id="128" name="Groupe 75">
                    <a:extLst>
                      <a:ext uri="{FF2B5EF4-FFF2-40B4-BE49-F238E27FC236}">
                        <a16:creationId xmlns:a16="http://schemas.microsoft.com/office/drawing/2014/main" id="{27F400BD-AB51-7B2C-4102-8B15980E2295}"/>
                      </a:ext>
                    </a:extLst>
                  </p:cNvPr>
                  <p:cNvGrpSpPr/>
                  <p:nvPr/>
                </p:nvGrpSpPr>
                <p:grpSpPr>
                  <a:xfrm>
                    <a:off x="2051720" y="2421593"/>
                    <a:ext cx="1170747" cy="463978"/>
                    <a:chOff x="2051720" y="2421593"/>
                    <a:chExt cx="1170747" cy="463978"/>
                  </a:xfrm>
                </p:grpSpPr>
                <p:sp>
                  <p:nvSpPr>
                    <p:cNvPr id="148" name="Ellipse 95">
                      <a:extLst>
                        <a:ext uri="{FF2B5EF4-FFF2-40B4-BE49-F238E27FC236}">
                          <a16:creationId xmlns:a16="http://schemas.microsoft.com/office/drawing/2014/main" id="{ABD405A4-D5F1-D534-C7CA-D522A176C664}"/>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9" name="Ellipse 96">
                      <a:extLst>
                        <a:ext uri="{FF2B5EF4-FFF2-40B4-BE49-F238E27FC236}">
                          <a16:creationId xmlns:a16="http://schemas.microsoft.com/office/drawing/2014/main" id="{3518FA0C-3C80-CA5A-C32A-0D58B84ED5FC}"/>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50" name="Ellipse 97">
                      <a:extLst>
                        <a:ext uri="{FF2B5EF4-FFF2-40B4-BE49-F238E27FC236}">
                          <a16:creationId xmlns:a16="http://schemas.microsoft.com/office/drawing/2014/main" id="{78B56E6C-E77C-6D7A-DBA2-57876B5EA8FB}"/>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51" name="Ellipse 98">
                      <a:extLst>
                        <a:ext uri="{FF2B5EF4-FFF2-40B4-BE49-F238E27FC236}">
                          <a16:creationId xmlns:a16="http://schemas.microsoft.com/office/drawing/2014/main" id="{BBA7CDFB-84BF-EF27-0C6F-B32B30D3A295}"/>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29" name="Groupe 76">
                    <a:extLst>
                      <a:ext uri="{FF2B5EF4-FFF2-40B4-BE49-F238E27FC236}">
                        <a16:creationId xmlns:a16="http://schemas.microsoft.com/office/drawing/2014/main" id="{62AAEB77-12B3-0AC5-C5E3-7B11FE3E05DE}"/>
                      </a:ext>
                    </a:extLst>
                  </p:cNvPr>
                  <p:cNvGrpSpPr/>
                  <p:nvPr/>
                </p:nvGrpSpPr>
                <p:grpSpPr>
                  <a:xfrm>
                    <a:off x="3365330" y="2418108"/>
                    <a:ext cx="1170747" cy="463978"/>
                    <a:chOff x="2051720" y="2421593"/>
                    <a:chExt cx="1170747" cy="463978"/>
                  </a:xfrm>
                </p:grpSpPr>
                <p:sp>
                  <p:nvSpPr>
                    <p:cNvPr id="144" name="Ellipse 91">
                      <a:extLst>
                        <a:ext uri="{FF2B5EF4-FFF2-40B4-BE49-F238E27FC236}">
                          <a16:creationId xmlns:a16="http://schemas.microsoft.com/office/drawing/2014/main" id="{757D1F5C-6472-4190-7CCC-3C43C2F696A4}"/>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5" name="Ellipse 92">
                      <a:extLst>
                        <a:ext uri="{FF2B5EF4-FFF2-40B4-BE49-F238E27FC236}">
                          <a16:creationId xmlns:a16="http://schemas.microsoft.com/office/drawing/2014/main" id="{EA75CFF9-2464-6663-5E98-8115FF7F2CD2}"/>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6" name="Ellipse 93">
                      <a:extLst>
                        <a:ext uri="{FF2B5EF4-FFF2-40B4-BE49-F238E27FC236}">
                          <a16:creationId xmlns:a16="http://schemas.microsoft.com/office/drawing/2014/main" id="{638A2CD5-8571-9B15-4CE3-DF3C1B6E1EFB}"/>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7" name="Ellipse 94">
                      <a:extLst>
                        <a:ext uri="{FF2B5EF4-FFF2-40B4-BE49-F238E27FC236}">
                          <a16:creationId xmlns:a16="http://schemas.microsoft.com/office/drawing/2014/main" id="{D0D2AC55-2AC5-6BAF-D844-1465DD07CBD3}"/>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30" name="Groupe 77">
                    <a:extLst>
                      <a:ext uri="{FF2B5EF4-FFF2-40B4-BE49-F238E27FC236}">
                        <a16:creationId xmlns:a16="http://schemas.microsoft.com/office/drawing/2014/main" id="{6061EEF4-4E9E-0C29-5EB2-48458E899BF5}"/>
                      </a:ext>
                    </a:extLst>
                  </p:cNvPr>
                  <p:cNvGrpSpPr/>
                  <p:nvPr/>
                </p:nvGrpSpPr>
                <p:grpSpPr>
                  <a:xfrm>
                    <a:off x="4690684" y="2418108"/>
                    <a:ext cx="1170747" cy="463978"/>
                    <a:chOff x="2051720" y="2421593"/>
                    <a:chExt cx="1170747" cy="463978"/>
                  </a:xfrm>
                </p:grpSpPr>
                <p:sp>
                  <p:nvSpPr>
                    <p:cNvPr id="140" name="Ellipse 87">
                      <a:extLst>
                        <a:ext uri="{FF2B5EF4-FFF2-40B4-BE49-F238E27FC236}">
                          <a16:creationId xmlns:a16="http://schemas.microsoft.com/office/drawing/2014/main" id="{B44FEB5B-CC58-26F8-CBAD-E9522A3730C0}"/>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1" name="Ellipse 88">
                      <a:extLst>
                        <a:ext uri="{FF2B5EF4-FFF2-40B4-BE49-F238E27FC236}">
                          <a16:creationId xmlns:a16="http://schemas.microsoft.com/office/drawing/2014/main" id="{845F64CF-0BB4-2D48-D00D-51CA0237EBD2}"/>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2" name="Ellipse 89">
                      <a:extLst>
                        <a:ext uri="{FF2B5EF4-FFF2-40B4-BE49-F238E27FC236}">
                          <a16:creationId xmlns:a16="http://schemas.microsoft.com/office/drawing/2014/main" id="{638B7F16-4F54-B3D7-1B9A-75BAB8BA4F33}"/>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3" name="Ellipse 90">
                      <a:extLst>
                        <a:ext uri="{FF2B5EF4-FFF2-40B4-BE49-F238E27FC236}">
                          <a16:creationId xmlns:a16="http://schemas.microsoft.com/office/drawing/2014/main" id="{FCDB9C47-DB5D-41D6-2555-3BB180A0EE90}"/>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31" name="Groupe 78">
                    <a:extLst>
                      <a:ext uri="{FF2B5EF4-FFF2-40B4-BE49-F238E27FC236}">
                        <a16:creationId xmlns:a16="http://schemas.microsoft.com/office/drawing/2014/main" id="{BC2C61D1-F62C-6A76-F824-061570F64137}"/>
                      </a:ext>
                    </a:extLst>
                  </p:cNvPr>
                  <p:cNvGrpSpPr/>
                  <p:nvPr/>
                </p:nvGrpSpPr>
                <p:grpSpPr>
                  <a:xfrm>
                    <a:off x="5991825" y="2421593"/>
                    <a:ext cx="1170747" cy="463978"/>
                    <a:chOff x="2051720" y="2421593"/>
                    <a:chExt cx="1170747" cy="463978"/>
                  </a:xfrm>
                </p:grpSpPr>
                <p:sp>
                  <p:nvSpPr>
                    <p:cNvPr id="136" name="Ellipse 83">
                      <a:extLst>
                        <a:ext uri="{FF2B5EF4-FFF2-40B4-BE49-F238E27FC236}">
                          <a16:creationId xmlns:a16="http://schemas.microsoft.com/office/drawing/2014/main" id="{AD464D7E-2D9D-383E-4DF3-FD51C9BDCAC0}"/>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7" name="Ellipse 84">
                      <a:extLst>
                        <a:ext uri="{FF2B5EF4-FFF2-40B4-BE49-F238E27FC236}">
                          <a16:creationId xmlns:a16="http://schemas.microsoft.com/office/drawing/2014/main" id="{5CF6C8FC-C3A3-965E-2D85-13A44B3FCE51}"/>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8" name="Ellipse 85">
                      <a:extLst>
                        <a:ext uri="{FF2B5EF4-FFF2-40B4-BE49-F238E27FC236}">
                          <a16:creationId xmlns:a16="http://schemas.microsoft.com/office/drawing/2014/main" id="{4109DB0C-7589-12C6-BE96-1AD3FA6A5D60}"/>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9" name="Ellipse 86">
                      <a:extLst>
                        <a:ext uri="{FF2B5EF4-FFF2-40B4-BE49-F238E27FC236}">
                          <a16:creationId xmlns:a16="http://schemas.microsoft.com/office/drawing/2014/main" id="{ED3A9028-5947-9B0A-53EC-0DF9CF9E1F6C}"/>
                        </a:ext>
                      </a:extLst>
                    </p:cNvPr>
                    <p:cNvSpPr/>
                    <p:nvPr/>
                  </p:nvSpPr>
                  <p:spPr>
                    <a:xfrm>
                      <a:off x="3013049" y="267221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32" name="Groupe 79">
                    <a:extLst>
                      <a:ext uri="{FF2B5EF4-FFF2-40B4-BE49-F238E27FC236}">
                        <a16:creationId xmlns:a16="http://schemas.microsoft.com/office/drawing/2014/main" id="{D50700B9-BE6F-CA40-92C9-786898B49668}"/>
                      </a:ext>
                    </a:extLst>
                  </p:cNvPr>
                  <p:cNvGrpSpPr/>
                  <p:nvPr/>
                </p:nvGrpSpPr>
                <p:grpSpPr>
                  <a:xfrm>
                    <a:off x="7300910" y="2425224"/>
                    <a:ext cx="834400" cy="463978"/>
                    <a:chOff x="2051720" y="2421593"/>
                    <a:chExt cx="834400" cy="463978"/>
                  </a:xfrm>
                </p:grpSpPr>
                <p:sp>
                  <p:nvSpPr>
                    <p:cNvPr id="133" name="Ellipse 80">
                      <a:extLst>
                        <a:ext uri="{FF2B5EF4-FFF2-40B4-BE49-F238E27FC236}">
                          <a16:creationId xmlns:a16="http://schemas.microsoft.com/office/drawing/2014/main" id="{1516C704-B3FB-A130-72D9-8CEA41AA2D38}"/>
                        </a:ext>
                      </a:extLst>
                    </p:cNvPr>
                    <p:cNvSpPr/>
                    <p:nvPr/>
                  </p:nvSpPr>
                  <p:spPr>
                    <a:xfrm>
                      <a:off x="2051720" y="242553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4" name="Ellipse 81">
                      <a:extLst>
                        <a:ext uri="{FF2B5EF4-FFF2-40B4-BE49-F238E27FC236}">
                          <a16:creationId xmlns:a16="http://schemas.microsoft.com/office/drawing/2014/main" id="{EEB83820-2B05-681E-F2A4-A24A4908B2F1}"/>
                        </a:ext>
                      </a:extLst>
                    </p:cNvPr>
                    <p:cNvSpPr/>
                    <p:nvPr/>
                  </p:nvSpPr>
                  <p:spPr>
                    <a:xfrm>
                      <a:off x="2388067" y="267615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5" name="Ellipse 82">
                      <a:extLst>
                        <a:ext uri="{FF2B5EF4-FFF2-40B4-BE49-F238E27FC236}">
                          <a16:creationId xmlns:a16="http://schemas.microsoft.com/office/drawing/2014/main" id="{68FB15C1-D600-BD63-0EE5-884D3FD5984F}"/>
                        </a:ext>
                      </a:extLst>
                    </p:cNvPr>
                    <p:cNvSpPr/>
                    <p:nvPr/>
                  </p:nvSpPr>
                  <p:spPr>
                    <a:xfrm>
                      <a:off x="2676702" y="2421593"/>
                      <a:ext cx="209418" cy="209418"/>
                    </a:xfrm>
                    <a:prstGeom prst="ellipse">
                      <a:avLst/>
                    </a:prstGeom>
                    <a:gradFill flip="none" rotWithShape="1">
                      <a:gsLst>
                        <a:gs pos="14000">
                          <a:schemeClr val="accent1">
                            <a:lumMod val="5000"/>
                            <a:lumOff val="95000"/>
                          </a:schemeClr>
                        </a:gs>
                        <a:gs pos="70000">
                          <a:srgbClr val="9933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grpSp>
              <p:nvGrpSpPr>
                <p:cNvPr id="103" name="Groupe 50">
                  <a:extLst>
                    <a:ext uri="{FF2B5EF4-FFF2-40B4-BE49-F238E27FC236}">
                      <a16:creationId xmlns:a16="http://schemas.microsoft.com/office/drawing/2014/main" id="{72A301C6-F97E-5834-0B2A-D2156FD2C9C4}"/>
                    </a:ext>
                  </a:extLst>
                </p:cNvPr>
                <p:cNvGrpSpPr/>
                <p:nvPr/>
              </p:nvGrpSpPr>
              <p:grpSpPr>
                <a:xfrm>
                  <a:off x="2059664" y="1390359"/>
                  <a:ext cx="6083590" cy="471094"/>
                  <a:chOff x="2051720" y="2418108"/>
                  <a:chExt cx="6083590" cy="471094"/>
                </a:xfrm>
              </p:grpSpPr>
              <p:grpSp>
                <p:nvGrpSpPr>
                  <p:cNvPr id="104" name="Groupe 51">
                    <a:extLst>
                      <a:ext uri="{FF2B5EF4-FFF2-40B4-BE49-F238E27FC236}">
                        <a16:creationId xmlns:a16="http://schemas.microsoft.com/office/drawing/2014/main" id="{BF492239-EEC5-77B3-0F20-019D6A23DDD4}"/>
                      </a:ext>
                    </a:extLst>
                  </p:cNvPr>
                  <p:cNvGrpSpPr/>
                  <p:nvPr/>
                </p:nvGrpSpPr>
                <p:grpSpPr>
                  <a:xfrm>
                    <a:off x="2051720" y="2421593"/>
                    <a:ext cx="1170747" cy="463978"/>
                    <a:chOff x="2051720" y="2421593"/>
                    <a:chExt cx="1170747" cy="463978"/>
                  </a:xfrm>
                </p:grpSpPr>
                <p:sp>
                  <p:nvSpPr>
                    <p:cNvPr id="124" name="Ellipse 71">
                      <a:extLst>
                        <a:ext uri="{FF2B5EF4-FFF2-40B4-BE49-F238E27FC236}">
                          <a16:creationId xmlns:a16="http://schemas.microsoft.com/office/drawing/2014/main" id="{928DAF9D-B058-5165-C198-35D7E6C799C8}"/>
                        </a:ext>
                      </a:extLst>
                    </p:cNvPr>
                    <p:cNvSpPr/>
                    <p:nvPr/>
                  </p:nvSpPr>
                  <p:spPr>
                    <a:xfrm>
                      <a:off x="2051720" y="242553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5" name="Ellipse 72">
                      <a:extLst>
                        <a:ext uri="{FF2B5EF4-FFF2-40B4-BE49-F238E27FC236}">
                          <a16:creationId xmlns:a16="http://schemas.microsoft.com/office/drawing/2014/main" id="{305908CB-3A67-5AB0-DD18-B8CD88B438D1}"/>
                        </a:ext>
                      </a:extLst>
                    </p:cNvPr>
                    <p:cNvSpPr/>
                    <p:nvPr/>
                  </p:nvSpPr>
                  <p:spPr>
                    <a:xfrm>
                      <a:off x="2388067" y="267615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6" name="Ellipse 73">
                      <a:extLst>
                        <a:ext uri="{FF2B5EF4-FFF2-40B4-BE49-F238E27FC236}">
                          <a16:creationId xmlns:a16="http://schemas.microsoft.com/office/drawing/2014/main" id="{F3CD0C69-9A01-D9FC-AADC-5B60508AF073}"/>
                        </a:ext>
                      </a:extLst>
                    </p:cNvPr>
                    <p:cNvSpPr/>
                    <p:nvPr/>
                  </p:nvSpPr>
                  <p:spPr>
                    <a:xfrm>
                      <a:off x="2676702" y="242159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7" name="Ellipse 74">
                      <a:extLst>
                        <a:ext uri="{FF2B5EF4-FFF2-40B4-BE49-F238E27FC236}">
                          <a16:creationId xmlns:a16="http://schemas.microsoft.com/office/drawing/2014/main" id="{286F0F7B-7569-8A42-7CC3-74C7E94F7DD8}"/>
                        </a:ext>
                      </a:extLst>
                    </p:cNvPr>
                    <p:cNvSpPr/>
                    <p:nvPr/>
                  </p:nvSpPr>
                  <p:spPr>
                    <a:xfrm>
                      <a:off x="3013049" y="267221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05" name="Groupe 52">
                    <a:extLst>
                      <a:ext uri="{FF2B5EF4-FFF2-40B4-BE49-F238E27FC236}">
                        <a16:creationId xmlns:a16="http://schemas.microsoft.com/office/drawing/2014/main" id="{D2CD6AB5-8746-DEC4-38C1-A04CDFF6B74E}"/>
                      </a:ext>
                    </a:extLst>
                  </p:cNvPr>
                  <p:cNvGrpSpPr/>
                  <p:nvPr/>
                </p:nvGrpSpPr>
                <p:grpSpPr>
                  <a:xfrm>
                    <a:off x="3365330" y="2418108"/>
                    <a:ext cx="1170747" cy="463978"/>
                    <a:chOff x="2051720" y="2421593"/>
                    <a:chExt cx="1170747" cy="463978"/>
                  </a:xfrm>
                </p:grpSpPr>
                <p:sp>
                  <p:nvSpPr>
                    <p:cNvPr id="120" name="Ellipse 67">
                      <a:extLst>
                        <a:ext uri="{FF2B5EF4-FFF2-40B4-BE49-F238E27FC236}">
                          <a16:creationId xmlns:a16="http://schemas.microsoft.com/office/drawing/2014/main" id="{63D7FB42-A9CA-D9C8-1EE6-239D07CEE667}"/>
                        </a:ext>
                      </a:extLst>
                    </p:cNvPr>
                    <p:cNvSpPr/>
                    <p:nvPr/>
                  </p:nvSpPr>
                  <p:spPr>
                    <a:xfrm>
                      <a:off x="2051720" y="242553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1" name="Ellipse 68">
                      <a:extLst>
                        <a:ext uri="{FF2B5EF4-FFF2-40B4-BE49-F238E27FC236}">
                          <a16:creationId xmlns:a16="http://schemas.microsoft.com/office/drawing/2014/main" id="{1D41BD8C-10A2-0ED1-0443-C3AA8E3CCD30}"/>
                        </a:ext>
                      </a:extLst>
                    </p:cNvPr>
                    <p:cNvSpPr/>
                    <p:nvPr/>
                  </p:nvSpPr>
                  <p:spPr>
                    <a:xfrm>
                      <a:off x="2388067" y="267615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2" name="Ellipse 69">
                      <a:extLst>
                        <a:ext uri="{FF2B5EF4-FFF2-40B4-BE49-F238E27FC236}">
                          <a16:creationId xmlns:a16="http://schemas.microsoft.com/office/drawing/2014/main" id="{8E1DBF43-C73C-1D1D-84E3-5D70200394EF}"/>
                        </a:ext>
                      </a:extLst>
                    </p:cNvPr>
                    <p:cNvSpPr/>
                    <p:nvPr/>
                  </p:nvSpPr>
                  <p:spPr>
                    <a:xfrm>
                      <a:off x="2676702" y="242159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23" name="Ellipse 70">
                      <a:extLst>
                        <a:ext uri="{FF2B5EF4-FFF2-40B4-BE49-F238E27FC236}">
                          <a16:creationId xmlns:a16="http://schemas.microsoft.com/office/drawing/2014/main" id="{6E63AC77-05DA-437A-C7F6-A1E808A92F31}"/>
                        </a:ext>
                      </a:extLst>
                    </p:cNvPr>
                    <p:cNvSpPr/>
                    <p:nvPr/>
                  </p:nvSpPr>
                  <p:spPr>
                    <a:xfrm>
                      <a:off x="3013049" y="267221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06" name="Groupe 53">
                    <a:extLst>
                      <a:ext uri="{FF2B5EF4-FFF2-40B4-BE49-F238E27FC236}">
                        <a16:creationId xmlns:a16="http://schemas.microsoft.com/office/drawing/2014/main" id="{9F5F19C0-CE68-818A-77A3-9AF4A59C710A}"/>
                      </a:ext>
                    </a:extLst>
                  </p:cNvPr>
                  <p:cNvGrpSpPr/>
                  <p:nvPr/>
                </p:nvGrpSpPr>
                <p:grpSpPr>
                  <a:xfrm>
                    <a:off x="4690684" y="2418108"/>
                    <a:ext cx="1170747" cy="463978"/>
                    <a:chOff x="2051720" y="2421593"/>
                    <a:chExt cx="1170747" cy="463978"/>
                  </a:xfrm>
                </p:grpSpPr>
                <p:sp>
                  <p:nvSpPr>
                    <p:cNvPr id="116" name="Ellipse 63">
                      <a:extLst>
                        <a:ext uri="{FF2B5EF4-FFF2-40B4-BE49-F238E27FC236}">
                          <a16:creationId xmlns:a16="http://schemas.microsoft.com/office/drawing/2014/main" id="{DDC737BF-A9BE-9A74-5DD7-D753327517FB}"/>
                        </a:ext>
                      </a:extLst>
                    </p:cNvPr>
                    <p:cNvSpPr/>
                    <p:nvPr/>
                  </p:nvSpPr>
                  <p:spPr>
                    <a:xfrm>
                      <a:off x="2051720" y="242553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7" name="Ellipse 64">
                      <a:extLst>
                        <a:ext uri="{FF2B5EF4-FFF2-40B4-BE49-F238E27FC236}">
                          <a16:creationId xmlns:a16="http://schemas.microsoft.com/office/drawing/2014/main" id="{28171611-E81F-7CFA-A702-36EB2DB5292F}"/>
                        </a:ext>
                      </a:extLst>
                    </p:cNvPr>
                    <p:cNvSpPr/>
                    <p:nvPr/>
                  </p:nvSpPr>
                  <p:spPr>
                    <a:xfrm>
                      <a:off x="2388067" y="267615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8" name="Ellipse 65">
                      <a:extLst>
                        <a:ext uri="{FF2B5EF4-FFF2-40B4-BE49-F238E27FC236}">
                          <a16:creationId xmlns:a16="http://schemas.microsoft.com/office/drawing/2014/main" id="{ECDBC5B7-4ABE-2876-6290-D57333BD2C81}"/>
                        </a:ext>
                      </a:extLst>
                    </p:cNvPr>
                    <p:cNvSpPr/>
                    <p:nvPr/>
                  </p:nvSpPr>
                  <p:spPr>
                    <a:xfrm>
                      <a:off x="2676702" y="242159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9" name="Ellipse 66">
                      <a:extLst>
                        <a:ext uri="{FF2B5EF4-FFF2-40B4-BE49-F238E27FC236}">
                          <a16:creationId xmlns:a16="http://schemas.microsoft.com/office/drawing/2014/main" id="{0E79B769-9440-3983-92BB-63A04D8EFE97}"/>
                        </a:ext>
                      </a:extLst>
                    </p:cNvPr>
                    <p:cNvSpPr/>
                    <p:nvPr/>
                  </p:nvSpPr>
                  <p:spPr>
                    <a:xfrm>
                      <a:off x="3013049" y="267221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07" name="Groupe 54">
                    <a:extLst>
                      <a:ext uri="{FF2B5EF4-FFF2-40B4-BE49-F238E27FC236}">
                        <a16:creationId xmlns:a16="http://schemas.microsoft.com/office/drawing/2014/main" id="{A62F3677-9993-990A-CD1D-1F3B0DC8379E}"/>
                      </a:ext>
                    </a:extLst>
                  </p:cNvPr>
                  <p:cNvGrpSpPr/>
                  <p:nvPr/>
                </p:nvGrpSpPr>
                <p:grpSpPr>
                  <a:xfrm>
                    <a:off x="5991825" y="2421593"/>
                    <a:ext cx="1170747" cy="463978"/>
                    <a:chOff x="2051720" y="2421593"/>
                    <a:chExt cx="1170747" cy="463978"/>
                  </a:xfrm>
                </p:grpSpPr>
                <p:sp>
                  <p:nvSpPr>
                    <p:cNvPr id="112" name="Ellipse 59">
                      <a:extLst>
                        <a:ext uri="{FF2B5EF4-FFF2-40B4-BE49-F238E27FC236}">
                          <a16:creationId xmlns:a16="http://schemas.microsoft.com/office/drawing/2014/main" id="{5DF829D4-00FD-F2CE-44FB-C0446BCD55C3}"/>
                        </a:ext>
                      </a:extLst>
                    </p:cNvPr>
                    <p:cNvSpPr/>
                    <p:nvPr/>
                  </p:nvSpPr>
                  <p:spPr>
                    <a:xfrm>
                      <a:off x="2051720" y="242553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3" name="Ellipse 60">
                      <a:extLst>
                        <a:ext uri="{FF2B5EF4-FFF2-40B4-BE49-F238E27FC236}">
                          <a16:creationId xmlns:a16="http://schemas.microsoft.com/office/drawing/2014/main" id="{A672AE8F-58AC-8148-3684-44EA6BAB3EAF}"/>
                        </a:ext>
                      </a:extLst>
                    </p:cNvPr>
                    <p:cNvSpPr/>
                    <p:nvPr/>
                  </p:nvSpPr>
                  <p:spPr>
                    <a:xfrm>
                      <a:off x="2388067" y="267615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4" name="Ellipse 61">
                      <a:extLst>
                        <a:ext uri="{FF2B5EF4-FFF2-40B4-BE49-F238E27FC236}">
                          <a16:creationId xmlns:a16="http://schemas.microsoft.com/office/drawing/2014/main" id="{97DFD498-D3A2-8720-7EF8-F995D9C05EE3}"/>
                        </a:ext>
                      </a:extLst>
                    </p:cNvPr>
                    <p:cNvSpPr/>
                    <p:nvPr/>
                  </p:nvSpPr>
                  <p:spPr>
                    <a:xfrm>
                      <a:off x="2676702" y="242159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5" name="Ellipse 62">
                      <a:extLst>
                        <a:ext uri="{FF2B5EF4-FFF2-40B4-BE49-F238E27FC236}">
                          <a16:creationId xmlns:a16="http://schemas.microsoft.com/office/drawing/2014/main" id="{ED0F1AA4-EEF5-DD92-1B5F-7F6497C4C08A}"/>
                        </a:ext>
                      </a:extLst>
                    </p:cNvPr>
                    <p:cNvSpPr/>
                    <p:nvPr/>
                  </p:nvSpPr>
                  <p:spPr>
                    <a:xfrm>
                      <a:off x="3013049" y="267221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nvGrpSpPr>
                  <p:cNvPr id="108" name="Groupe 55">
                    <a:extLst>
                      <a:ext uri="{FF2B5EF4-FFF2-40B4-BE49-F238E27FC236}">
                        <a16:creationId xmlns:a16="http://schemas.microsoft.com/office/drawing/2014/main" id="{3F13F20B-8815-6163-2A9C-80EB23F616A2}"/>
                      </a:ext>
                    </a:extLst>
                  </p:cNvPr>
                  <p:cNvGrpSpPr/>
                  <p:nvPr/>
                </p:nvGrpSpPr>
                <p:grpSpPr>
                  <a:xfrm>
                    <a:off x="7300910" y="2425224"/>
                    <a:ext cx="834400" cy="463978"/>
                    <a:chOff x="2051720" y="2421593"/>
                    <a:chExt cx="834400" cy="463978"/>
                  </a:xfrm>
                </p:grpSpPr>
                <p:sp>
                  <p:nvSpPr>
                    <p:cNvPr id="109" name="Ellipse 56">
                      <a:extLst>
                        <a:ext uri="{FF2B5EF4-FFF2-40B4-BE49-F238E27FC236}">
                          <a16:creationId xmlns:a16="http://schemas.microsoft.com/office/drawing/2014/main" id="{3EFE391F-779D-C438-1523-589EDC41C8A3}"/>
                        </a:ext>
                      </a:extLst>
                    </p:cNvPr>
                    <p:cNvSpPr/>
                    <p:nvPr/>
                  </p:nvSpPr>
                  <p:spPr>
                    <a:xfrm>
                      <a:off x="2051720" y="242553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0" name="Ellipse 57">
                      <a:extLst>
                        <a:ext uri="{FF2B5EF4-FFF2-40B4-BE49-F238E27FC236}">
                          <a16:creationId xmlns:a16="http://schemas.microsoft.com/office/drawing/2014/main" id="{E9370ACB-E88C-C9C1-F2FB-E730B66BC633}"/>
                        </a:ext>
                      </a:extLst>
                    </p:cNvPr>
                    <p:cNvSpPr/>
                    <p:nvPr/>
                  </p:nvSpPr>
                  <p:spPr>
                    <a:xfrm>
                      <a:off x="2388067" y="2676153"/>
                      <a:ext cx="209418" cy="209418"/>
                    </a:xfrm>
                    <a:prstGeom prst="ellipse">
                      <a:avLst/>
                    </a:prstGeom>
                    <a:gradFill flip="none" rotWithShape="1">
                      <a:gsLst>
                        <a:gs pos="14000">
                          <a:schemeClr val="accent1">
                            <a:lumMod val="5000"/>
                            <a:lumOff val="95000"/>
                            <a:alpha val="30000"/>
                          </a:schemeClr>
                        </a:gs>
                        <a:gs pos="70000">
                          <a:srgbClr val="993300">
                            <a:alpha val="30000"/>
                          </a:srgbClr>
                        </a:gs>
                      </a:gsLst>
                      <a:path path="circle">
                        <a:fillToRect l="50000" t="50000" r="50000" b="50000"/>
                      </a:path>
                      <a:tileRect/>
                    </a:gradFill>
                    <a:ln w="12700">
                      <a:solidFill>
                        <a:srgbClr val="000000">
                          <a:alpha val="3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11" name="Ellipse 58">
                      <a:extLst>
                        <a:ext uri="{FF2B5EF4-FFF2-40B4-BE49-F238E27FC236}">
                          <a16:creationId xmlns:a16="http://schemas.microsoft.com/office/drawing/2014/main" id="{7F08933A-1CF6-E948-4E90-F937199A3E16}"/>
                        </a:ext>
                      </a:extLst>
                    </p:cNvPr>
                    <p:cNvSpPr/>
                    <p:nvPr/>
                  </p:nvSpPr>
                  <p:spPr>
                    <a:xfrm>
                      <a:off x="2676702" y="2421593"/>
                      <a:ext cx="209418" cy="209418"/>
                    </a:xfrm>
                    <a:prstGeom prst="ellipse">
                      <a:avLst/>
                    </a:prstGeom>
                    <a:gradFill flip="none" rotWithShape="1">
                      <a:gsLst>
                        <a:gs pos="14000">
                          <a:schemeClr val="accent1">
                            <a:lumMod val="5000"/>
                            <a:lumOff val="95000"/>
                            <a:alpha val="10000"/>
                          </a:schemeClr>
                        </a:gs>
                        <a:gs pos="70000">
                          <a:srgbClr val="9933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grpSp>
          <p:sp>
            <p:nvSpPr>
              <p:cNvPr id="92" name="Ellipse 39">
                <a:extLst>
                  <a:ext uri="{FF2B5EF4-FFF2-40B4-BE49-F238E27FC236}">
                    <a16:creationId xmlns:a16="http://schemas.microsoft.com/office/drawing/2014/main" id="{538E7709-1D9E-BEFE-89E0-2299897337CB}"/>
                  </a:ext>
                </a:extLst>
              </p:cNvPr>
              <p:cNvSpPr/>
              <p:nvPr/>
            </p:nvSpPr>
            <p:spPr>
              <a:xfrm>
                <a:off x="1727192"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3" name="Ellipse 40">
                <a:extLst>
                  <a:ext uri="{FF2B5EF4-FFF2-40B4-BE49-F238E27FC236}">
                    <a16:creationId xmlns:a16="http://schemas.microsoft.com/office/drawing/2014/main" id="{CC4D3EE8-B077-F388-E838-CCC5D1F0AEEB}"/>
                  </a:ext>
                </a:extLst>
              </p:cNvPr>
              <p:cNvSpPr/>
              <p:nvPr/>
            </p:nvSpPr>
            <p:spPr>
              <a:xfrm>
                <a:off x="2383997"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4" name="Ellipse 41">
                <a:extLst>
                  <a:ext uri="{FF2B5EF4-FFF2-40B4-BE49-F238E27FC236}">
                    <a16:creationId xmlns:a16="http://schemas.microsoft.com/office/drawing/2014/main" id="{7322648F-4C10-B889-06F1-4CB2C326765E}"/>
                  </a:ext>
                </a:extLst>
              </p:cNvPr>
              <p:cNvSpPr/>
              <p:nvPr/>
            </p:nvSpPr>
            <p:spPr>
              <a:xfrm>
                <a:off x="3040802"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5" name="Ellipse 42">
                <a:extLst>
                  <a:ext uri="{FF2B5EF4-FFF2-40B4-BE49-F238E27FC236}">
                    <a16:creationId xmlns:a16="http://schemas.microsoft.com/office/drawing/2014/main" id="{57C20182-88E5-39E9-7601-93AD284D5BF6}"/>
                  </a:ext>
                </a:extLst>
              </p:cNvPr>
              <p:cNvSpPr/>
              <p:nvPr/>
            </p:nvSpPr>
            <p:spPr>
              <a:xfrm>
                <a:off x="3697607"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6" name="Ellipse 43">
                <a:extLst>
                  <a:ext uri="{FF2B5EF4-FFF2-40B4-BE49-F238E27FC236}">
                    <a16:creationId xmlns:a16="http://schemas.microsoft.com/office/drawing/2014/main" id="{688B2B39-4E1D-5361-F79B-55182CE8814A}"/>
                  </a:ext>
                </a:extLst>
              </p:cNvPr>
              <p:cNvSpPr/>
              <p:nvPr/>
            </p:nvSpPr>
            <p:spPr>
              <a:xfrm>
                <a:off x="4354412"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7" name="Ellipse 44">
                <a:extLst>
                  <a:ext uri="{FF2B5EF4-FFF2-40B4-BE49-F238E27FC236}">
                    <a16:creationId xmlns:a16="http://schemas.microsoft.com/office/drawing/2014/main" id="{5144F841-73BC-8C11-FB86-4C7DE7150283}"/>
                  </a:ext>
                </a:extLst>
              </p:cNvPr>
              <p:cNvSpPr/>
              <p:nvPr/>
            </p:nvSpPr>
            <p:spPr>
              <a:xfrm>
                <a:off x="5011217"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8" name="Ellipse 45">
                <a:extLst>
                  <a:ext uri="{FF2B5EF4-FFF2-40B4-BE49-F238E27FC236}">
                    <a16:creationId xmlns:a16="http://schemas.microsoft.com/office/drawing/2014/main" id="{377B7C8A-517F-CE8D-A28D-0CA40ABDB30F}"/>
                  </a:ext>
                </a:extLst>
              </p:cNvPr>
              <p:cNvSpPr/>
              <p:nvPr/>
            </p:nvSpPr>
            <p:spPr>
              <a:xfrm>
                <a:off x="5668022"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99" name="Ellipse 46">
                <a:extLst>
                  <a:ext uri="{FF2B5EF4-FFF2-40B4-BE49-F238E27FC236}">
                    <a16:creationId xmlns:a16="http://schemas.microsoft.com/office/drawing/2014/main" id="{647A6408-4A07-3848-DE94-C721910B084D}"/>
                  </a:ext>
                </a:extLst>
              </p:cNvPr>
              <p:cNvSpPr/>
              <p:nvPr/>
            </p:nvSpPr>
            <p:spPr>
              <a:xfrm>
                <a:off x="6324827"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00" name="Ellipse 47">
                <a:extLst>
                  <a:ext uri="{FF2B5EF4-FFF2-40B4-BE49-F238E27FC236}">
                    <a16:creationId xmlns:a16="http://schemas.microsoft.com/office/drawing/2014/main" id="{294E1032-D009-3A2F-65DE-0F82687F2099}"/>
                  </a:ext>
                </a:extLst>
              </p:cNvPr>
              <p:cNvSpPr/>
              <p:nvPr/>
            </p:nvSpPr>
            <p:spPr>
              <a:xfrm>
                <a:off x="7638437" y="6379572"/>
                <a:ext cx="145772" cy="145772"/>
              </a:xfrm>
              <a:prstGeom prst="ellipse">
                <a:avLst/>
              </a:prstGeom>
              <a:gradFill flip="none" rotWithShape="1">
                <a:gsLst>
                  <a:gs pos="14000">
                    <a:schemeClr val="accent1">
                      <a:lumMod val="5000"/>
                      <a:lumOff val="95000"/>
                      <a:alpha val="10000"/>
                    </a:schemeClr>
                  </a:gs>
                  <a:gs pos="70000">
                    <a:srgbClr val="C00000">
                      <a:alpha val="10000"/>
                    </a:srgbClr>
                  </a:gs>
                </a:gsLst>
                <a:path path="circle">
                  <a:fillToRect l="50000" t="50000" r="50000" b="50000"/>
                </a:path>
                <a:tileRect/>
              </a:gradFill>
              <a:ln w="12700">
                <a:solidFill>
                  <a:srgbClr val="000000">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sp>
          <p:nvSpPr>
            <p:cNvPr id="66" name="ZoneTexte 257">
              <a:extLst>
                <a:ext uri="{FF2B5EF4-FFF2-40B4-BE49-F238E27FC236}">
                  <a16:creationId xmlns:a16="http://schemas.microsoft.com/office/drawing/2014/main" id="{4001835E-C9DC-5B75-9B7E-AD9E0FA01CBD}"/>
                </a:ext>
              </a:extLst>
            </p:cNvPr>
            <p:cNvSpPr txBox="1"/>
            <p:nvPr/>
          </p:nvSpPr>
          <p:spPr>
            <a:xfrm>
              <a:off x="2085678" y="6228392"/>
              <a:ext cx="465989" cy="621783"/>
            </a:xfrm>
            <a:prstGeom prst="rect">
              <a:avLst/>
            </a:prstGeom>
            <a:noFill/>
          </p:spPr>
          <p:txBody>
            <a:bodyPr wrap="square" rtlCol="0">
              <a:spAutoFit/>
            </a:bodyPr>
            <a:lstStyle/>
            <a:p>
              <a:r>
                <a:rPr lang="fr-FR" sz="1227" b="1" dirty="0">
                  <a:ln w="9525">
                    <a:solidFill>
                      <a:schemeClr val="bg1"/>
                    </a:solidFill>
                    <a:prstDash val="solid"/>
                  </a:ln>
                  <a:effectLst>
                    <a:outerShdw blurRad="12700" dist="38100" dir="2700000" algn="tl" rotWithShape="0">
                      <a:schemeClr val="bg1">
                        <a:lumMod val="50000"/>
                      </a:schemeClr>
                    </a:outerShdw>
                  </a:effectLst>
                </a:rPr>
                <a:t>Fe</a:t>
              </a:r>
            </a:p>
          </p:txBody>
        </p:sp>
        <p:sp>
          <p:nvSpPr>
            <p:cNvPr id="67" name="Accolade ouvrante 258">
              <a:extLst>
                <a:ext uri="{FF2B5EF4-FFF2-40B4-BE49-F238E27FC236}">
                  <a16:creationId xmlns:a16="http://schemas.microsoft.com/office/drawing/2014/main" id="{79E25858-8320-405C-A5FD-7B0663F7D69A}"/>
                </a:ext>
              </a:extLst>
            </p:cNvPr>
            <p:cNvSpPr/>
            <p:nvPr/>
          </p:nvSpPr>
          <p:spPr>
            <a:xfrm>
              <a:off x="2514520" y="6110226"/>
              <a:ext cx="138983" cy="690143"/>
            </a:xfrm>
            <a:prstGeom prst="leftBrace">
              <a:avLst>
                <a:gd name="adj1" fmla="val 29188"/>
                <a:gd name="adj2" fmla="val 50000"/>
              </a:avLst>
            </a:pr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fr-FR" sz="1227"/>
            </a:p>
          </p:txBody>
        </p:sp>
        <p:sp>
          <p:nvSpPr>
            <p:cNvPr id="68" name="Accolade ouvrante 259">
              <a:extLst>
                <a:ext uri="{FF2B5EF4-FFF2-40B4-BE49-F238E27FC236}">
                  <a16:creationId xmlns:a16="http://schemas.microsoft.com/office/drawing/2014/main" id="{2E73E31A-FEA0-B11A-1F72-51DE51BC23A7}"/>
                </a:ext>
              </a:extLst>
            </p:cNvPr>
            <p:cNvSpPr/>
            <p:nvPr/>
          </p:nvSpPr>
          <p:spPr>
            <a:xfrm>
              <a:off x="2514520" y="6977673"/>
              <a:ext cx="138983" cy="1414183"/>
            </a:xfrm>
            <a:prstGeom prst="leftBrace">
              <a:avLst>
                <a:gd name="adj1" fmla="val 29188"/>
                <a:gd name="adj2" fmla="val 50000"/>
              </a:avLst>
            </a:pr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fr-FR" sz="1227"/>
            </a:p>
          </p:txBody>
        </p:sp>
        <p:sp>
          <p:nvSpPr>
            <p:cNvPr id="69" name="ZoneTexte 260">
              <a:extLst>
                <a:ext uri="{FF2B5EF4-FFF2-40B4-BE49-F238E27FC236}">
                  <a16:creationId xmlns:a16="http://schemas.microsoft.com/office/drawing/2014/main" id="{E9EE6493-8953-86E5-3DEB-752E0E7E2C8B}"/>
                </a:ext>
              </a:extLst>
            </p:cNvPr>
            <p:cNvSpPr txBox="1"/>
            <p:nvPr/>
          </p:nvSpPr>
          <p:spPr>
            <a:xfrm>
              <a:off x="1161491" y="6579226"/>
              <a:ext cx="1597055" cy="371968"/>
            </a:xfrm>
            <a:prstGeom prst="rect">
              <a:avLst/>
            </a:prstGeom>
            <a:noFill/>
          </p:spPr>
          <p:txBody>
            <a:bodyPr wrap="square" rtlCol="0">
              <a:spAutoFit/>
            </a:bodyPr>
            <a:lstStyle/>
            <a:p>
              <a:r>
                <a:rPr lang="fr-FR" sz="1227" b="1" dirty="0" err="1">
                  <a:ln w="9525">
                    <a:solidFill>
                      <a:schemeClr val="bg1"/>
                    </a:solidFill>
                    <a:prstDash val="solid"/>
                  </a:ln>
                  <a:effectLst>
                    <a:outerShdw blurRad="12700" dist="38100" dir="2700000" algn="tl" rotWithShape="0">
                      <a:schemeClr val="bg1">
                        <a:lumMod val="50000"/>
                      </a:schemeClr>
                    </a:outerShdw>
                  </a:effectLst>
                </a:rPr>
                <a:t>FeO</a:t>
              </a:r>
              <a:r>
                <a:rPr lang="fr-FR" sz="1227" b="1" dirty="0">
                  <a:ln w="9525">
                    <a:solidFill>
                      <a:schemeClr val="bg1"/>
                    </a:solidFill>
                    <a:prstDash val="solid"/>
                  </a:ln>
                  <a:effectLst>
                    <a:outerShdw blurRad="12700" dist="38100" dir="2700000" algn="tl" rotWithShape="0">
                      <a:schemeClr val="bg1">
                        <a:lumMod val="50000"/>
                      </a:schemeClr>
                    </a:outerShdw>
                  </a:effectLst>
                </a:rPr>
                <a:t> + Fe</a:t>
              </a:r>
            </a:p>
          </p:txBody>
        </p:sp>
        <p:sp>
          <p:nvSpPr>
            <p:cNvPr id="70" name="Ellipse 261">
              <a:extLst>
                <a:ext uri="{FF2B5EF4-FFF2-40B4-BE49-F238E27FC236}">
                  <a16:creationId xmlns:a16="http://schemas.microsoft.com/office/drawing/2014/main" id="{C3BB62FC-3076-4D31-4853-D52FFB165F79}"/>
                </a:ext>
              </a:extLst>
            </p:cNvPr>
            <p:cNvSpPr/>
            <p:nvPr/>
          </p:nvSpPr>
          <p:spPr>
            <a:xfrm>
              <a:off x="2844659" y="6835742"/>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71" name="Ellipse 262">
              <a:extLst>
                <a:ext uri="{FF2B5EF4-FFF2-40B4-BE49-F238E27FC236}">
                  <a16:creationId xmlns:a16="http://schemas.microsoft.com/office/drawing/2014/main" id="{9E1F677E-744E-D1EB-45B8-CAD406A9BAFE}"/>
                </a:ext>
              </a:extLst>
            </p:cNvPr>
            <p:cNvSpPr/>
            <p:nvPr/>
          </p:nvSpPr>
          <p:spPr>
            <a:xfrm>
              <a:off x="3132390" y="6840138"/>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72" name="Ellipse 263">
              <a:extLst>
                <a:ext uri="{FF2B5EF4-FFF2-40B4-BE49-F238E27FC236}">
                  <a16:creationId xmlns:a16="http://schemas.microsoft.com/office/drawing/2014/main" id="{86D7A504-7CFD-14F8-CDB0-BD7C67D52620}"/>
                </a:ext>
              </a:extLst>
            </p:cNvPr>
            <p:cNvSpPr/>
            <p:nvPr/>
          </p:nvSpPr>
          <p:spPr>
            <a:xfrm>
              <a:off x="3739709" y="6836368"/>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73" name="Ellipse 264">
              <a:extLst>
                <a:ext uri="{FF2B5EF4-FFF2-40B4-BE49-F238E27FC236}">
                  <a16:creationId xmlns:a16="http://schemas.microsoft.com/office/drawing/2014/main" id="{D004E6DA-DFF9-0E89-4CBF-9EBD45C22B92}"/>
                </a:ext>
              </a:extLst>
            </p:cNvPr>
            <p:cNvSpPr/>
            <p:nvPr/>
          </p:nvSpPr>
          <p:spPr>
            <a:xfrm>
              <a:off x="4063511" y="6840138"/>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74" name="Ellipse 265">
              <a:extLst>
                <a:ext uri="{FF2B5EF4-FFF2-40B4-BE49-F238E27FC236}">
                  <a16:creationId xmlns:a16="http://schemas.microsoft.com/office/drawing/2014/main" id="{42FA84B3-FC11-6FA1-A16D-53B8E2088C52}"/>
                </a:ext>
              </a:extLst>
            </p:cNvPr>
            <p:cNvSpPr/>
            <p:nvPr/>
          </p:nvSpPr>
          <p:spPr>
            <a:xfrm>
              <a:off x="4352458" y="6835742"/>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75" name="Ellipse 266">
              <a:extLst>
                <a:ext uri="{FF2B5EF4-FFF2-40B4-BE49-F238E27FC236}">
                  <a16:creationId xmlns:a16="http://schemas.microsoft.com/office/drawing/2014/main" id="{D5F2B066-202F-9DBD-3CCB-6C4551750E2D}"/>
                </a:ext>
              </a:extLst>
            </p:cNvPr>
            <p:cNvSpPr/>
            <p:nvPr/>
          </p:nvSpPr>
          <p:spPr>
            <a:xfrm>
              <a:off x="5270292" y="6840289"/>
              <a:ext cx="67395" cy="67395"/>
            </a:xfrm>
            <a:prstGeom prst="ellipse">
              <a:avLst/>
            </a:prstGeom>
            <a:gradFill flip="none" rotWithShape="1">
              <a:gsLst>
                <a:gs pos="14000">
                  <a:schemeClr val="accent1">
                    <a:lumMod val="5000"/>
                    <a:lumOff val="95000"/>
                  </a:schemeClr>
                </a:gs>
                <a:gs pos="70000">
                  <a:srgbClr val="C00000"/>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76" name="Connecteur en arc 267">
              <a:extLst>
                <a:ext uri="{FF2B5EF4-FFF2-40B4-BE49-F238E27FC236}">
                  <a16:creationId xmlns:a16="http://schemas.microsoft.com/office/drawing/2014/main" id="{EC910299-6DC9-02D3-ADC7-3B280A5555BA}"/>
                </a:ext>
              </a:extLst>
            </p:cNvPr>
            <p:cNvCxnSpPr>
              <a:stCxn id="77" idx="2"/>
              <a:endCxn id="53" idx="4"/>
            </p:cNvCxnSpPr>
            <p:nvPr/>
          </p:nvCxnSpPr>
          <p:spPr>
            <a:xfrm rot="16200000" flipH="1">
              <a:off x="2494887" y="7148616"/>
              <a:ext cx="142310" cy="621277"/>
            </a:xfrm>
            <a:prstGeom prst="curvedConnector3">
              <a:avLst>
                <a:gd name="adj1" fmla="val 312511"/>
              </a:avLst>
            </a:prstGeom>
            <a:ln>
              <a:tailEnd type="triangle"/>
            </a:ln>
          </p:spPr>
          <p:style>
            <a:lnRef idx="1">
              <a:schemeClr val="dk1"/>
            </a:lnRef>
            <a:fillRef idx="0">
              <a:schemeClr val="dk1"/>
            </a:fillRef>
            <a:effectRef idx="0">
              <a:schemeClr val="dk1"/>
            </a:effectRef>
            <a:fontRef idx="minor">
              <a:schemeClr val="tx1"/>
            </a:fontRef>
          </p:style>
        </p:cxnSp>
        <p:sp>
          <p:nvSpPr>
            <p:cNvPr id="77" name="ZoneTexte 268">
              <a:extLst>
                <a:ext uri="{FF2B5EF4-FFF2-40B4-BE49-F238E27FC236}">
                  <a16:creationId xmlns:a16="http://schemas.microsoft.com/office/drawing/2014/main" id="{DF77A6A6-7582-33A7-3890-D09956C7BB03}"/>
                </a:ext>
              </a:extLst>
            </p:cNvPr>
            <p:cNvSpPr txBox="1"/>
            <p:nvPr/>
          </p:nvSpPr>
          <p:spPr>
            <a:xfrm>
              <a:off x="1987019" y="7016132"/>
              <a:ext cx="536766" cy="371968"/>
            </a:xfrm>
            <a:prstGeom prst="rect">
              <a:avLst/>
            </a:prstGeom>
            <a:noFill/>
          </p:spPr>
          <p:txBody>
            <a:bodyPr wrap="square" rtlCol="0">
              <a:spAutoFit/>
            </a:bodyPr>
            <a:lstStyle/>
            <a:p>
              <a:r>
                <a:rPr lang="fr-FR" sz="1227" b="1" dirty="0">
                  <a:ln w="9525">
                    <a:solidFill>
                      <a:schemeClr val="bg1"/>
                    </a:solidFill>
                    <a:prstDash val="solid"/>
                  </a:ln>
                  <a:effectLst>
                    <a:outerShdw blurRad="12700" dist="38100" dir="2700000" algn="tl" rotWithShape="0">
                      <a:schemeClr val="bg1">
                        <a:lumMod val="50000"/>
                      </a:schemeClr>
                    </a:outerShdw>
                  </a:effectLst>
                </a:rPr>
                <a:t>V</a:t>
              </a:r>
              <a:r>
                <a:rPr lang="fr-FR" sz="1227" b="1" baseline="-25000" dirty="0">
                  <a:ln w="9525">
                    <a:solidFill>
                      <a:schemeClr val="bg1"/>
                    </a:solidFill>
                    <a:prstDash val="solid"/>
                  </a:ln>
                  <a:effectLst>
                    <a:outerShdw blurRad="12700" dist="38100" dir="2700000" algn="tl" rotWithShape="0">
                      <a:schemeClr val="bg1">
                        <a:lumMod val="50000"/>
                      </a:schemeClr>
                    </a:outerShdw>
                  </a:effectLst>
                </a:rPr>
                <a:t>O</a:t>
              </a:r>
            </a:p>
          </p:txBody>
        </p:sp>
        <p:sp>
          <p:nvSpPr>
            <p:cNvPr id="78" name="ZoneTexte 271">
              <a:extLst>
                <a:ext uri="{FF2B5EF4-FFF2-40B4-BE49-F238E27FC236}">
                  <a16:creationId xmlns:a16="http://schemas.microsoft.com/office/drawing/2014/main" id="{AB00A56A-0C3F-9782-E0AC-5A365E250ABB}"/>
                </a:ext>
              </a:extLst>
            </p:cNvPr>
            <p:cNvSpPr txBox="1"/>
            <p:nvPr/>
          </p:nvSpPr>
          <p:spPr>
            <a:xfrm>
              <a:off x="1518411" y="7622105"/>
              <a:ext cx="1058666" cy="371968"/>
            </a:xfrm>
            <a:prstGeom prst="rect">
              <a:avLst/>
            </a:prstGeom>
            <a:noFill/>
          </p:spPr>
          <p:txBody>
            <a:bodyPr wrap="square" rtlCol="0">
              <a:spAutoFit/>
            </a:bodyPr>
            <a:lstStyle/>
            <a:p>
              <a:r>
                <a:rPr lang="fr-FR" sz="1227" b="1" dirty="0">
                  <a:ln w="9525">
                    <a:solidFill>
                      <a:schemeClr val="bg1"/>
                    </a:solidFill>
                    <a:prstDash val="solid"/>
                  </a:ln>
                  <a:effectLst>
                    <a:outerShdw blurRad="12700" dist="38100" dir="2700000" algn="tl" rotWithShape="0">
                      <a:schemeClr val="bg1">
                        <a:lumMod val="50000"/>
                      </a:schemeClr>
                    </a:outerShdw>
                  </a:effectLst>
                </a:rPr>
                <a:t>SrTiO</a:t>
              </a:r>
              <a:r>
                <a:rPr lang="fr-FR" sz="1227" b="1" baseline="-25000" dirty="0">
                  <a:ln w="9525">
                    <a:solidFill>
                      <a:schemeClr val="bg1"/>
                    </a:solidFill>
                    <a:prstDash val="solid"/>
                  </a:ln>
                  <a:effectLst>
                    <a:outerShdw blurRad="12700" dist="38100" dir="2700000" algn="tl" rotWithShape="0">
                      <a:schemeClr val="bg1">
                        <a:lumMod val="50000"/>
                      </a:schemeClr>
                    </a:outerShdw>
                  </a:effectLst>
                </a:rPr>
                <a:t>3-x</a:t>
              </a:r>
            </a:p>
          </p:txBody>
        </p:sp>
        <p:grpSp>
          <p:nvGrpSpPr>
            <p:cNvPr id="79" name="Groupe 272">
              <a:extLst>
                <a:ext uri="{FF2B5EF4-FFF2-40B4-BE49-F238E27FC236}">
                  <a16:creationId xmlns:a16="http://schemas.microsoft.com/office/drawing/2014/main" id="{339BB4C6-43B5-133C-A460-27225820187A}"/>
                </a:ext>
              </a:extLst>
            </p:cNvPr>
            <p:cNvGrpSpPr/>
            <p:nvPr/>
          </p:nvGrpSpPr>
          <p:grpSpPr>
            <a:xfrm>
              <a:off x="5619418" y="7596187"/>
              <a:ext cx="1035494" cy="738431"/>
              <a:chOff x="7740352" y="5295250"/>
              <a:chExt cx="1253717" cy="901751"/>
            </a:xfrm>
          </p:grpSpPr>
          <p:grpSp>
            <p:nvGrpSpPr>
              <p:cNvPr id="80" name="Groupe 273">
                <a:extLst>
                  <a:ext uri="{FF2B5EF4-FFF2-40B4-BE49-F238E27FC236}">
                    <a16:creationId xmlns:a16="http://schemas.microsoft.com/office/drawing/2014/main" id="{D6FFF39B-B7BD-0109-7BBC-DA095A6E9480}"/>
                  </a:ext>
                </a:extLst>
              </p:cNvPr>
              <p:cNvGrpSpPr/>
              <p:nvPr/>
            </p:nvGrpSpPr>
            <p:grpSpPr>
              <a:xfrm>
                <a:off x="7740352" y="5295250"/>
                <a:ext cx="1253717" cy="901751"/>
                <a:chOff x="4459976" y="5224071"/>
                <a:chExt cx="1253717" cy="901751"/>
              </a:xfrm>
            </p:grpSpPr>
            <p:cxnSp>
              <p:nvCxnSpPr>
                <p:cNvPr id="85" name="Connecteur droit avec flèche 278">
                  <a:extLst>
                    <a:ext uri="{FF2B5EF4-FFF2-40B4-BE49-F238E27FC236}">
                      <a16:creationId xmlns:a16="http://schemas.microsoft.com/office/drawing/2014/main" id="{172BE268-01C1-2FE5-BD39-D5940BA580BA}"/>
                    </a:ext>
                  </a:extLst>
                </p:cNvPr>
                <p:cNvCxnSpPr/>
                <p:nvPr/>
              </p:nvCxnSpPr>
              <p:spPr>
                <a:xfrm flipV="1">
                  <a:off x="4683864" y="5452839"/>
                  <a:ext cx="0" cy="568449"/>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86" name="Connecteur droit avec flèche 279">
                  <a:extLst>
                    <a:ext uri="{FF2B5EF4-FFF2-40B4-BE49-F238E27FC236}">
                      <a16:creationId xmlns:a16="http://schemas.microsoft.com/office/drawing/2014/main" id="{18B7E7E7-1FD3-BD00-061C-FE5588DF3C7D}"/>
                    </a:ext>
                  </a:extLst>
                </p:cNvPr>
                <p:cNvCxnSpPr/>
                <p:nvPr/>
              </p:nvCxnSpPr>
              <p:spPr>
                <a:xfrm>
                  <a:off x="4704111" y="6002240"/>
                  <a:ext cx="542247"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87" name="ZoneTexte 280">
                  <a:extLst>
                    <a:ext uri="{FF2B5EF4-FFF2-40B4-BE49-F238E27FC236}">
                      <a16:creationId xmlns:a16="http://schemas.microsoft.com/office/drawing/2014/main" id="{71664AC9-87B8-97BA-A091-EE785DD75011}"/>
                    </a:ext>
                  </a:extLst>
                </p:cNvPr>
                <p:cNvSpPr txBox="1"/>
                <p:nvPr/>
              </p:nvSpPr>
              <p:spPr>
                <a:xfrm>
                  <a:off x="5179118" y="5858045"/>
                  <a:ext cx="534575" cy="267777"/>
                </a:xfrm>
                <a:prstGeom prst="rect">
                  <a:avLst/>
                </a:prstGeom>
                <a:noFill/>
              </p:spPr>
              <p:txBody>
                <a:bodyPr wrap="none" rtlCol="0">
                  <a:spAutoFit/>
                </a:bodyPr>
                <a:lstStyle/>
                <a:p>
                  <a:r>
                    <a:rPr lang="fr-FR" sz="477" dirty="0"/>
                    <a:t>[100]</a:t>
                  </a:r>
                </a:p>
              </p:txBody>
            </p:sp>
            <p:sp>
              <p:nvSpPr>
                <p:cNvPr id="88" name="ZoneTexte 281">
                  <a:extLst>
                    <a:ext uri="{FF2B5EF4-FFF2-40B4-BE49-F238E27FC236}">
                      <a16:creationId xmlns:a16="http://schemas.microsoft.com/office/drawing/2014/main" id="{A97B9D00-C210-C060-8D1E-0251760C0C6B}"/>
                    </a:ext>
                  </a:extLst>
                </p:cNvPr>
                <p:cNvSpPr txBox="1"/>
                <p:nvPr/>
              </p:nvSpPr>
              <p:spPr>
                <a:xfrm>
                  <a:off x="4946025" y="5534844"/>
                  <a:ext cx="534575" cy="267777"/>
                </a:xfrm>
                <a:prstGeom prst="rect">
                  <a:avLst/>
                </a:prstGeom>
                <a:noFill/>
              </p:spPr>
              <p:txBody>
                <a:bodyPr wrap="none" rtlCol="0">
                  <a:spAutoFit/>
                </a:bodyPr>
                <a:lstStyle/>
                <a:p>
                  <a:r>
                    <a:rPr lang="fr-FR" sz="477" dirty="0"/>
                    <a:t>[010]</a:t>
                  </a:r>
                </a:p>
              </p:txBody>
            </p:sp>
            <p:sp>
              <p:nvSpPr>
                <p:cNvPr id="89" name="ZoneTexte 282">
                  <a:extLst>
                    <a:ext uri="{FF2B5EF4-FFF2-40B4-BE49-F238E27FC236}">
                      <a16:creationId xmlns:a16="http://schemas.microsoft.com/office/drawing/2014/main" id="{065DAF08-977A-9410-FB5A-F64B3D432755}"/>
                    </a:ext>
                  </a:extLst>
                </p:cNvPr>
                <p:cNvSpPr txBox="1"/>
                <p:nvPr/>
              </p:nvSpPr>
              <p:spPr>
                <a:xfrm>
                  <a:off x="4459976" y="5224071"/>
                  <a:ext cx="534575" cy="267777"/>
                </a:xfrm>
                <a:prstGeom prst="rect">
                  <a:avLst/>
                </a:prstGeom>
                <a:noFill/>
              </p:spPr>
              <p:txBody>
                <a:bodyPr wrap="none" rtlCol="0">
                  <a:spAutoFit/>
                </a:bodyPr>
                <a:lstStyle/>
                <a:p>
                  <a:r>
                    <a:rPr lang="fr-FR" sz="477" dirty="0"/>
                    <a:t>[001]</a:t>
                  </a:r>
                </a:p>
              </p:txBody>
            </p:sp>
          </p:grpSp>
          <p:grpSp>
            <p:nvGrpSpPr>
              <p:cNvPr id="81" name="Groupe 274">
                <a:extLst>
                  <a:ext uri="{FF2B5EF4-FFF2-40B4-BE49-F238E27FC236}">
                    <a16:creationId xmlns:a16="http://schemas.microsoft.com/office/drawing/2014/main" id="{DF6DAF18-6241-A17A-5F9A-8D1F1775A639}"/>
                  </a:ext>
                </a:extLst>
              </p:cNvPr>
              <p:cNvGrpSpPr/>
              <p:nvPr/>
            </p:nvGrpSpPr>
            <p:grpSpPr>
              <a:xfrm>
                <a:off x="8357389" y="5445224"/>
                <a:ext cx="188236" cy="188236"/>
                <a:chOff x="8439595" y="5217397"/>
                <a:chExt cx="188236" cy="188236"/>
              </a:xfrm>
            </p:grpSpPr>
            <p:cxnSp>
              <p:nvCxnSpPr>
                <p:cNvPr id="82" name="Connecteur droit 275">
                  <a:extLst>
                    <a:ext uri="{FF2B5EF4-FFF2-40B4-BE49-F238E27FC236}">
                      <a16:creationId xmlns:a16="http://schemas.microsoft.com/office/drawing/2014/main" id="{E96D9EAF-FD4E-C2FF-2431-E929D3B2D95C}"/>
                    </a:ext>
                  </a:extLst>
                </p:cNvPr>
                <p:cNvCxnSpPr/>
                <p:nvPr/>
              </p:nvCxnSpPr>
              <p:spPr>
                <a:xfrm>
                  <a:off x="8463761" y="5241464"/>
                  <a:ext cx="140687" cy="140687"/>
                </a:xfrm>
                <a:prstGeom prst="line">
                  <a:avLst/>
                </a:prstGeom>
                <a:ln w="12700"/>
              </p:spPr>
              <p:style>
                <a:lnRef idx="1">
                  <a:schemeClr val="dk1"/>
                </a:lnRef>
                <a:fillRef idx="0">
                  <a:schemeClr val="dk1"/>
                </a:fillRef>
                <a:effectRef idx="0">
                  <a:schemeClr val="dk1"/>
                </a:effectRef>
                <a:fontRef idx="minor">
                  <a:schemeClr val="tx1"/>
                </a:fontRef>
              </p:style>
            </p:cxnSp>
            <p:cxnSp>
              <p:nvCxnSpPr>
                <p:cNvPr id="83" name="Connecteur droit 276">
                  <a:extLst>
                    <a:ext uri="{FF2B5EF4-FFF2-40B4-BE49-F238E27FC236}">
                      <a16:creationId xmlns:a16="http://schemas.microsoft.com/office/drawing/2014/main" id="{FF8E09D6-810A-4C74-7054-3BC45E2A7306}"/>
                    </a:ext>
                  </a:extLst>
                </p:cNvPr>
                <p:cNvCxnSpPr/>
                <p:nvPr/>
              </p:nvCxnSpPr>
              <p:spPr>
                <a:xfrm flipV="1">
                  <a:off x="8463761" y="5238767"/>
                  <a:ext cx="138015" cy="139428"/>
                </a:xfrm>
                <a:prstGeom prst="line">
                  <a:avLst/>
                </a:prstGeom>
                <a:ln w="12700"/>
              </p:spPr>
              <p:style>
                <a:lnRef idx="1">
                  <a:schemeClr val="dk1"/>
                </a:lnRef>
                <a:fillRef idx="0">
                  <a:schemeClr val="dk1"/>
                </a:fillRef>
                <a:effectRef idx="0">
                  <a:schemeClr val="dk1"/>
                </a:effectRef>
                <a:fontRef idx="minor">
                  <a:schemeClr val="tx1"/>
                </a:fontRef>
              </p:style>
            </p:cxnSp>
            <p:sp>
              <p:nvSpPr>
                <p:cNvPr id="84" name="Ellipse 277">
                  <a:extLst>
                    <a:ext uri="{FF2B5EF4-FFF2-40B4-BE49-F238E27FC236}">
                      <a16:creationId xmlns:a16="http://schemas.microsoft.com/office/drawing/2014/main" id="{410B99BE-9B14-86C5-261B-C7D2025607E3}"/>
                    </a:ext>
                  </a:extLst>
                </p:cNvPr>
                <p:cNvSpPr/>
                <p:nvPr/>
              </p:nvSpPr>
              <p:spPr>
                <a:xfrm>
                  <a:off x="8439595" y="5217397"/>
                  <a:ext cx="188236" cy="188236"/>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grpSp>
        </p:grpSp>
      </p:grpSp>
      <p:sp>
        <p:nvSpPr>
          <p:cNvPr id="312" name="ZoneTexte 304">
            <a:extLst>
              <a:ext uri="{FF2B5EF4-FFF2-40B4-BE49-F238E27FC236}">
                <a16:creationId xmlns:a16="http://schemas.microsoft.com/office/drawing/2014/main" id="{26FA0A36-E90E-6ED7-3B47-25C7EC6D0730}"/>
              </a:ext>
            </a:extLst>
          </p:cNvPr>
          <p:cNvSpPr txBox="1"/>
          <p:nvPr/>
        </p:nvSpPr>
        <p:spPr>
          <a:xfrm>
            <a:off x="4264119" y="2065800"/>
            <a:ext cx="4484335" cy="369332"/>
          </a:xfrm>
          <a:prstGeom prst="rect">
            <a:avLst/>
          </a:prstGeom>
          <a:noFill/>
        </p:spPr>
        <p:txBody>
          <a:bodyPr wrap="square" rtlCol="0">
            <a:spAutoFit/>
          </a:bodyPr>
          <a:lstStyle/>
          <a:p>
            <a:r>
              <a:rPr lang="en-GB" sz="1705" dirty="0"/>
              <a:t>E.g.:</a:t>
            </a:r>
            <a:r>
              <a:rPr lang="ja-JP" altLang="en-US" sz="1705" dirty="0"/>
              <a:t> </a:t>
            </a:r>
            <a:r>
              <a:rPr lang="en-GB" altLang="ja-JP" sz="1800" dirty="0"/>
              <a:t>2</a:t>
            </a:r>
            <a:r>
              <a:rPr lang="ja-JP" altLang="en-US" sz="1800" dirty="0"/>
              <a:t>次元電子ガス模型</a:t>
            </a:r>
            <a:endParaRPr lang="en-GB" sz="1705" dirty="0"/>
          </a:p>
        </p:txBody>
      </p:sp>
      <p:sp>
        <p:nvSpPr>
          <p:cNvPr id="310" name="テキスト ボックス 309">
            <a:extLst>
              <a:ext uri="{FF2B5EF4-FFF2-40B4-BE49-F238E27FC236}">
                <a16:creationId xmlns:a16="http://schemas.microsoft.com/office/drawing/2014/main" id="{CE3C1234-2961-83DC-9E64-06337CE84217}"/>
              </a:ext>
            </a:extLst>
          </p:cNvPr>
          <p:cNvSpPr txBox="1"/>
          <p:nvPr/>
        </p:nvSpPr>
        <p:spPr>
          <a:xfrm>
            <a:off x="3402524" y="285174"/>
            <a:ext cx="6490076"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今回の私たちのターゲット</a:t>
            </a:r>
            <a:r>
              <a:rPr lang="en-US" altLang="ja-JP" sz="3409" b="1" baseline="23391" dirty="0">
                <a:latin typeface="Arial" panose="020B0604020202020204" pitchFamily="34" charset="0"/>
                <a:cs typeface="Arial" panose="020B0604020202020204" pitchFamily="34" charset="0"/>
              </a:rPr>
              <a:t>: SrTiO3</a:t>
            </a:r>
          </a:p>
        </p:txBody>
      </p:sp>
    </p:spTree>
    <p:extLst>
      <p:ext uri="{BB962C8B-B14F-4D97-AF65-F5344CB8AC3E}">
        <p14:creationId xmlns:p14="http://schemas.microsoft.com/office/powerpoint/2010/main" val="301141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0" end="10"/>
                                            </p:txEl>
                                          </p:spTgt>
                                        </p:tgtEl>
                                        <p:attrNameLst>
                                          <p:attrName>style.visibility</p:attrName>
                                        </p:attrNameLst>
                                      </p:cBhvr>
                                      <p:to>
                                        <p:strVal val="visible"/>
                                      </p:to>
                                    </p:set>
                                    <p:animEffect transition="in" filter="fade">
                                      <p:cBhvr>
                                        <p:cTn id="7" dur="500"/>
                                        <p:tgtEl>
                                          <p:spTgt spid="2">
                                            <p:txEl>
                                              <p:pRg st="10" end="1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11" end="11"/>
                                            </p:txEl>
                                          </p:spTgt>
                                        </p:tgtEl>
                                        <p:attrNameLst>
                                          <p:attrName>style.visibility</p:attrName>
                                        </p:attrNameLst>
                                      </p:cBhvr>
                                      <p:to>
                                        <p:strVal val="visible"/>
                                      </p:to>
                                    </p:set>
                                    <p:animEffect transition="in" filter="fade">
                                      <p:cBhvr>
                                        <p:cTn id="10" dur="500"/>
                                        <p:tgtEl>
                                          <p:spTgt spid="2">
                                            <p:txEl>
                                              <p:pRg st="11" end="1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
                                            <p:txEl>
                                              <p:pRg st="12" end="12"/>
                                            </p:txEl>
                                          </p:spTgt>
                                        </p:tgtEl>
                                        <p:attrNameLst>
                                          <p:attrName>style.visibility</p:attrName>
                                        </p:attrNameLst>
                                      </p:cBhvr>
                                      <p:to>
                                        <p:strVal val="visible"/>
                                      </p:to>
                                    </p:set>
                                    <p:animEffect transition="in" filter="fade">
                                      <p:cBhvr>
                                        <p:cTn id="13" dur="500"/>
                                        <p:tgtEl>
                                          <p:spTgt spid="2">
                                            <p:txEl>
                                              <p:pRg st="12" end="1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
                                            <p:txEl>
                                              <p:pRg st="13" end="13"/>
                                            </p:txEl>
                                          </p:spTgt>
                                        </p:tgtEl>
                                        <p:attrNameLst>
                                          <p:attrName>style.visibility</p:attrName>
                                        </p:attrNameLst>
                                      </p:cBhvr>
                                      <p:to>
                                        <p:strVal val="visible"/>
                                      </p:to>
                                    </p:set>
                                    <p:animEffect transition="in" filter="fade">
                                      <p:cBhvr>
                                        <p:cTn id="16" dur="500"/>
                                        <p:tgtEl>
                                          <p:spTgt spid="2">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A1969AA6-63BA-E629-790E-C63DEC615861}"/>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4" name="フッター プレースホルダー 3">
            <a:extLst>
              <a:ext uri="{FF2B5EF4-FFF2-40B4-BE49-F238E27FC236}">
                <a16:creationId xmlns:a16="http://schemas.microsoft.com/office/drawing/2014/main" id="{498701E0-7899-EC6F-FB62-6CB1518A3062}"/>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B47632A6-E8FB-5668-E28E-44E3DDDA205B}"/>
              </a:ext>
            </a:extLst>
          </p:cNvPr>
          <p:cNvSpPr>
            <a:spLocks noGrp="1"/>
          </p:cNvSpPr>
          <p:nvPr>
            <p:ph type="sldNum" sz="quarter" idx="12"/>
          </p:nvPr>
        </p:nvSpPr>
        <p:spPr/>
        <p:txBody>
          <a:bodyPr/>
          <a:lstStyle/>
          <a:p>
            <a:fld id="{B21B9B4F-A4D2-4B49-B820-CCE4FA55D23B}" type="slidenum">
              <a:rPr kumimoji="1" lang="ja-JP" altLang="en-US" smtClean="0"/>
              <a:pPr/>
              <a:t>13</a:t>
            </a:fld>
            <a:endParaRPr kumimoji="1" lang="ja-JP" altLang="en-US" dirty="0"/>
          </a:p>
        </p:txBody>
      </p:sp>
      <p:grpSp>
        <p:nvGrpSpPr>
          <p:cNvPr id="102" name="グループ化 101">
            <a:extLst>
              <a:ext uri="{FF2B5EF4-FFF2-40B4-BE49-F238E27FC236}">
                <a16:creationId xmlns:a16="http://schemas.microsoft.com/office/drawing/2014/main" id="{4B0112CB-7A13-CB70-56C3-0FBD82A1D496}"/>
              </a:ext>
            </a:extLst>
          </p:cNvPr>
          <p:cNvGrpSpPr/>
          <p:nvPr/>
        </p:nvGrpSpPr>
        <p:grpSpPr>
          <a:xfrm>
            <a:off x="9429650" y="3168318"/>
            <a:ext cx="2496883" cy="2928007"/>
            <a:chOff x="10830370" y="3267420"/>
            <a:chExt cx="3662096" cy="4294410"/>
          </a:xfrm>
        </p:grpSpPr>
        <p:sp>
          <p:nvSpPr>
            <p:cNvPr id="130" name="Rectangle 80">
              <a:extLst>
                <a:ext uri="{FF2B5EF4-FFF2-40B4-BE49-F238E27FC236}">
                  <a16:creationId xmlns:a16="http://schemas.microsoft.com/office/drawing/2014/main" id="{39ECEDAF-34AB-0FEE-C1D6-F381766B978C}"/>
                </a:ext>
              </a:extLst>
            </p:cNvPr>
            <p:cNvSpPr/>
            <p:nvPr/>
          </p:nvSpPr>
          <p:spPr>
            <a:xfrm>
              <a:off x="10830370" y="3267420"/>
              <a:ext cx="3662096" cy="4294410"/>
            </a:xfrm>
            <a:prstGeom prst="wedgeRectCallout">
              <a:avLst>
                <a:gd name="adj1" fmla="val -58471"/>
                <a:gd name="adj2" fmla="val 15230"/>
              </a:avLst>
            </a:prstGeom>
            <a:solidFill>
              <a:srgbClr val="E8D292">
                <a:alpha val="90000"/>
              </a:srgbClr>
            </a:solidFill>
            <a:ln w="3175">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27"/>
            </a:p>
          </p:txBody>
        </p:sp>
        <p:grpSp>
          <p:nvGrpSpPr>
            <p:cNvPr id="2" name="グループ化 1">
              <a:extLst>
                <a:ext uri="{FF2B5EF4-FFF2-40B4-BE49-F238E27FC236}">
                  <a16:creationId xmlns:a16="http://schemas.microsoft.com/office/drawing/2014/main" id="{4DDB530F-E81B-7B51-8976-6DA1C2F8540E}"/>
                </a:ext>
              </a:extLst>
            </p:cNvPr>
            <p:cNvGrpSpPr/>
            <p:nvPr/>
          </p:nvGrpSpPr>
          <p:grpSpPr>
            <a:xfrm>
              <a:off x="10964911" y="3443563"/>
              <a:ext cx="3493623" cy="3910624"/>
              <a:chOff x="12254416" y="3723151"/>
              <a:chExt cx="4217798" cy="4721238"/>
            </a:xfrm>
          </p:grpSpPr>
          <p:cxnSp>
            <p:nvCxnSpPr>
              <p:cNvPr id="132" name="Connecteur droit 82">
                <a:extLst>
                  <a:ext uri="{FF2B5EF4-FFF2-40B4-BE49-F238E27FC236}">
                    <a16:creationId xmlns:a16="http://schemas.microsoft.com/office/drawing/2014/main" id="{04D29BCC-1834-A0CE-5B0E-AB3B14832659}"/>
                  </a:ext>
                </a:extLst>
              </p:cNvPr>
              <p:cNvCxnSpPr/>
              <p:nvPr/>
            </p:nvCxnSpPr>
            <p:spPr>
              <a:xfrm>
                <a:off x="13190050" y="7475572"/>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3" name="Connecteur droit 83">
                <a:extLst>
                  <a:ext uri="{FF2B5EF4-FFF2-40B4-BE49-F238E27FC236}">
                    <a16:creationId xmlns:a16="http://schemas.microsoft.com/office/drawing/2014/main" id="{14C3DAD5-C218-ABC5-62B2-B2D075BA01BC}"/>
                  </a:ext>
                </a:extLst>
              </p:cNvPr>
              <p:cNvCxnSpPr/>
              <p:nvPr/>
            </p:nvCxnSpPr>
            <p:spPr>
              <a:xfrm>
                <a:off x="13190050" y="6640687"/>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4" name="Connecteur droit 114">
                <a:extLst>
                  <a:ext uri="{FF2B5EF4-FFF2-40B4-BE49-F238E27FC236}">
                    <a16:creationId xmlns:a16="http://schemas.microsoft.com/office/drawing/2014/main" id="{77942466-154B-B6E8-F73D-2A4EB2A72F15}"/>
                  </a:ext>
                </a:extLst>
              </p:cNvPr>
              <p:cNvCxnSpPr/>
              <p:nvPr/>
            </p:nvCxnSpPr>
            <p:spPr>
              <a:xfrm>
                <a:off x="13190050" y="6326711"/>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5" name="Connecteur droit 122">
                <a:extLst>
                  <a:ext uri="{FF2B5EF4-FFF2-40B4-BE49-F238E27FC236}">
                    <a16:creationId xmlns:a16="http://schemas.microsoft.com/office/drawing/2014/main" id="{1353034E-62DF-F80C-F9CC-7527E5B99C0F}"/>
                  </a:ext>
                </a:extLst>
              </p:cNvPr>
              <p:cNvCxnSpPr/>
              <p:nvPr/>
            </p:nvCxnSpPr>
            <p:spPr>
              <a:xfrm>
                <a:off x="13190050" y="6058247"/>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6" name="Connecteur droit 124">
                <a:extLst>
                  <a:ext uri="{FF2B5EF4-FFF2-40B4-BE49-F238E27FC236}">
                    <a16:creationId xmlns:a16="http://schemas.microsoft.com/office/drawing/2014/main" id="{B0409E62-1893-2E9F-3CD6-D37379984EFF}"/>
                  </a:ext>
                </a:extLst>
              </p:cNvPr>
              <p:cNvCxnSpPr/>
              <p:nvPr/>
            </p:nvCxnSpPr>
            <p:spPr>
              <a:xfrm>
                <a:off x="13190050" y="5929081"/>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7" name="Connecteur droit 125">
                <a:extLst>
                  <a:ext uri="{FF2B5EF4-FFF2-40B4-BE49-F238E27FC236}">
                    <a16:creationId xmlns:a16="http://schemas.microsoft.com/office/drawing/2014/main" id="{3D49AE9B-6B6B-B3A9-B2A3-AFACBF17C8E4}"/>
                  </a:ext>
                </a:extLst>
              </p:cNvPr>
              <p:cNvCxnSpPr/>
              <p:nvPr/>
            </p:nvCxnSpPr>
            <p:spPr>
              <a:xfrm>
                <a:off x="13190050" y="5817038"/>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8" name="Ellipse 126">
                <a:extLst>
                  <a:ext uri="{FF2B5EF4-FFF2-40B4-BE49-F238E27FC236}">
                    <a16:creationId xmlns:a16="http://schemas.microsoft.com/office/drawing/2014/main" id="{C5AAA4E1-4228-06B6-E755-90A33C8AE941}"/>
                  </a:ext>
                </a:extLst>
              </p:cNvPr>
              <p:cNvSpPr/>
              <p:nvPr/>
            </p:nvSpPr>
            <p:spPr>
              <a:xfrm rot="10800000" flipV="1">
                <a:off x="13910157" y="7412777"/>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39" name="Ellipse 127">
                <a:extLst>
                  <a:ext uri="{FF2B5EF4-FFF2-40B4-BE49-F238E27FC236}">
                    <a16:creationId xmlns:a16="http://schemas.microsoft.com/office/drawing/2014/main" id="{665D09C3-C210-1B4F-17B4-B06FE23D8EF1}"/>
                  </a:ext>
                </a:extLst>
              </p:cNvPr>
              <p:cNvSpPr/>
              <p:nvPr/>
            </p:nvSpPr>
            <p:spPr>
              <a:xfrm rot="10800000" flipV="1">
                <a:off x="14432625" y="7412777"/>
                <a:ext cx="125590" cy="12559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0" name="Ellipse 128">
                <a:extLst>
                  <a:ext uri="{FF2B5EF4-FFF2-40B4-BE49-F238E27FC236}">
                    <a16:creationId xmlns:a16="http://schemas.microsoft.com/office/drawing/2014/main" id="{146871C9-E5A2-D629-9002-365BD4FAA328}"/>
                  </a:ext>
                </a:extLst>
              </p:cNvPr>
              <p:cNvSpPr/>
              <p:nvPr/>
            </p:nvSpPr>
            <p:spPr>
              <a:xfrm rot="10800000" flipV="1">
                <a:off x="13910157" y="6577892"/>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1" name="Ellipse 129">
                <a:extLst>
                  <a:ext uri="{FF2B5EF4-FFF2-40B4-BE49-F238E27FC236}">
                    <a16:creationId xmlns:a16="http://schemas.microsoft.com/office/drawing/2014/main" id="{F0150A5A-3B0B-1598-A63D-4EB57076EBC2}"/>
                  </a:ext>
                </a:extLst>
              </p:cNvPr>
              <p:cNvSpPr/>
              <p:nvPr/>
            </p:nvSpPr>
            <p:spPr>
              <a:xfrm rot="10800000" flipV="1">
                <a:off x="14432625" y="6577892"/>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2" name="Ellipse 130">
                <a:extLst>
                  <a:ext uri="{FF2B5EF4-FFF2-40B4-BE49-F238E27FC236}">
                    <a16:creationId xmlns:a16="http://schemas.microsoft.com/office/drawing/2014/main" id="{25B98E20-0B1A-9C41-B547-6A18F130E815}"/>
                  </a:ext>
                </a:extLst>
              </p:cNvPr>
              <p:cNvSpPr/>
              <p:nvPr/>
            </p:nvSpPr>
            <p:spPr>
              <a:xfrm rot="10800000" flipV="1">
                <a:off x="13364794"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3" name="Ellipse 131">
                <a:extLst>
                  <a:ext uri="{FF2B5EF4-FFF2-40B4-BE49-F238E27FC236}">
                    <a16:creationId xmlns:a16="http://schemas.microsoft.com/office/drawing/2014/main" id="{A7252B07-9026-6435-6058-448151C57ADC}"/>
                  </a:ext>
                </a:extLst>
              </p:cNvPr>
              <p:cNvSpPr/>
              <p:nvPr/>
            </p:nvSpPr>
            <p:spPr>
              <a:xfrm rot="10800000" flipV="1">
                <a:off x="13622099"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4" name="Ellipse 132">
                <a:extLst>
                  <a:ext uri="{FF2B5EF4-FFF2-40B4-BE49-F238E27FC236}">
                    <a16:creationId xmlns:a16="http://schemas.microsoft.com/office/drawing/2014/main" id="{4EA29D44-DBE1-07C1-CB67-B77E5D1B9481}"/>
                  </a:ext>
                </a:extLst>
              </p:cNvPr>
              <p:cNvSpPr/>
              <p:nvPr/>
            </p:nvSpPr>
            <p:spPr>
              <a:xfrm rot="10800000" flipV="1">
                <a:off x="14018108"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5" name="Ellipse 134">
                <a:extLst>
                  <a:ext uri="{FF2B5EF4-FFF2-40B4-BE49-F238E27FC236}">
                    <a16:creationId xmlns:a16="http://schemas.microsoft.com/office/drawing/2014/main" id="{868313A2-610E-F084-0871-8DA17126ECC8}"/>
                  </a:ext>
                </a:extLst>
              </p:cNvPr>
              <p:cNvSpPr/>
              <p:nvPr/>
            </p:nvSpPr>
            <p:spPr>
              <a:xfrm rot="10800000" flipV="1">
                <a:off x="14275413"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6" name="Ellipse 135">
                <a:extLst>
                  <a:ext uri="{FF2B5EF4-FFF2-40B4-BE49-F238E27FC236}">
                    <a16:creationId xmlns:a16="http://schemas.microsoft.com/office/drawing/2014/main" id="{6DD0A71A-BF89-B1D8-63C4-C37425277951}"/>
                  </a:ext>
                </a:extLst>
              </p:cNvPr>
              <p:cNvSpPr/>
              <p:nvPr/>
            </p:nvSpPr>
            <p:spPr>
              <a:xfrm rot="10800000" flipV="1">
                <a:off x="14611967"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7" name="Ellipse 136">
                <a:extLst>
                  <a:ext uri="{FF2B5EF4-FFF2-40B4-BE49-F238E27FC236}">
                    <a16:creationId xmlns:a16="http://schemas.microsoft.com/office/drawing/2014/main" id="{E17F485F-02CA-BADC-95C6-A75C53694CC1}"/>
                  </a:ext>
                </a:extLst>
              </p:cNvPr>
              <p:cNvSpPr/>
              <p:nvPr/>
            </p:nvSpPr>
            <p:spPr>
              <a:xfrm rot="10800000" flipV="1">
                <a:off x="14869272" y="6263916"/>
                <a:ext cx="125590" cy="12559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148" name="ZoneTexte 137">
                <a:extLst>
                  <a:ext uri="{FF2B5EF4-FFF2-40B4-BE49-F238E27FC236}">
                    <a16:creationId xmlns:a16="http://schemas.microsoft.com/office/drawing/2014/main" id="{F0EDF162-37FB-B296-B612-6EE7AAA12276}"/>
                  </a:ext>
                </a:extLst>
              </p:cNvPr>
              <p:cNvSpPr txBox="1"/>
              <p:nvPr/>
            </p:nvSpPr>
            <p:spPr>
              <a:xfrm>
                <a:off x="15206274" y="7290906"/>
                <a:ext cx="625020" cy="497858"/>
              </a:xfrm>
              <a:prstGeom prst="rect">
                <a:avLst/>
              </a:prstGeom>
              <a:noFill/>
            </p:spPr>
            <p:txBody>
              <a:bodyPr wrap="none" rtlCol="0">
                <a:spAutoFit/>
              </a:bodyPr>
              <a:lstStyle/>
              <a:p>
                <a:r>
                  <a:rPr lang="fr-FR" sz="1227" dirty="0"/>
                  <a:t>1s</a:t>
                </a:r>
              </a:p>
            </p:txBody>
          </p:sp>
          <p:sp>
            <p:nvSpPr>
              <p:cNvPr id="149" name="ZoneTexte 138">
                <a:extLst>
                  <a:ext uri="{FF2B5EF4-FFF2-40B4-BE49-F238E27FC236}">
                    <a16:creationId xmlns:a16="http://schemas.microsoft.com/office/drawing/2014/main" id="{2E563466-D07A-4476-0DE4-74F11E868FE0}"/>
                  </a:ext>
                </a:extLst>
              </p:cNvPr>
              <p:cNvSpPr txBox="1"/>
              <p:nvPr/>
            </p:nvSpPr>
            <p:spPr>
              <a:xfrm>
                <a:off x="15208913" y="6443346"/>
                <a:ext cx="625020" cy="497858"/>
              </a:xfrm>
              <a:prstGeom prst="rect">
                <a:avLst/>
              </a:prstGeom>
              <a:noFill/>
            </p:spPr>
            <p:txBody>
              <a:bodyPr wrap="none" rtlCol="0">
                <a:spAutoFit/>
              </a:bodyPr>
              <a:lstStyle/>
              <a:p>
                <a:r>
                  <a:rPr lang="fr-FR" sz="1227" dirty="0"/>
                  <a:t>2s</a:t>
                </a:r>
              </a:p>
            </p:txBody>
          </p:sp>
          <p:sp>
            <p:nvSpPr>
              <p:cNvPr id="150" name="ZoneTexte 139">
                <a:extLst>
                  <a:ext uri="{FF2B5EF4-FFF2-40B4-BE49-F238E27FC236}">
                    <a16:creationId xmlns:a16="http://schemas.microsoft.com/office/drawing/2014/main" id="{EBFC3145-482A-17FA-D4FC-FB41DF7B8F9F}"/>
                  </a:ext>
                </a:extLst>
              </p:cNvPr>
              <p:cNvSpPr txBox="1"/>
              <p:nvPr/>
            </p:nvSpPr>
            <p:spPr>
              <a:xfrm>
                <a:off x="15196665" y="6130459"/>
                <a:ext cx="644887" cy="497858"/>
              </a:xfrm>
              <a:prstGeom prst="rect">
                <a:avLst/>
              </a:prstGeom>
              <a:noFill/>
            </p:spPr>
            <p:txBody>
              <a:bodyPr wrap="none" rtlCol="0">
                <a:spAutoFit/>
              </a:bodyPr>
              <a:lstStyle/>
              <a:p>
                <a:r>
                  <a:rPr lang="fr-FR" sz="1227" dirty="0"/>
                  <a:t>2p</a:t>
                </a:r>
              </a:p>
            </p:txBody>
          </p:sp>
          <p:sp>
            <p:nvSpPr>
              <p:cNvPr id="151" name="ZoneTexte 140">
                <a:extLst>
                  <a:ext uri="{FF2B5EF4-FFF2-40B4-BE49-F238E27FC236}">
                    <a16:creationId xmlns:a16="http://schemas.microsoft.com/office/drawing/2014/main" id="{7AF6A234-415C-6D1D-631B-3F44AED954D4}"/>
                  </a:ext>
                </a:extLst>
              </p:cNvPr>
              <p:cNvSpPr txBox="1"/>
              <p:nvPr/>
            </p:nvSpPr>
            <p:spPr>
              <a:xfrm>
                <a:off x="15206274" y="5853914"/>
                <a:ext cx="625020" cy="497858"/>
              </a:xfrm>
              <a:prstGeom prst="rect">
                <a:avLst/>
              </a:prstGeom>
              <a:noFill/>
            </p:spPr>
            <p:txBody>
              <a:bodyPr wrap="none" rtlCol="0">
                <a:spAutoFit/>
              </a:bodyPr>
              <a:lstStyle/>
              <a:p>
                <a:r>
                  <a:rPr lang="fr-FR" sz="1227" dirty="0"/>
                  <a:t>3s</a:t>
                </a:r>
              </a:p>
            </p:txBody>
          </p:sp>
          <p:sp>
            <p:nvSpPr>
              <p:cNvPr id="152" name="Rectangle 141">
                <a:extLst>
                  <a:ext uri="{FF2B5EF4-FFF2-40B4-BE49-F238E27FC236}">
                    <a16:creationId xmlns:a16="http://schemas.microsoft.com/office/drawing/2014/main" id="{DE2B3025-5317-A43B-D00A-44CCB5A5E437}"/>
                  </a:ext>
                </a:extLst>
              </p:cNvPr>
              <p:cNvSpPr/>
              <p:nvPr/>
            </p:nvSpPr>
            <p:spPr>
              <a:xfrm>
                <a:off x="13190050" y="5283775"/>
                <a:ext cx="2016224" cy="383778"/>
              </a:xfrm>
              <a:prstGeom prst="rect">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27" dirty="0"/>
                  <a:t>BV</a:t>
                </a:r>
              </a:p>
            </p:txBody>
          </p:sp>
          <p:cxnSp>
            <p:nvCxnSpPr>
              <p:cNvPr id="153" name="Connecteur droit 142">
                <a:extLst>
                  <a:ext uri="{FF2B5EF4-FFF2-40B4-BE49-F238E27FC236}">
                    <a16:creationId xmlns:a16="http://schemas.microsoft.com/office/drawing/2014/main" id="{7853C298-60C9-AE62-B04E-0E8F2D66A794}"/>
                  </a:ext>
                </a:extLst>
              </p:cNvPr>
              <p:cNvCxnSpPr/>
              <p:nvPr/>
            </p:nvCxnSpPr>
            <p:spPr>
              <a:xfrm>
                <a:off x="13180440" y="5110741"/>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54" name="ZoneTexte 143">
                <a:extLst>
                  <a:ext uri="{FF2B5EF4-FFF2-40B4-BE49-F238E27FC236}">
                    <a16:creationId xmlns:a16="http://schemas.microsoft.com/office/drawing/2014/main" id="{F3039E62-608A-5FA8-A7E4-4E7919DCE80B}"/>
                  </a:ext>
                </a:extLst>
              </p:cNvPr>
              <p:cNvSpPr txBox="1"/>
              <p:nvPr/>
            </p:nvSpPr>
            <p:spPr>
              <a:xfrm>
                <a:off x="15267072" y="4926244"/>
                <a:ext cx="1033751" cy="497858"/>
              </a:xfrm>
              <a:prstGeom prst="rect">
                <a:avLst/>
              </a:prstGeom>
              <a:noFill/>
            </p:spPr>
            <p:txBody>
              <a:bodyPr wrap="none" rtlCol="0">
                <a:spAutoFit/>
              </a:bodyPr>
              <a:lstStyle/>
              <a:p>
                <a:r>
                  <a:rPr lang="fr-FR" sz="1227" b="1" dirty="0" err="1"/>
                  <a:t>E</a:t>
                </a:r>
                <a:r>
                  <a:rPr lang="fr-FR" sz="1227" b="1" baseline="-25000" dirty="0" err="1"/>
                  <a:t>Fermi</a:t>
                </a:r>
                <a:endParaRPr lang="fr-FR" sz="1227" b="1" baseline="-25000" dirty="0"/>
              </a:p>
            </p:txBody>
          </p:sp>
          <p:cxnSp>
            <p:nvCxnSpPr>
              <p:cNvPr id="155" name="Connecteur droit 144">
                <a:extLst>
                  <a:ext uri="{FF2B5EF4-FFF2-40B4-BE49-F238E27FC236}">
                    <a16:creationId xmlns:a16="http://schemas.microsoft.com/office/drawing/2014/main" id="{843EC897-F6F1-7B41-94F4-75AA46861189}"/>
                  </a:ext>
                </a:extLst>
              </p:cNvPr>
              <p:cNvCxnSpPr/>
              <p:nvPr/>
            </p:nvCxnSpPr>
            <p:spPr>
              <a:xfrm>
                <a:off x="13172817" y="4587433"/>
                <a:ext cx="2016224"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56" name="ZoneTexte 145">
                <a:extLst>
                  <a:ext uri="{FF2B5EF4-FFF2-40B4-BE49-F238E27FC236}">
                    <a16:creationId xmlns:a16="http://schemas.microsoft.com/office/drawing/2014/main" id="{C6F9F1C1-BE7B-2B27-5DA4-9B1CCE79A6CC}"/>
                  </a:ext>
                </a:extLst>
              </p:cNvPr>
              <p:cNvSpPr txBox="1"/>
              <p:nvPr/>
            </p:nvSpPr>
            <p:spPr>
              <a:xfrm>
                <a:off x="15256805" y="4342823"/>
                <a:ext cx="1215409" cy="497858"/>
              </a:xfrm>
              <a:prstGeom prst="rect">
                <a:avLst/>
              </a:prstGeom>
              <a:noFill/>
            </p:spPr>
            <p:txBody>
              <a:bodyPr wrap="none" rtlCol="0">
                <a:spAutoFit/>
              </a:bodyPr>
              <a:lstStyle/>
              <a:p>
                <a:r>
                  <a:rPr lang="fr-FR" sz="1227" b="1" dirty="0" err="1"/>
                  <a:t>E</a:t>
                </a:r>
                <a:r>
                  <a:rPr lang="fr-FR" sz="1227" b="1" baseline="-25000" dirty="0" err="1"/>
                  <a:t>vacuum</a:t>
                </a:r>
                <a:endParaRPr lang="fr-FR" sz="1227" b="1" baseline="-25000" dirty="0"/>
              </a:p>
            </p:txBody>
          </p:sp>
          <p:cxnSp>
            <p:nvCxnSpPr>
              <p:cNvPr id="157" name="Connecteur droit avec flèche 146">
                <a:extLst>
                  <a:ext uri="{FF2B5EF4-FFF2-40B4-BE49-F238E27FC236}">
                    <a16:creationId xmlns:a16="http://schemas.microsoft.com/office/drawing/2014/main" id="{1C1B8032-F660-8F39-7451-708C02FC2D1C}"/>
                  </a:ext>
                </a:extLst>
              </p:cNvPr>
              <p:cNvCxnSpPr/>
              <p:nvPr/>
            </p:nvCxnSpPr>
            <p:spPr>
              <a:xfrm flipV="1">
                <a:off x="13364793" y="4587433"/>
                <a:ext cx="0" cy="52330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8" name="ZoneTexte 147">
                    <a:extLst>
                      <a:ext uri="{FF2B5EF4-FFF2-40B4-BE49-F238E27FC236}">
                        <a16:creationId xmlns:a16="http://schemas.microsoft.com/office/drawing/2014/main" id="{715CEBA7-BF81-DFD1-2ACF-4BE00B53034B}"/>
                      </a:ext>
                    </a:extLst>
                  </p:cNvPr>
                  <p:cNvSpPr txBox="1"/>
                  <p:nvPr/>
                </p:nvSpPr>
                <p:spPr>
                  <a:xfrm>
                    <a:off x="13376839" y="4700114"/>
                    <a:ext cx="298034" cy="3343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fr-FR" sz="1227">
                              <a:latin typeface="Cambria Math" panose="02040503050406030204" pitchFamily="18" charset="0"/>
                            </a:rPr>
                            <m:t>Φ</m:t>
                          </m:r>
                        </m:oMath>
                      </m:oMathPara>
                    </a14:m>
                    <a:endParaRPr lang="fr-FR" sz="1227" dirty="0"/>
                  </a:p>
                </p:txBody>
              </p:sp>
            </mc:Choice>
            <mc:Fallback xmlns="">
              <p:sp>
                <p:nvSpPr>
                  <p:cNvPr id="158" name="ZoneTexte 147">
                    <a:extLst>
                      <a:ext uri="{FF2B5EF4-FFF2-40B4-BE49-F238E27FC236}">
                        <a16:creationId xmlns:a16="http://schemas.microsoft.com/office/drawing/2014/main" id="{715CEBA7-BF81-DFD1-2ACF-4BE00B53034B}"/>
                      </a:ext>
                    </a:extLst>
                  </p:cNvPr>
                  <p:cNvSpPr txBox="1">
                    <a:spLocks noRot="1" noChangeAspect="1" noMove="1" noResize="1" noEditPoints="1" noAdjustHandles="1" noChangeArrowheads="1" noChangeShapeType="1" noTextEdit="1"/>
                  </p:cNvSpPr>
                  <p:nvPr/>
                </p:nvSpPr>
                <p:spPr>
                  <a:xfrm>
                    <a:off x="13376839" y="4700114"/>
                    <a:ext cx="298034" cy="334365"/>
                  </a:xfrm>
                  <a:prstGeom prst="rect">
                    <a:avLst/>
                  </a:prstGeom>
                  <a:blipFill>
                    <a:blip r:embed="rId5"/>
                    <a:stretch>
                      <a:fillRect l="-18519" r="-22222" b="-6452"/>
                    </a:stretch>
                  </a:blipFill>
                </p:spPr>
                <p:txBody>
                  <a:bodyPr/>
                  <a:lstStyle/>
                  <a:p>
                    <a:r>
                      <a:rPr lang="ja-JP" altLang="en-US">
                        <a:noFill/>
                      </a:rPr>
                      <a:t> </a:t>
                    </a:r>
                  </a:p>
                </p:txBody>
              </p:sp>
            </mc:Fallback>
          </mc:AlternateContent>
          <p:sp>
            <p:nvSpPr>
              <p:cNvPr id="159" name="ZoneTexte 148">
                <a:extLst>
                  <a:ext uri="{FF2B5EF4-FFF2-40B4-BE49-F238E27FC236}">
                    <a16:creationId xmlns:a16="http://schemas.microsoft.com/office/drawing/2014/main" id="{F7D55707-B49A-D551-53A0-45C0329BBB36}"/>
                  </a:ext>
                </a:extLst>
              </p:cNvPr>
              <p:cNvSpPr txBox="1"/>
              <p:nvPr/>
            </p:nvSpPr>
            <p:spPr>
              <a:xfrm>
                <a:off x="13587739" y="4728165"/>
                <a:ext cx="1314752" cy="460730"/>
              </a:xfrm>
              <a:prstGeom prst="rect">
                <a:avLst/>
              </a:prstGeom>
              <a:noFill/>
            </p:spPr>
            <p:txBody>
              <a:bodyPr wrap="none" rtlCol="0">
                <a:spAutoFit/>
              </a:bodyPr>
              <a:lstStyle/>
              <a:p>
                <a:r>
                  <a:rPr lang="ja-JP" altLang="en-US" sz="1091" b="1" dirty="0"/>
                  <a:t>仕事関数</a:t>
                </a:r>
                <a:endParaRPr lang="fr-FR" sz="1091" b="1" dirty="0"/>
              </a:p>
            </p:txBody>
          </p:sp>
          <p:cxnSp>
            <p:nvCxnSpPr>
              <p:cNvPr id="160" name="Connecteur droit avec flèche 149">
                <a:extLst>
                  <a:ext uri="{FF2B5EF4-FFF2-40B4-BE49-F238E27FC236}">
                    <a16:creationId xmlns:a16="http://schemas.microsoft.com/office/drawing/2014/main" id="{33315CF7-5F20-6741-7D42-D2F5D11239C0}"/>
                  </a:ext>
                </a:extLst>
              </p:cNvPr>
              <p:cNvCxnSpPr>
                <a:cxnSpLocks/>
                <a:stCxn id="139" idx="0"/>
              </p:cNvCxnSpPr>
              <p:nvPr/>
            </p:nvCxnSpPr>
            <p:spPr>
              <a:xfrm flipV="1">
                <a:off x="14495420" y="4175034"/>
                <a:ext cx="885597" cy="323774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61" name="ZoneTexte 150">
                <a:extLst>
                  <a:ext uri="{FF2B5EF4-FFF2-40B4-BE49-F238E27FC236}">
                    <a16:creationId xmlns:a16="http://schemas.microsoft.com/office/drawing/2014/main" id="{5ADA685D-0C0A-0CC4-1826-17A8E511BD0A}"/>
                  </a:ext>
                </a:extLst>
              </p:cNvPr>
              <p:cNvSpPr txBox="1"/>
              <p:nvPr/>
            </p:nvSpPr>
            <p:spPr>
              <a:xfrm>
                <a:off x="14696713" y="3723151"/>
                <a:ext cx="1161477" cy="497858"/>
              </a:xfrm>
              <a:prstGeom prst="rect">
                <a:avLst/>
              </a:prstGeom>
              <a:noFill/>
            </p:spPr>
            <p:txBody>
              <a:bodyPr wrap="none" rtlCol="0">
                <a:spAutoFit/>
              </a:bodyPr>
              <a:lstStyle/>
              <a:p>
                <a:r>
                  <a:rPr lang="ja-JP" altLang="en-US" sz="1227" b="1" dirty="0"/>
                  <a:t>光電子</a:t>
                </a:r>
                <a:endParaRPr lang="fr-FR" sz="1227" b="1" dirty="0"/>
              </a:p>
            </p:txBody>
          </p:sp>
          <p:sp>
            <p:nvSpPr>
              <p:cNvPr id="162" name="Forme libre 151">
                <a:extLst>
                  <a:ext uri="{FF2B5EF4-FFF2-40B4-BE49-F238E27FC236}">
                    <a16:creationId xmlns:a16="http://schemas.microsoft.com/office/drawing/2014/main" id="{B10E8130-AA39-215B-7E1C-8AC85CDB226B}"/>
                  </a:ext>
                </a:extLst>
              </p:cNvPr>
              <p:cNvSpPr/>
              <p:nvPr/>
            </p:nvSpPr>
            <p:spPr>
              <a:xfrm rot="1701404">
                <a:off x="13082123" y="6666148"/>
                <a:ext cx="1415801" cy="369796"/>
              </a:xfrm>
              <a:custGeom>
                <a:avLst/>
                <a:gdLst>
                  <a:gd name="connsiteX0" fmla="*/ 0 w 2398955"/>
                  <a:gd name="connsiteY0" fmla="*/ 333517 h 355188"/>
                  <a:gd name="connsiteX1" fmla="*/ 182880 w 2398955"/>
                  <a:gd name="connsiteY1" fmla="*/ 30 h 355188"/>
                  <a:gd name="connsiteX2" fmla="*/ 344244 w 2398955"/>
                  <a:gd name="connsiteY2" fmla="*/ 312002 h 355188"/>
                  <a:gd name="connsiteX3" fmla="*/ 537882 w 2398955"/>
                  <a:gd name="connsiteY3" fmla="*/ 21545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71219 w 2398955"/>
                  <a:gd name="connsiteY3" fmla="*/ 16782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52169 w 2398955"/>
                  <a:gd name="connsiteY3" fmla="*/ 16782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52169 w 2398955"/>
                  <a:gd name="connsiteY3" fmla="*/ 16782 h 355188"/>
                  <a:gd name="connsiteX4" fmla="*/ 753035 w 2398955"/>
                  <a:gd name="connsiteY4" fmla="*/ 333517 h 355188"/>
                  <a:gd name="connsiteX5" fmla="*/ 970486 w 2398955"/>
                  <a:gd name="connsiteY5" fmla="*/ 27709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451"/>
                  <a:gd name="connsiteX1" fmla="*/ 182880 w 2398955"/>
                  <a:gd name="connsiteY1" fmla="*/ 30 h 355451"/>
                  <a:gd name="connsiteX2" fmla="*/ 344244 w 2398955"/>
                  <a:gd name="connsiteY2" fmla="*/ 312002 h 355451"/>
                  <a:gd name="connsiteX3" fmla="*/ 552169 w 2398955"/>
                  <a:gd name="connsiteY3" fmla="*/ 16782 h 355451"/>
                  <a:gd name="connsiteX4" fmla="*/ 753035 w 2398955"/>
                  <a:gd name="connsiteY4" fmla="*/ 333517 h 355451"/>
                  <a:gd name="connsiteX5" fmla="*/ 970486 w 2398955"/>
                  <a:gd name="connsiteY5" fmla="*/ 27709 h 355451"/>
                  <a:gd name="connsiteX6" fmla="*/ 1161826 w 2398955"/>
                  <a:gd name="connsiteY6" fmla="*/ 312002 h 355451"/>
                  <a:gd name="connsiteX7" fmla="*/ 1364820 w 2398955"/>
                  <a:gd name="connsiteY7" fmla="*/ 46759 h 355451"/>
                  <a:gd name="connsiteX8" fmla="*/ 1538343 w 2398955"/>
                  <a:gd name="connsiteY8" fmla="*/ 355032 h 355451"/>
                  <a:gd name="connsiteX9" fmla="*/ 1731981 w 2398955"/>
                  <a:gd name="connsiteY9" fmla="*/ 118364 h 355451"/>
                  <a:gd name="connsiteX10" fmla="*/ 1850315 w 2398955"/>
                  <a:gd name="connsiteY10" fmla="*/ 344275 h 355451"/>
                  <a:gd name="connsiteX11" fmla="*/ 2054710 w 2398955"/>
                  <a:gd name="connsiteY11" fmla="*/ 118364 h 355451"/>
                  <a:gd name="connsiteX12" fmla="*/ 2194560 w 2398955"/>
                  <a:gd name="connsiteY12" fmla="*/ 301244 h 355451"/>
                  <a:gd name="connsiteX13" fmla="*/ 2398955 w 2398955"/>
                  <a:gd name="connsiteY13" fmla="*/ 312002 h 355451"/>
                  <a:gd name="connsiteX0" fmla="*/ 0 w 2398955"/>
                  <a:gd name="connsiteY0" fmla="*/ 333517 h 344275"/>
                  <a:gd name="connsiteX1" fmla="*/ 182880 w 2398955"/>
                  <a:gd name="connsiteY1" fmla="*/ 30 h 344275"/>
                  <a:gd name="connsiteX2" fmla="*/ 344244 w 2398955"/>
                  <a:gd name="connsiteY2" fmla="*/ 312002 h 344275"/>
                  <a:gd name="connsiteX3" fmla="*/ 552169 w 2398955"/>
                  <a:gd name="connsiteY3" fmla="*/ 16782 h 344275"/>
                  <a:gd name="connsiteX4" fmla="*/ 753035 w 2398955"/>
                  <a:gd name="connsiteY4" fmla="*/ 333517 h 344275"/>
                  <a:gd name="connsiteX5" fmla="*/ 970486 w 2398955"/>
                  <a:gd name="connsiteY5" fmla="*/ 27709 h 344275"/>
                  <a:gd name="connsiteX6" fmla="*/ 1161826 w 2398955"/>
                  <a:gd name="connsiteY6" fmla="*/ 312002 h 344275"/>
                  <a:gd name="connsiteX7" fmla="*/ 1364820 w 2398955"/>
                  <a:gd name="connsiteY7" fmla="*/ 46759 h 344275"/>
                  <a:gd name="connsiteX8" fmla="*/ 1566918 w 2398955"/>
                  <a:gd name="connsiteY8" fmla="*/ 340744 h 344275"/>
                  <a:gd name="connsiteX9" fmla="*/ 1731981 w 2398955"/>
                  <a:gd name="connsiteY9" fmla="*/ 118364 h 344275"/>
                  <a:gd name="connsiteX10" fmla="*/ 1850315 w 2398955"/>
                  <a:gd name="connsiteY10" fmla="*/ 344275 h 344275"/>
                  <a:gd name="connsiteX11" fmla="*/ 2054710 w 2398955"/>
                  <a:gd name="connsiteY11" fmla="*/ 118364 h 344275"/>
                  <a:gd name="connsiteX12" fmla="*/ 2194560 w 2398955"/>
                  <a:gd name="connsiteY12" fmla="*/ 301244 h 344275"/>
                  <a:gd name="connsiteX13" fmla="*/ 2398955 w 2398955"/>
                  <a:gd name="connsiteY13" fmla="*/ 312002 h 344275"/>
                  <a:gd name="connsiteX0" fmla="*/ 0 w 2398955"/>
                  <a:gd name="connsiteY0" fmla="*/ 333517 h 344564"/>
                  <a:gd name="connsiteX1" fmla="*/ 182880 w 2398955"/>
                  <a:gd name="connsiteY1" fmla="*/ 30 h 344564"/>
                  <a:gd name="connsiteX2" fmla="*/ 344244 w 2398955"/>
                  <a:gd name="connsiteY2" fmla="*/ 312002 h 344564"/>
                  <a:gd name="connsiteX3" fmla="*/ 552169 w 2398955"/>
                  <a:gd name="connsiteY3" fmla="*/ 16782 h 344564"/>
                  <a:gd name="connsiteX4" fmla="*/ 753035 w 2398955"/>
                  <a:gd name="connsiteY4" fmla="*/ 333517 h 344564"/>
                  <a:gd name="connsiteX5" fmla="*/ 970486 w 2398955"/>
                  <a:gd name="connsiteY5" fmla="*/ 27709 h 344564"/>
                  <a:gd name="connsiteX6" fmla="*/ 1161826 w 2398955"/>
                  <a:gd name="connsiteY6" fmla="*/ 312002 h 344564"/>
                  <a:gd name="connsiteX7" fmla="*/ 1364820 w 2398955"/>
                  <a:gd name="connsiteY7" fmla="*/ 46759 h 344564"/>
                  <a:gd name="connsiteX8" fmla="*/ 1566918 w 2398955"/>
                  <a:gd name="connsiteY8" fmla="*/ 340744 h 344564"/>
                  <a:gd name="connsiteX9" fmla="*/ 1731981 w 2398955"/>
                  <a:gd name="connsiteY9" fmla="*/ 61214 h 344564"/>
                  <a:gd name="connsiteX10" fmla="*/ 1850315 w 2398955"/>
                  <a:gd name="connsiteY10" fmla="*/ 344275 h 344564"/>
                  <a:gd name="connsiteX11" fmla="*/ 2054710 w 2398955"/>
                  <a:gd name="connsiteY11" fmla="*/ 118364 h 344564"/>
                  <a:gd name="connsiteX12" fmla="*/ 2194560 w 2398955"/>
                  <a:gd name="connsiteY12" fmla="*/ 301244 h 344564"/>
                  <a:gd name="connsiteX13" fmla="*/ 2398955 w 2398955"/>
                  <a:gd name="connsiteY13" fmla="*/ 312002 h 344564"/>
                  <a:gd name="connsiteX0" fmla="*/ 0 w 2398955"/>
                  <a:gd name="connsiteY0" fmla="*/ 333517 h 344564"/>
                  <a:gd name="connsiteX1" fmla="*/ 182880 w 2398955"/>
                  <a:gd name="connsiteY1" fmla="*/ 30 h 344564"/>
                  <a:gd name="connsiteX2" fmla="*/ 344244 w 2398955"/>
                  <a:gd name="connsiteY2" fmla="*/ 312002 h 344564"/>
                  <a:gd name="connsiteX3" fmla="*/ 552169 w 2398955"/>
                  <a:gd name="connsiteY3" fmla="*/ 16782 h 344564"/>
                  <a:gd name="connsiteX4" fmla="*/ 753035 w 2398955"/>
                  <a:gd name="connsiteY4" fmla="*/ 333517 h 344564"/>
                  <a:gd name="connsiteX5" fmla="*/ 970486 w 2398955"/>
                  <a:gd name="connsiteY5" fmla="*/ 27709 h 344564"/>
                  <a:gd name="connsiteX6" fmla="*/ 1161826 w 2398955"/>
                  <a:gd name="connsiteY6" fmla="*/ 312002 h 344564"/>
                  <a:gd name="connsiteX7" fmla="*/ 1364820 w 2398955"/>
                  <a:gd name="connsiteY7" fmla="*/ 46759 h 344564"/>
                  <a:gd name="connsiteX8" fmla="*/ 1566918 w 2398955"/>
                  <a:gd name="connsiteY8" fmla="*/ 340744 h 344564"/>
                  <a:gd name="connsiteX9" fmla="*/ 1731981 w 2398955"/>
                  <a:gd name="connsiteY9" fmla="*/ 61214 h 344564"/>
                  <a:gd name="connsiteX10" fmla="*/ 1936040 w 2398955"/>
                  <a:gd name="connsiteY10" fmla="*/ 344275 h 344564"/>
                  <a:gd name="connsiteX11" fmla="*/ 2054710 w 2398955"/>
                  <a:gd name="connsiteY11" fmla="*/ 118364 h 344564"/>
                  <a:gd name="connsiteX12" fmla="*/ 2194560 w 2398955"/>
                  <a:gd name="connsiteY12" fmla="*/ 301244 h 344564"/>
                  <a:gd name="connsiteX13" fmla="*/ 2398955 w 2398955"/>
                  <a:gd name="connsiteY13" fmla="*/ 312002 h 344564"/>
                  <a:gd name="connsiteX0" fmla="*/ 0 w 2398955"/>
                  <a:gd name="connsiteY0" fmla="*/ 333517 h 344291"/>
                  <a:gd name="connsiteX1" fmla="*/ 182880 w 2398955"/>
                  <a:gd name="connsiteY1" fmla="*/ 30 h 344291"/>
                  <a:gd name="connsiteX2" fmla="*/ 344244 w 2398955"/>
                  <a:gd name="connsiteY2" fmla="*/ 312002 h 344291"/>
                  <a:gd name="connsiteX3" fmla="*/ 552169 w 2398955"/>
                  <a:gd name="connsiteY3" fmla="*/ 16782 h 344291"/>
                  <a:gd name="connsiteX4" fmla="*/ 753035 w 2398955"/>
                  <a:gd name="connsiteY4" fmla="*/ 333517 h 344291"/>
                  <a:gd name="connsiteX5" fmla="*/ 970486 w 2398955"/>
                  <a:gd name="connsiteY5" fmla="*/ 27709 h 344291"/>
                  <a:gd name="connsiteX6" fmla="*/ 1161826 w 2398955"/>
                  <a:gd name="connsiteY6" fmla="*/ 312002 h 344291"/>
                  <a:gd name="connsiteX7" fmla="*/ 1364820 w 2398955"/>
                  <a:gd name="connsiteY7" fmla="*/ 46759 h 344291"/>
                  <a:gd name="connsiteX8" fmla="*/ 1566918 w 2398955"/>
                  <a:gd name="connsiteY8" fmla="*/ 340744 h 344291"/>
                  <a:gd name="connsiteX9" fmla="*/ 1731981 w 2398955"/>
                  <a:gd name="connsiteY9" fmla="*/ 61214 h 344291"/>
                  <a:gd name="connsiteX10" fmla="*/ 1936040 w 2398955"/>
                  <a:gd name="connsiteY10" fmla="*/ 344275 h 344291"/>
                  <a:gd name="connsiteX11" fmla="*/ 2102335 w 2398955"/>
                  <a:gd name="connsiteY11" fmla="*/ 75502 h 344291"/>
                  <a:gd name="connsiteX12" fmla="*/ 2194560 w 2398955"/>
                  <a:gd name="connsiteY12" fmla="*/ 301244 h 344291"/>
                  <a:gd name="connsiteX13" fmla="*/ 2398955 w 2398955"/>
                  <a:gd name="connsiteY13" fmla="*/ 312002 h 344291"/>
                  <a:gd name="connsiteX0" fmla="*/ 0 w 2398955"/>
                  <a:gd name="connsiteY0" fmla="*/ 333517 h 344290"/>
                  <a:gd name="connsiteX1" fmla="*/ 182880 w 2398955"/>
                  <a:gd name="connsiteY1" fmla="*/ 30 h 344290"/>
                  <a:gd name="connsiteX2" fmla="*/ 344244 w 2398955"/>
                  <a:gd name="connsiteY2" fmla="*/ 312002 h 344290"/>
                  <a:gd name="connsiteX3" fmla="*/ 552169 w 2398955"/>
                  <a:gd name="connsiteY3" fmla="*/ 16782 h 344290"/>
                  <a:gd name="connsiteX4" fmla="*/ 753035 w 2398955"/>
                  <a:gd name="connsiteY4" fmla="*/ 333517 h 344290"/>
                  <a:gd name="connsiteX5" fmla="*/ 970486 w 2398955"/>
                  <a:gd name="connsiteY5" fmla="*/ 27709 h 344290"/>
                  <a:gd name="connsiteX6" fmla="*/ 1161826 w 2398955"/>
                  <a:gd name="connsiteY6" fmla="*/ 312002 h 344290"/>
                  <a:gd name="connsiteX7" fmla="*/ 1364820 w 2398955"/>
                  <a:gd name="connsiteY7" fmla="*/ 46759 h 344290"/>
                  <a:gd name="connsiteX8" fmla="*/ 1566918 w 2398955"/>
                  <a:gd name="connsiteY8" fmla="*/ 340744 h 344290"/>
                  <a:gd name="connsiteX9" fmla="*/ 1731981 w 2398955"/>
                  <a:gd name="connsiteY9" fmla="*/ 61214 h 344290"/>
                  <a:gd name="connsiteX10" fmla="*/ 1936040 w 2398955"/>
                  <a:gd name="connsiteY10" fmla="*/ 344275 h 344290"/>
                  <a:gd name="connsiteX11" fmla="*/ 2102335 w 2398955"/>
                  <a:gd name="connsiteY11" fmla="*/ 75502 h 344290"/>
                  <a:gd name="connsiteX12" fmla="*/ 2275523 w 2398955"/>
                  <a:gd name="connsiteY12" fmla="*/ 310769 h 344290"/>
                  <a:gd name="connsiteX13" fmla="*/ 2398955 w 2398955"/>
                  <a:gd name="connsiteY13" fmla="*/ 31200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61826 w 2489443"/>
                  <a:gd name="connsiteY6" fmla="*/ 312002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95164 w 2489443"/>
                  <a:gd name="connsiteY6" fmla="*/ 335815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57064 w 2489443"/>
                  <a:gd name="connsiteY6" fmla="*/ 335815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9443" h="344290">
                    <a:moveTo>
                      <a:pt x="0" y="333517"/>
                    </a:moveTo>
                    <a:cubicBezTo>
                      <a:pt x="62753" y="168566"/>
                      <a:pt x="125506" y="3616"/>
                      <a:pt x="182880" y="30"/>
                    </a:cubicBezTo>
                    <a:cubicBezTo>
                      <a:pt x="240254" y="-3556"/>
                      <a:pt x="282696" y="309210"/>
                      <a:pt x="344244" y="312002"/>
                    </a:cubicBezTo>
                    <a:cubicBezTo>
                      <a:pt x="405792" y="314794"/>
                      <a:pt x="484037" y="13196"/>
                      <a:pt x="552169" y="16782"/>
                    </a:cubicBezTo>
                    <a:cubicBezTo>
                      <a:pt x="620301" y="20368"/>
                      <a:pt x="683316" y="331696"/>
                      <a:pt x="753035" y="333517"/>
                    </a:cubicBezTo>
                    <a:cubicBezTo>
                      <a:pt x="822754" y="335338"/>
                      <a:pt x="903148" y="27326"/>
                      <a:pt x="970486" y="27709"/>
                    </a:cubicBezTo>
                    <a:cubicBezTo>
                      <a:pt x="1037824" y="28092"/>
                      <a:pt x="1091342" y="332640"/>
                      <a:pt x="1157064" y="335815"/>
                    </a:cubicBezTo>
                    <a:cubicBezTo>
                      <a:pt x="1222786" y="338990"/>
                      <a:pt x="1296511" y="45938"/>
                      <a:pt x="1364820" y="46759"/>
                    </a:cubicBezTo>
                    <a:cubicBezTo>
                      <a:pt x="1433129" y="47580"/>
                      <a:pt x="1505725" y="338335"/>
                      <a:pt x="1566918" y="340744"/>
                    </a:cubicBezTo>
                    <a:cubicBezTo>
                      <a:pt x="1628111" y="343153"/>
                      <a:pt x="1670461" y="60626"/>
                      <a:pt x="1731981" y="61214"/>
                    </a:cubicBezTo>
                    <a:cubicBezTo>
                      <a:pt x="1793501" y="61802"/>
                      <a:pt x="1874314" y="341894"/>
                      <a:pt x="1936040" y="344275"/>
                    </a:cubicBezTo>
                    <a:cubicBezTo>
                      <a:pt x="1997766" y="346656"/>
                      <a:pt x="2045755" y="81086"/>
                      <a:pt x="2102335" y="75502"/>
                    </a:cubicBezTo>
                    <a:cubicBezTo>
                      <a:pt x="2158915" y="69918"/>
                      <a:pt x="2211005" y="268177"/>
                      <a:pt x="2275523" y="310769"/>
                    </a:cubicBezTo>
                    <a:cubicBezTo>
                      <a:pt x="2340041" y="353361"/>
                      <a:pt x="2415932" y="341809"/>
                      <a:pt x="2489443" y="331052"/>
                    </a:cubicBezTo>
                  </a:path>
                </a:pathLst>
              </a:custGeom>
              <a:ln w="44450">
                <a:solidFill>
                  <a:srgbClr val="FF6600"/>
                </a:solidFill>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fr-FR" sz="1227">
                  <a:solidFill>
                    <a:srgbClr val="FF6600"/>
                  </a:solidFill>
                </a:endParaRPr>
              </a:p>
            </p:txBody>
          </p:sp>
          <p:cxnSp>
            <p:nvCxnSpPr>
              <p:cNvPr id="163" name="Connecteur droit avec flèche 152">
                <a:extLst>
                  <a:ext uri="{FF2B5EF4-FFF2-40B4-BE49-F238E27FC236}">
                    <a16:creationId xmlns:a16="http://schemas.microsoft.com/office/drawing/2014/main" id="{ADDFEA39-53EB-C5FF-371C-A4D422B7AB5F}"/>
                  </a:ext>
                </a:extLst>
              </p:cNvPr>
              <p:cNvCxnSpPr/>
              <p:nvPr/>
            </p:nvCxnSpPr>
            <p:spPr>
              <a:xfrm>
                <a:off x="12902018" y="4182374"/>
                <a:ext cx="0" cy="3762895"/>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4" name="Connecteur droit 153">
                <a:extLst>
                  <a:ext uri="{FF2B5EF4-FFF2-40B4-BE49-F238E27FC236}">
                    <a16:creationId xmlns:a16="http://schemas.microsoft.com/office/drawing/2014/main" id="{D500C507-9F5A-349B-3C93-85A27C26D0CC}"/>
                  </a:ext>
                </a:extLst>
              </p:cNvPr>
              <p:cNvCxnSpPr/>
              <p:nvPr/>
            </p:nvCxnSpPr>
            <p:spPr>
              <a:xfrm>
                <a:off x="12830010" y="4587433"/>
                <a:ext cx="144016" cy="0"/>
              </a:xfrm>
              <a:prstGeom prst="line">
                <a:avLst/>
              </a:prstGeom>
              <a:ln w="22225"/>
            </p:spPr>
            <p:style>
              <a:lnRef idx="1">
                <a:schemeClr val="dk1"/>
              </a:lnRef>
              <a:fillRef idx="0">
                <a:schemeClr val="dk1"/>
              </a:fillRef>
              <a:effectRef idx="0">
                <a:schemeClr val="dk1"/>
              </a:effectRef>
              <a:fontRef idx="minor">
                <a:schemeClr val="tx1"/>
              </a:fontRef>
            </p:style>
          </p:cxnSp>
          <p:cxnSp>
            <p:nvCxnSpPr>
              <p:cNvPr id="165" name="Connecteur droit 154">
                <a:extLst>
                  <a:ext uri="{FF2B5EF4-FFF2-40B4-BE49-F238E27FC236}">
                    <a16:creationId xmlns:a16="http://schemas.microsoft.com/office/drawing/2014/main" id="{6794E8C7-752B-9872-8A5E-02A45EEA3075}"/>
                  </a:ext>
                </a:extLst>
              </p:cNvPr>
              <p:cNvCxnSpPr/>
              <p:nvPr/>
            </p:nvCxnSpPr>
            <p:spPr>
              <a:xfrm>
                <a:off x="12834698" y="5110741"/>
                <a:ext cx="144016" cy="0"/>
              </a:xfrm>
              <a:prstGeom prst="line">
                <a:avLst/>
              </a:prstGeom>
              <a:ln w="22225"/>
            </p:spPr>
            <p:style>
              <a:lnRef idx="1">
                <a:schemeClr val="dk1"/>
              </a:lnRef>
              <a:fillRef idx="0">
                <a:schemeClr val="dk1"/>
              </a:fillRef>
              <a:effectRef idx="0">
                <a:schemeClr val="dk1"/>
              </a:effectRef>
              <a:fontRef idx="minor">
                <a:schemeClr val="tx1"/>
              </a:fontRef>
            </p:style>
          </p:cxnSp>
          <p:sp>
            <p:nvSpPr>
              <p:cNvPr id="166" name="ZoneTexte 155">
                <a:extLst>
                  <a:ext uri="{FF2B5EF4-FFF2-40B4-BE49-F238E27FC236}">
                    <a16:creationId xmlns:a16="http://schemas.microsoft.com/office/drawing/2014/main" id="{78A5E7A2-5BA0-2DFA-0FAF-8CF1D539A699}"/>
                  </a:ext>
                </a:extLst>
              </p:cNvPr>
              <p:cNvSpPr txBox="1"/>
              <p:nvPr/>
            </p:nvSpPr>
            <p:spPr>
              <a:xfrm>
                <a:off x="12254416" y="3868502"/>
                <a:ext cx="2055578" cy="460730"/>
              </a:xfrm>
              <a:prstGeom prst="rect">
                <a:avLst/>
              </a:prstGeom>
              <a:noFill/>
            </p:spPr>
            <p:txBody>
              <a:bodyPr wrap="none" rtlCol="0">
                <a:spAutoFit/>
              </a:bodyPr>
              <a:lstStyle/>
              <a:p>
                <a:r>
                  <a:rPr lang="ja-JP" altLang="en-US" sz="1091" b="1" dirty="0"/>
                  <a:t>運動エネルギー</a:t>
                </a:r>
                <a:endParaRPr lang="fr-FR" sz="1091" b="1" dirty="0"/>
              </a:p>
            </p:txBody>
          </p:sp>
          <p:sp>
            <p:nvSpPr>
              <p:cNvPr id="167" name="ZoneTexte 156">
                <a:extLst>
                  <a:ext uri="{FF2B5EF4-FFF2-40B4-BE49-F238E27FC236}">
                    <a16:creationId xmlns:a16="http://schemas.microsoft.com/office/drawing/2014/main" id="{A5B18608-7CE5-7E80-7401-EF4BE2F864D7}"/>
                  </a:ext>
                </a:extLst>
              </p:cNvPr>
              <p:cNvSpPr txBox="1"/>
              <p:nvPr/>
            </p:nvSpPr>
            <p:spPr>
              <a:xfrm>
                <a:off x="12317210" y="7983659"/>
                <a:ext cx="2055578" cy="460730"/>
              </a:xfrm>
              <a:prstGeom prst="rect">
                <a:avLst/>
              </a:prstGeom>
              <a:noFill/>
            </p:spPr>
            <p:txBody>
              <a:bodyPr wrap="none" rtlCol="0">
                <a:spAutoFit/>
              </a:bodyPr>
              <a:lstStyle/>
              <a:p>
                <a:r>
                  <a:rPr lang="ja-JP" altLang="en-US" sz="1091" b="1" dirty="0"/>
                  <a:t>結合エネルギー</a:t>
                </a:r>
                <a:endParaRPr lang="fr-FR" sz="1091" b="1" dirty="0"/>
              </a:p>
            </p:txBody>
          </p:sp>
          <p:sp>
            <p:nvSpPr>
              <p:cNvPr id="168" name="ZoneTexte 157">
                <a:extLst>
                  <a:ext uri="{FF2B5EF4-FFF2-40B4-BE49-F238E27FC236}">
                    <a16:creationId xmlns:a16="http://schemas.microsoft.com/office/drawing/2014/main" id="{138326D0-58AD-A534-F442-1F12F9FBC87A}"/>
                  </a:ext>
                </a:extLst>
              </p:cNvPr>
              <p:cNvSpPr txBox="1"/>
              <p:nvPr/>
            </p:nvSpPr>
            <p:spPr>
              <a:xfrm>
                <a:off x="12461152" y="4409846"/>
                <a:ext cx="483099" cy="497858"/>
              </a:xfrm>
              <a:prstGeom prst="rect">
                <a:avLst/>
              </a:prstGeom>
              <a:noFill/>
            </p:spPr>
            <p:txBody>
              <a:bodyPr wrap="none" rtlCol="0">
                <a:spAutoFit/>
              </a:bodyPr>
              <a:lstStyle/>
              <a:p>
                <a:r>
                  <a:rPr lang="fr-FR" sz="1227" dirty="0"/>
                  <a:t>0</a:t>
                </a:r>
              </a:p>
            </p:txBody>
          </p:sp>
          <p:sp>
            <p:nvSpPr>
              <p:cNvPr id="169" name="ZoneTexte 158">
                <a:extLst>
                  <a:ext uri="{FF2B5EF4-FFF2-40B4-BE49-F238E27FC236}">
                    <a16:creationId xmlns:a16="http://schemas.microsoft.com/office/drawing/2014/main" id="{F00A8708-C41E-7F38-530C-9C4FD506E3BF}"/>
                  </a:ext>
                </a:extLst>
              </p:cNvPr>
              <p:cNvSpPr txBox="1"/>
              <p:nvPr/>
            </p:nvSpPr>
            <p:spPr>
              <a:xfrm>
                <a:off x="12469968" y="4909478"/>
                <a:ext cx="483099" cy="497858"/>
              </a:xfrm>
              <a:prstGeom prst="rect">
                <a:avLst/>
              </a:prstGeom>
              <a:noFill/>
            </p:spPr>
            <p:txBody>
              <a:bodyPr wrap="none" rtlCol="0">
                <a:spAutoFit/>
              </a:bodyPr>
              <a:lstStyle/>
              <a:p>
                <a:r>
                  <a:rPr lang="fr-FR" sz="1227" dirty="0"/>
                  <a:t>0</a:t>
                </a:r>
              </a:p>
            </p:txBody>
          </p:sp>
        </p:grpSp>
      </p:grpSp>
      <p:sp>
        <p:nvSpPr>
          <p:cNvPr id="6" name="テキスト ボックス 5">
            <a:extLst>
              <a:ext uri="{FF2B5EF4-FFF2-40B4-BE49-F238E27FC236}">
                <a16:creationId xmlns:a16="http://schemas.microsoft.com/office/drawing/2014/main" id="{898EB05E-46EE-475C-A297-A6C100D33EC9}"/>
              </a:ext>
            </a:extLst>
          </p:cNvPr>
          <p:cNvSpPr txBox="1"/>
          <p:nvPr/>
        </p:nvSpPr>
        <p:spPr>
          <a:xfrm>
            <a:off x="3624951" y="247010"/>
            <a:ext cx="6490076" cy="442044"/>
          </a:xfrm>
          <a:prstGeom prst="rect">
            <a:avLst/>
          </a:prstGeom>
          <a:noFill/>
        </p:spPr>
        <p:txBody>
          <a:bodyPr wrap="square">
            <a:spAutoFit/>
          </a:bodyPr>
          <a:lstStyle/>
          <a:p>
            <a:pPr marL="25976">
              <a:spcBef>
                <a:spcPts val="68"/>
              </a:spcBef>
            </a:pPr>
            <a:r>
              <a:rPr lang="en-US" altLang="ja-JP" sz="3409" b="1" baseline="23391" dirty="0">
                <a:latin typeface="Arial" panose="020B0604020202020204" pitchFamily="34" charset="0"/>
                <a:cs typeface="Arial" panose="020B0604020202020204" pitchFamily="34" charset="0"/>
              </a:rPr>
              <a:t>X</a:t>
            </a:r>
            <a:r>
              <a:rPr lang="ja-JP" altLang="en-US" sz="3409" b="1" baseline="23391" dirty="0">
                <a:latin typeface="Arial" panose="020B0604020202020204" pitchFamily="34" charset="0"/>
                <a:cs typeface="Arial" panose="020B0604020202020204" pitchFamily="34" charset="0"/>
              </a:rPr>
              <a:t>線光電子分光とは </a:t>
            </a:r>
            <a:r>
              <a:rPr lang="en-US" altLang="ja-JP" sz="3409" b="1" baseline="23391" dirty="0">
                <a:latin typeface="Arial" panose="020B0604020202020204" pitchFamily="34" charset="0"/>
                <a:cs typeface="Arial" panose="020B0604020202020204" pitchFamily="34" charset="0"/>
              </a:rPr>
              <a:t>?</a:t>
            </a:r>
          </a:p>
        </p:txBody>
      </p:sp>
      <p:grpSp>
        <p:nvGrpSpPr>
          <p:cNvPr id="13" name="グループ化 12">
            <a:extLst>
              <a:ext uri="{FF2B5EF4-FFF2-40B4-BE49-F238E27FC236}">
                <a16:creationId xmlns:a16="http://schemas.microsoft.com/office/drawing/2014/main" id="{BF17611A-5354-D87E-08FD-7314FC1F9DF5}"/>
              </a:ext>
            </a:extLst>
          </p:cNvPr>
          <p:cNvGrpSpPr/>
          <p:nvPr/>
        </p:nvGrpSpPr>
        <p:grpSpPr>
          <a:xfrm>
            <a:off x="81232" y="783231"/>
            <a:ext cx="9566591" cy="4732386"/>
            <a:chOff x="-375384" y="295250"/>
            <a:chExt cx="11908457" cy="5890857"/>
          </a:xfrm>
        </p:grpSpPr>
        <p:cxnSp>
          <p:nvCxnSpPr>
            <p:cNvPr id="14" name="Connecteur droit avec flèche 83">
              <a:extLst>
                <a:ext uri="{FF2B5EF4-FFF2-40B4-BE49-F238E27FC236}">
                  <a16:creationId xmlns:a16="http://schemas.microsoft.com/office/drawing/2014/main" id="{FE2BDBC2-271D-0D31-7AA4-3B63BC22779C}"/>
                </a:ext>
              </a:extLst>
            </p:cNvPr>
            <p:cNvCxnSpPr>
              <a:cxnSpLocks/>
            </p:cNvCxnSpPr>
            <p:nvPr/>
          </p:nvCxnSpPr>
          <p:spPr>
            <a:xfrm flipV="1">
              <a:off x="6271276" y="952142"/>
              <a:ext cx="0" cy="2294448"/>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15" name="Connecteur droit avec flèche 125">
              <a:extLst>
                <a:ext uri="{FF2B5EF4-FFF2-40B4-BE49-F238E27FC236}">
                  <a16:creationId xmlns:a16="http://schemas.microsoft.com/office/drawing/2014/main" id="{BFB4641B-402E-2F0D-A411-576785551656}"/>
                </a:ext>
              </a:extLst>
            </p:cNvPr>
            <p:cNvCxnSpPr>
              <a:cxnSpLocks/>
            </p:cNvCxnSpPr>
            <p:nvPr/>
          </p:nvCxnSpPr>
          <p:spPr>
            <a:xfrm flipV="1">
              <a:off x="6292430" y="1855011"/>
              <a:ext cx="2145534" cy="132074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pic>
          <p:nvPicPr>
            <p:cNvPr id="16" name="コンテンツ プレースホルダー 50">
              <a:extLst>
                <a:ext uri="{FF2B5EF4-FFF2-40B4-BE49-F238E27FC236}">
                  <a16:creationId xmlns:a16="http://schemas.microsoft.com/office/drawing/2014/main" id="{20A212EF-B231-E518-9AFB-56559E50469B}"/>
                </a:ext>
              </a:extLst>
            </p:cNvPr>
            <p:cNvPicPr>
              <a:picLocks noChangeAspect="1"/>
            </p:cNvPicPr>
            <p:nvPr/>
          </p:nvPicPr>
          <p:blipFill>
            <a:blip r:embed="rId6"/>
            <a:stretch>
              <a:fillRect/>
            </a:stretch>
          </p:blipFill>
          <p:spPr>
            <a:xfrm>
              <a:off x="2793669" y="2083878"/>
              <a:ext cx="2484310" cy="2524379"/>
            </a:xfrm>
            <a:prstGeom prst="rect">
              <a:avLst/>
            </a:prstGeom>
          </p:spPr>
        </p:pic>
        <p:cxnSp>
          <p:nvCxnSpPr>
            <p:cNvPr id="17" name="Connecteur droit 46">
              <a:extLst>
                <a:ext uri="{FF2B5EF4-FFF2-40B4-BE49-F238E27FC236}">
                  <a16:creationId xmlns:a16="http://schemas.microsoft.com/office/drawing/2014/main" id="{227799BB-62CC-37A2-119E-6F64B33B2BB3}"/>
                </a:ext>
              </a:extLst>
            </p:cNvPr>
            <p:cNvCxnSpPr>
              <a:cxnSpLocks/>
            </p:cNvCxnSpPr>
            <p:nvPr/>
          </p:nvCxnSpPr>
          <p:spPr>
            <a:xfrm>
              <a:off x="2196765" y="3266186"/>
              <a:ext cx="8209194" cy="17693"/>
            </a:xfrm>
            <a:prstGeom prst="line">
              <a:avLst/>
            </a:prstGeom>
            <a:ln w="28575">
              <a:solidFill>
                <a:srgbClr val="007E39"/>
              </a:solidFill>
              <a:prstDash val="sysDot"/>
            </a:ln>
          </p:spPr>
          <p:style>
            <a:lnRef idx="1">
              <a:schemeClr val="accent1"/>
            </a:lnRef>
            <a:fillRef idx="0">
              <a:schemeClr val="accent1"/>
            </a:fillRef>
            <a:effectRef idx="0">
              <a:schemeClr val="accent1"/>
            </a:effectRef>
            <a:fontRef idx="minor">
              <a:schemeClr val="tx1"/>
            </a:fontRef>
          </p:style>
        </p:cxnSp>
        <p:grpSp>
          <p:nvGrpSpPr>
            <p:cNvPr id="36" name="グループ化 35">
              <a:extLst>
                <a:ext uri="{FF2B5EF4-FFF2-40B4-BE49-F238E27FC236}">
                  <a16:creationId xmlns:a16="http://schemas.microsoft.com/office/drawing/2014/main" id="{D4D22606-D6FF-4AA9-9F12-53214D1EE6DB}"/>
                </a:ext>
              </a:extLst>
            </p:cNvPr>
            <p:cNvGrpSpPr/>
            <p:nvPr/>
          </p:nvGrpSpPr>
          <p:grpSpPr>
            <a:xfrm>
              <a:off x="2741130" y="2962597"/>
              <a:ext cx="615081" cy="648316"/>
              <a:chOff x="3302838" y="3534143"/>
              <a:chExt cx="643968" cy="678764"/>
            </a:xfrm>
          </p:grpSpPr>
          <p:sp>
            <p:nvSpPr>
              <p:cNvPr id="212" name="Ellipse 111">
                <a:extLst>
                  <a:ext uri="{FF2B5EF4-FFF2-40B4-BE49-F238E27FC236}">
                    <a16:creationId xmlns:a16="http://schemas.microsoft.com/office/drawing/2014/main" id="{58586397-82ED-FC86-D7CC-3C48B6263543}"/>
                  </a:ext>
                </a:extLst>
              </p:cNvPr>
              <p:cNvSpPr/>
              <p:nvPr/>
            </p:nvSpPr>
            <p:spPr>
              <a:xfrm>
                <a:off x="3302838"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3" name="Ellipse 112">
                <a:extLst>
                  <a:ext uri="{FF2B5EF4-FFF2-40B4-BE49-F238E27FC236}">
                    <a16:creationId xmlns:a16="http://schemas.microsoft.com/office/drawing/2014/main" id="{6D2D1250-52D0-AE73-F822-28CFE5259008}"/>
                  </a:ext>
                </a:extLst>
              </p:cNvPr>
              <p:cNvSpPr/>
              <p:nvPr/>
            </p:nvSpPr>
            <p:spPr>
              <a:xfrm>
                <a:off x="3394833"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37" name="グループ化 36">
              <a:extLst>
                <a:ext uri="{FF2B5EF4-FFF2-40B4-BE49-F238E27FC236}">
                  <a16:creationId xmlns:a16="http://schemas.microsoft.com/office/drawing/2014/main" id="{222E1F05-A122-030B-0CC2-B89D90CEC00D}"/>
                </a:ext>
              </a:extLst>
            </p:cNvPr>
            <p:cNvGrpSpPr/>
            <p:nvPr/>
          </p:nvGrpSpPr>
          <p:grpSpPr>
            <a:xfrm>
              <a:off x="4347179" y="2920009"/>
              <a:ext cx="615081" cy="648316"/>
              <a:chOff x="4984314" y="3489555"/>
              <a:chExt cx="643968" cy="678764"/>
            </a:xfrm>
          </p:grpSpPr>
          <p:sp>
            <p:nvSpPr>
              <p:cNvPr id="210" name="Ellipse 109">
                <a:extLst>
                  <a:ext uri="{FF2B5EF4-FFF2-40B4-BE49-F238E27FC236}">
                    <a16:creationId xmlns:a16="http://schemas.microsoft.com/office/drawing/2014/main" id="{D97978DA-7539-FEB3-4EFB-7C2BC40E15A2}"/>
                  </a:ext>
                </a:extLst>
              </p:cNvPr>
              <p:cNvSpPr/>
              <p:nvPr/>
            </p:nvSpPr>
            <p:spPr>
              <a:xfrm>
                <a:off x="4984314" y="3524351"/>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11" name="Ellipse 110">
                <a:extLst>
                  <a:ext uri="{FF2B5EF4-FFF2-40B4-BE49-F238E27FC236}">
                    <a16:creationId xmlns:a16="http://schemas.microsoft.com/office/drawing/2014/main" id="{B49468DA-AC8D-C285-B3B2-13B344EBF12A}"/>
                  </a:ext>
                </a:extLst>
              </p:cNvPr>
              <p:cNvSpPr/>
              <p:nvPr/>
            </p:nvSpPr>
            <p:spPr>
              <a:xfrm>
                <a:off x="5076309" y="3489555"/>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38" name="グループ化 37">
              <a:extLst>
                <a:ext uri="{FF2B5EF4-FFF2-40B4-BE49-F238E27FC236}">
                  <a16:creationId xmlns:a16="http://schemas.microsoft.com/office/drawing/2014/main" id="{8EA9A6BB-5E5E-781D-30CE-27A441392ABE}"/>
                </a:ext>
              </a:extLst>
            </p:cNvPr>
            <p:cNvGrpSpPr/>
            <p:nvPr/>
          </p:nvGrpSpPr>
          <p:grpSpPr>
            <a:xfrm>
              <a:off x="5953229" y="2962597"/>
              <a:ext cx="615081" cy="648316"/>
              <a:chOff x="6665790" y="3534143"/>
              <a:chExt cx="643968" cy="678764"/>
            </a:xfrm>
          </p:grpSpPr>
          <p:sp>
            <p:nvSpPr>
              <p:cNvPr id="208" name="Ellipse 107">
                <a:extLst>
                  <a:ext uri="{FF2B5EF4-FFF2-40B4-BE49-F238E27FC236}">
                    <a16:creationId xmlns:a16="http://schemas.microsoft.com/office/drawing/2014/main" id="{B4EAD47E-E7BD-5F8C-5EAB-0ECAD7A3D56B}"/>
                  </a:ext>
                </a:extLst>
              </p:cNvPr>
              <p:cNvSpPr/>
              <p:nvPr/>
            </p:nvSpPr>
            <p:spPr>
              <a:xfrm>
                <a:off x="6665790"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9" name="Ellipse 108">
                <a:extLst>
                  <a:ext uri="{FF2B5EF4-FFF2-40B4-BE49-F238E27FC236}">
                    <a16:creationId xmlns:a16="http://schemas.microsoft.com/office/drawing/2014/main" id="{13DDEB30-7C9A-D16E-1A3D-BC1C8F23EA41}"/>
                  </a:ext>
                </a:extLst>
              </p:cNvPr>
              <p:cNvSpPr/>
              <p:nvPr/>
            </p:nvSpPr>
            <p:spPr>
              <a:xfrm>
                <a:off x="6757785"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63" name="グループ化 62">
              <a:extLst>
                <a:ext uri="{FF2B5EF4-FFF2-40B4-BE49-F238E27FC236}">
                  <a16:creationId xmlns:a16="http://schemas.microsoft.com/office/drawing/2014/main" id="{56F9F88C-8874-ED9E-4FF2-32E46632DB3A}"/>
                </a:ext>
              </a:extLst>
            </p:cNvPr>
            <p:cNvGrpSpPr/>
            <p:nvPr/>
          </p:nvGrpSpPr>
          <p:grpSpPr>
            <a:xfrm>
              <a:off x="7559277" y="2962597"/>
              <a:ext cx="615081" cy="648316"/>
              <a:chOff x="8347265" y="3534143"/>
              <a:chExt cx="643968" cy="678764"/>
            </a:xfrm>
          </p:grpSpPr>
          <p:sp>
            <p:nvSpPr>
              <p:cNvPr id="206" name="Ellipse 105">
                <a:extLst>
                  <a:ext uri="{FF2B5EF4-FFF2-40B4-BE49-F238E27FC236}">
                    <a16:creationId xmlns:a16="http://schemas.microsoft.com/office/drawing/2014/main" id="{5A796CAD-C6BD-4DB7-C730-D16F27156AA7}"/>
                  </a:ext>
                </a:extLst>
              </p:cNvPr>
              <p:cNvSpPr/>
              <p:nvPr/>
            </p:nvSpPr>
            <p:spPr>
              <a:xfrm>
                <a:off x="8347265"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7" name="Ellipse 106">
                <a:extLst>
                  <a:ext uri="{FF2B5EF4-FFF2-40B4-BE49-F238E27FC236}">
                    <a16:creationId xmlns:a16="http://schemas.microsoft.com/office/drawing/2014/main" id="{EC205D23-B3E6-7126-67E4-E2E819C0AD3F}"/>
                  </a:ext>
                </a:extLst>
              </p:cNvPr>
              <p:cNvSpPr/>
              <p:nvPr/>
            </p:nvSpPr>
            <p:spPr>
              <a:xfrm>
                <a:off x="8439260"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3" name="グループ化 102">
              <a:extLst>
                <a:ext uri="{FF2B5EF4-FFF2-40B4-BE49-F238E27FC236}">
                  <a16:creationId xmlns:a16="http://schemas.microsoft.com/office/drawing/2014/main" id="{0B2ADFF0-0DC4-3AB3-4D94-DA926F1FE6F4}"/>
                </a:ext>
              </a:extLst>
            </p:cNvPr>
            <p:cNvGrpSpPr/>
            <p:nvPr/>
          </p:nvGrpSpPr>
          <p:grpSpPr>
            <a:xfrm>
              <a:off x="9165327" y="2962597"/>
              <a:ext cx="615081" cy="648316"/>
              <a:chOff x="10028741" y="3534143"/>
              <a:chExt cx="643968" cy="678764"/>
            </a:xfrm>
          </p:grpSpPr>
          <p:sp>
            <p:nvSpPr>
              <p:cNvPr id="204" name="Ellipse 103">
                <a:extLst>
                  <a:ext uri="{FF2B5EF4-FFF2-40B4-BE49-F238E27FC236}">
                    <a16:creationId xmlns:a16="http://schemas.microsoft.com/office/drawing/2014/main" id="{DD2E8034-B8F4-7DC5-4E24-0AFA2E0D3A6E}"/>
                  </a:ext>
                </a:extLst>
              </p:cNvPr>
              <p:cNvSpPr/>
              <p:nvPr/>
            </p:nvSpPr>
            <p:spPr>
              <a:xfrm>
                <a:off x="10028741" y="3568939"/>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5" name="Ellipse 104">
                <a:extLst>
                  <a:ext uri="{FF2B5EF4-FFF2-40B4-BE49-F238E27FC236}">
                    <a16:creationId xmlns:a16="http://schemas.microsoft.com/office/drawing/2014/main" id="{35E60AD2-A738-FA2E-838F-2E9B0C18BC18}"/>
                  </a:ext>
                </a:extLst>
              </p:cNvPr>
              <p:cNvSpPr/>
              <p:nvPr/>
            </p:nvSpPr>
            <p:spPr>
              <a:xfrm>
                <a:off x="10120736" y="3534143"/>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4" name="グループ化 103">
              <a:extLst>
                <a:ext uri="{FF2B5EF4-FFF2-40B4-BE49-F238E27FC236}">
                  <a16:creationId xmlns:a16="http://schemas.microsoft.com/office/drawing/2014/main" id="{A6613714-B03B-10C6-B548-DE470712260D}"/>
                </a:ext>
              </a:extLst>
            </p:cNvPr>
            <p:cNvGrpSpPr/>
            <p:nvPr/>
          </p:nvGrpSpPr>
          <p:grpSpPr>
            <a:xfrm>
              <a:off x="3531949" y="4274393"/>
              <a:ext cx="615081" cy="648316"/>
              <a:chOff x="4130797" y="4907546"/>
              <a:chExt cx="643968" cy="678764"/>
            </a:xfrm>
          </p:grpSpPr>
          <p:sp>
            <p:nvSpPr>
              <p:cNvPr id="202" name="Ellipse 96">
                <a:extLst>
                  <a:ext uri="{FF2B5EF4-FFF2-40B4-BE49-F238E27FC236}">
                    <a16:creationId xmlns:a16="http://schemas.microsoft.com/office/drawing/2014/main" id="{8ECB06D8-5361-9CF9-6FF4-A07DF982C97B}"/>
                  </a:ext>
                </a:extLst>
              </p:cNvPr>
              <p:cNvSpPr/>
              <p:nvPr/>
            </p:nvSpPr>
            <p:spPr>
              <a:xfrm>
                <a:off x="4130797"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3" name="Ellipse 97">
                <a:extLst>
                  <a:ext uri="{FF2B5EF4-FFF2-40B4-BE49-F238E27FC236}">
                    <a16:creationId xmlns:a16="http://schemas.microsoft.com/office/drawing/2014/main" id="{8C0D06CD-E9A8-8677-92EE-8A0F8B05937B}"/>
                  </a:ext>
                </a:extLst>
              </p:cNvPr>
              <p:cNvSpPr/>
              <p:nvPr/>
            </p:nvSpPr>
            <p:spPr>
              <a:xfrm>
                <a:off x="4222792"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5" name="グループ化 104">
              <a:extLst>
                <a:ext uri="{FF2B5EF4-FFF2-40B4-BE49-F238E27FC236}">
                  <a16:creationId xmlns:a16="http://schemas.microsoft.com/office/drawing/2014/main" id="{39BA389B-FA7C-CF81-1B34-25686CA9EB32}"/>
                </a:ext>
              </a:extLst>
            </p:cNvPr>
            <p:cNvGrpSpPr/>
            <p:nvPr/>
          </p:nvGrpSpPr>
          <p:grpSpPr>
            <a:xfrm>
              <a:off x="5163483" y="4214835"/>
              <a:ext cx="615081" cy="648316"/>
              <a:chOff x="5838955" y="4845191"/>
              <a:chExt cx="643968" cy="678764"/>
            </a:xfrm>
          </p:grpSpPr>
          <p:sp>
            <p:nvSpPr>
              <p:cNvPr id="200" name="Ellipse 94">
                <a:extLst>
                  <a:ext uri="{FF2B5EF4-FFF2-40B4-BE49-F238E27FC236}">
                    <a16:creationId xmlns:a16="http://schemas.microsoft.com/office/drawing/2014/main" id="{C5A43BB8-B9F1-41D1-A875-10B7955F6874}"/>
                  </a:ext>
                </a:extLst>
              </p:cNvPr>
              <p:cNvSpPr/>
              <p:nvPr/>
            </p:nvSpPr>
            <p:spPr>
              <a:xfrm>
                <a:off x="5838955" y="4879987"/>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201" name="Ellipse 95">
                <a:extLst>
                  <a:ext uri="{FF2B5EF4-FFF2-40B4-BE49-F238E27FC236}">
                    <a16:creationId xmlns:a16="http://schemas.microsoft.com/office/drawing/2014/main" id="{72DC0511-10AA-3661-1310-63AE01DFCB6B}"/>
                  </a:ext>
                </a:extLst>
              </p:cNvPr>
              <p:cNvSpPr/>
              <p:nvPr/>
            </p:nvSpPr>
            <p:spPr>
              <a:xfrm>
                <a:off x="5930950" y="4845191"/>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6" name="グループ化 105">
              <a:extLst>
                <a:ext uri="{FF2B5EF4-FFF2-40B4-BE49-F238E27FC236}">
                  <a16:creationId xmlns:a16="http://schemas.microsoft.com/office/drawing/2014/main" id="{A6367FE0-D508-596F-D0C3-2B87FBBD9BF8}"/>
                </a:ext>
              </a:extLst>
            </p:cNvPr>
            <p:cNvGrpSpPr/>
            <p:nvPr/>
          </p:nvGrpSpPr>
          <p:grpSpPr>
            <a:xfrm>
              <a:off x="6744048" y="4274393"/>
              <a:ext cx="615081" cy="648316"/>
              <a:chOff x="7493749" y="4907546"/>
              <a:chExt cx="643968" cy="678764"/>
            </a:xfrm>
          </p:grpSpPr>
          <p:sp>
            <p:nvSpPr>
              <p:cNvPr id="198" name="Ellipse 92">
                <a:extLst>
                  <a:ext uri="{FF2B5EF4-FFF2-40B4-BE49-F238E27FC236}">
                    <a16:creationId xmlns:a16="http://schemas.microsoft.com/office/drawing/2014/main" id="{E8B154DD-DACB-F867-CF96-325FDEFD38B7}"/>
                  </a:ext>
                </a:extLst>
              </p:cNvPr>
              <p:cNvSpPr/>
              <p:nvPr/>
            </p:nvSpPr>
            <p:spPr>
              <a:xfrm>
                <a:off x="7493749"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9" name="Ellipse 93">
                <a:extLst>
                  <a:ext uri="{FF2B5EF4-FFF2-40B4-BE49-F238E27FC236}">
                    <a16:creationId xmlns:a16="http://schemas.microsoft.com/office/drawing/2014/main" id="{8F2387EC-67AC-5DC6-5C41-FED03EDB8CFA}"/>
                  </a:ext>
                </a:extLst>
              </p:cNvPr>
              <p:cNvSpPr/>
              <p:nvPr/>
            </p:nvSpPr>
            <p:spPr>
              <a:xfrm>
                <a:off x="7585744"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7" name="グループ化 106">
              <a:extLst>
                <a:ext uri="{FF2B5EF4-FFF2-40B4-BE49-F238E27FC236}">
                  <a16:creationId xmlns:a16="http://schemas.microsoft.com/office/drawing/2014/main" id="{CD15261B-D465-883D-247C-4159A0D53040}"/>
                </a:ext>
              </a:extLst>
            </p:cNvPr>
            <p:cNvGrpSpPr/>
            <p:nvPr/>
          </p:nvGrpSpPr>
          <p:grpSpPr>
            <a:xfrm>
              <a:off x="8350096" y="4274393"/>
              <a:ext cx="615081" cy="648316"/>
              <a:chOff x="9175224" y="4907546"/>
              <a:chExt cx="643968" cy="678764"/>
            </a:xfrm>
          </p:grpSpPr>
          <p:sp>
            <p:nvSpPr>
              <p:cNvPr id="196" name="Ellipse 90">
                <a:extLst>
                  <a:ext uri="{FF2B5EF4-FFF2-40B4-BE49-F238E27FC236}">
                    <a16:creationId xmlns:a16="http://schemas.microsoft.com/office/drawing/2014/main" id="{BE3D6834-42DA-B12B-EE81-875A22486CBB}"/>
                  </a:ext>
                </a:extLst>
              </p:cNvPr>
              <p:cNvSpPr/>
              <p:nvPr/>
            </p:nvSpPr>
            <p:spPr>
              <a:xfrm>
                <a:off x="9175224" y="4942342"/>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7" name="Ellipse 91">
                <a:extLst>
                  <a:ext uri="{FF2B5EF4-FFF2-40B4-BE49-F238E27FC236}">
                    <a16:creationId xmlns:a16="http://schemas.microsoft.com/office/drawing/2014/main" id="{1FCD14F7-0A2A-3575-9E11-B4C941EFD92B}"/>
                  </a:ext>
                </a:extLst>
              </p:cNvPr>
              <p:cNvSpPr/>
              <p:nvPr/>
            </p:nvSpPr>
            <p:spPr>
              <a:xfrm>
                <a:off x="9267219" y="4907546"/>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8" name="グループ化 107">
              <a:extLst>
                <a:ext uri="{FF2B5EF4-FFF2-40B4-BE49-F238E27FC236}">
                  <a16:creationId xmlns:a16="http://schemas.microsoft.com/office/drawing/2014/main" id="{65B65F58-1893-13E1-9929-232F84DA401A}"/>
                </a:ext>
              </a:extLst>
            </p:cNvPr>
            <p:cNvGrpSpPr/>
            <p:nvPr/>
          </p:nvGrpSpPr>
          <p:grpSpPr>
            <a:xfrm>
              <a:off x="2741130" y="5537791"/>
              <a:ext cx="615081" cy="648316"/>
              <a:chOff x="3302838" y="6230278"/>
              <a:chExt cx="643968" cy="678764"/>
            </a:xfrm>
          </p:grpSpPr>
          <p:sp>
            <p:nvSpPr>
              <p:cNvPr id="194" name="Ellipse 88">
                <a:extLst>
                  <a:ext uri="{FF2B5EF4-FFF2-40B4-BE49-F238E27FC236}">
                    <a16:creationId xmlns:a16="http://schemas.microsoft.com/office/drawing/2014/main" id="{C82C73D7-461E-7BBE-DC37-38A9C10F15B9}"/>
                  </a:ext>
                </a:extLst>
              </p:cNvPr>
              <p:cNvSpPr/>
              <p:nvPr/>
            </p:nvSpPr>
            <p:spPr>
              <a:xfrm>
                <a:off x="3302838"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5" name="Ellipse 89">
                <a:extLst>
                  <a:ext uri="{FF2B5EF4-FFF2-40B4-BE49-F238E27FC236}">
                    <a16:creationId xmlns:a16="http://schemas.microsoft.com/office/drawing/2014/main" id="{8CEF3574-5123-3B73-EBAB-A846E89E1001}"/>
                  </a:ext>
                </a:extLst>
              </p:cNvPr>
              <p:cNvSpPr/>
              <p:nvPr/>
            </p:nvSpPr>
            <p:spPr>
              <a:xfrm>
                <a:off x="3394833"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09" name="グループ化 108">
              <a:extLst>
                <a:ext uri="{FF2B5EF4-FFF2-40B4-BE49-F238E27FC236}">
                  <a16:creationId xmlns:a16="http://schemas.microsoft.com/office/drawing/2014/main" id="{C6ECDF95-F4CD-BC1F-90DF-B954C20E64D2}"/>
                </a:ext>
              </a:extLst>
            </p:cNvPr>
            <p:cNvGrpSpPr/>
            <p:nvPr/>
          </p:nvGrpSpPr>
          <p:grpSpPr>
            <a:xfrm>
              <a:off x="4347179" y="5537791"/>
              <a:ext cx="615081" cy="648316"/>
              <a:chOff x="4984314" y="6230278"/>
              <a:chExt cx="643968" cy="678764"/>
            </a:xfrm>
          </p:grpSpPr>
          <p:sp>
            <p:nvSpPr>
              <p:cNvPr id="192" name="Ellipse 86">
                <a:extLst>
                  <a:ext uri="{FF2B5EF4-FFF2-40B4-BE49-F238E27FC236}">
                    <a16:creationId xmlns:a16="http://schemas.microsoft.com/office/drawing/2014/main" id="{727B9619-F59D-E291-2352-E5B98C2E4D79}"/>
                  </a:ext>
                </a:extLst>
              </p:cNvPr>
              <p:cNvSpPr/>
              <p:nvPr/>
            </p:nvSpPr>
            <p:spPr>
              <a:xfrm>
                <a:off x="4984314"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3" name="Ellipse 87">
                <a:extLst>
                  <a:ext uri="{FF2B5EF4-FFF2-40B4-BE49-F238E27FC236}">
                    <a16:creationId xmlns:a16="http://schemas.microsoft.com/office/drawing/2014/main" id="{F36AC257-1607-C365-0D9F-C52B7BF9E0AF}"/>
                  </a:ext>
                </a:extLst>
              </p:cNvPr>
              <p:cNvSpPr/>
              <p:nvPr/>
            </p:nvSpPr>
            <p:spPr>
              <a:xfrm>
                <a:off x="5076309"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0" name="グループ化 109">
              <a:extLst>
                <a:ext uri="{FF2B5EF4-FFF2-40B4-BE49-F238E27FC236}">
                  <a16:creationId xmlns:a16="http://schemas.microsoft.com/office/drawing/2014/main" id="{5C987F5F-19E8-AB15-D0C9-910F40FF3944}"/>
                </a:ext>
              </a:extLst>
            </p:cNvPr>
            <p:cNvGrpSpPr/>
            <p:nvPr/>
          </p:nvGrpSpPr>
          <p:grpSpPr>
            <a:xfrm>
              <a:off x="5953229" y="5537791"/>
              <a:ext cx="615081" cy="648316"/>
              <a:chOff x="6665790" y="6230278"/>
              <a:chExt cx="643968" cy="678764"/>
            </a:xfrm>
          </p:grpSpPr>
          <p:sp>
            <p:nvSpPr>
              <p:cNvPr id="190" name="Ellipse 84">
                <a:extLst>
                  <a:ext uri="{FF2B5EF4-FFF2-40B4-BE49-F238E27FC236}">
                    <a16:creationId xmlns:a16="http://schemas.microsoft.com/office/drawing/2014/main" id="{5F1F3EA2-9679-9CAF-7684-74A5699731C6}"/>
                  </a:ext>
                </a:extLst>
              </p:cNvPr>
              <p:cNvSpPr/>
              <p:nvPr/>
            </p:nvSpPr>
            <p:spPr>
              <a:xfrm>
                <a:off x="6665790"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91" name="Ellipse 85">
                <a:extLst>
                  <a:ext uri="{FF2B5EF4-FFF2-40B4-BE49-F238E27FC236}">
                    <a16:creationId xmlns:a16="http://schemas.microsoft.com/office/drawing/2014/main" id="{7F910F96-1A26-1293-D92B-D81F881BE3B5}"/>
                  </a:ext>
                </a:extLst>
              </p:cNvPr>
              <p:cNvSpPr/>
              <p:nvPr/>
            </p:nvSpPr>
            <p:spPr>
              <a:xfrm>
                <a:off x="6757785"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1" name="グループ化 110">
              <a:extLst>
                <a:ext uri="{FF2B5EF4-FFF2-40B4-BE49-F238E27FC236}">
                  <a16:creationId xmlns:a16="http://schemas.microsoft.com/office/drawing/2014/main" id="{916D9773-4960-3805-CFED-A0BBA052E852}"/>
                </a:ext>
              </a:extLst>
            </p:cNvPr>
            <p:cNvGrpSpPr/>
            <p:nvPr/>
          </p:nvGrpSpPr>
          <p:grpSpPr>
            <a:xfrm>
              <a:off x="7559277" y="5537791"/>
              <a:ext cx="615081" cy="648316"/>
              <a:chOff x="8347265" y="6230278"/>
              <a:chExt cx="643968" cy="678764"/>
            </a:xfrm>
          </p:grpSpPr>
          <p:sp>
            <p:nvSpPr>
              <p:cNvPr id="188" name="Ellipse 71">
                <a:extLst>
                  <a:ext uri="{FF2B5EF4-FFF2-40B4-BE49-F238E27FC236}">
                    <a16:creationId xmlns:a16="http://schemas.microsoft.com/office/drawing/2014/main" id="{C32F95A6-93C5-3DD6-C053-DA0D8AB70ECB}"/>
                  </a:ext>
                </a:extLst>
              </p:cNvPr>
              <p:cNvSpPr/>
              <p:nvPr/>
            </p:nvSpPr>
            <p:spPr>
              <a:xfrm>
                <a:off x="8347265"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89" name="Ellipse 72">
                <a:extLst>
                  <a:ext uri="{FF2B5EF4-FFF2-40B4-BE49-F238E27FC236}">
                    <a16:creationId xmlns:a16="http://schemas.microsoft.com/office/drawing/2014/main" id="{20F22763-F107-8C52-90AB-9BE826FE11AE}"/>
                  </a:ext>
                </a:extLst>
              </p:cNvPr>
              <p:cNvSpPr/>
              <p:nvPr/>
            </p:nvSpPr>
            <p:spPr>
              <a:xfrm>
                <a:off x="8439260"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2" name="グループ化 111">
              <a:extLst>
                <a:ext uri="{FF2B5EF4-FFF2-40B4-BE49-F238E27FC236}">
                  <a16:creationId xmlns:a16="http://schemas.microsoft.com/office/drawing/2014/main" id="{F0CEC76D-23A2-4470-0F7A-DDEFDA96B76C}"/>
                </a:ext>
              </a:extLst>
            </p:cNvPr>
            <p:cNvGrpSpPr/>
            <p:nvPr/>
          </p:nvGrpSpPr>
          <p:grpSpPr>
            <a:xfrm>
              <a:off x="9165327" y="5537791"/>
              <a:ext cx="615081" cy="648316"/>
              <a:chOff x="10028741" y="6230278"/>
              <a:chExt cx="643968" cy="678764"/>
            </a:xfrm>
          </p:grpSpPr>
          <p:sp>
            <p:nvSpPr>
              <p:cNvPr id="186" name="Ellipse 60">
                <a:extLst>
                  <a:ext uri="{FF2B5EF4-FFF2-40B4-BE49-F238E27FC236}">
                    <a16:creationId xmlns:a16="http://schemas.microsoft.com/office/drawing/2014/main" id="{E25772B0-0A19-ED4C-8727-10CEE954DD0C}"/>
                  </a:ext>
                </a:extLst>
              </p:cNvPr>
              <p:cNvSpPr/>
              <p:nvPr/>
            </p:nvSpPr>
            <p:spPr>
              <a:xfrm>
                <a:off x="10028741" y="6265074"/>
                <a:ext cx="643968" cy="643968"/>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sp>
            <p:nvSpPr>
              <p:cNvPr id="187" name="Ellipse 65">
                <a:extLst>
                  <a:ext uri="{FF2B5EF4-FFF2-40B4-BE49-F238E27FC236}">
                    <a16:creationId xmlns:a16="http://schemas.microsoft.com/office/drawing/2014/main" id="{3C47AA94-F543-95A6-C220-3ABDC6038AEB}"/>
                  </a:ext>
                </a:extLst>
              </p:cNvPr>
              <p:cNvSpPr/>
              <p:nvPr/>
            </p:nvSpPr>
            <p:spPr>
              <a:xfrm>
                <a:off x="10120736" y="6230278"/>
                <a:ext cx="551973" cy="551973"/>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a:p>
            </p:txBody>
          </p:sp>
        </p:grpSp>
        <p:grpSp>
          <p:nvGrpSpPr>
            <p:cNvPr id="113" name="グループ化 112">
              <a:extLst>
                <a:ext uri="{FF2B5EF4-FFF2-40B4-BE49-F238E27FC236}">
                  <a16:creationId xmlns:a16="http://schemas.microsoft.com/office/drawing/2014/main" id="{C3D70239-EBD5-9E32-45B0-86FD24C0C1A3}"/>
                </a:ext>
              </a:extLst>
            </p:cNvPr>
            <p:cNvGrpSpPr/>
            <p:nvPr/>
          </p:nvGrpSpPr>
          <p:grpSpPr>
            <a:xfrm>
              <a:off x="4349576" y="3496399"/>
              <a:ext cx="2199629" cy="2199628"/>
              <a:chOff x="4986823" y="4093014"/>
              <a:chExt cx="2302932" cy="2302932"/>
            </a:xfrm>
          </p:grpSpPr>
          <p:sp>
            <p:nvSpPr>
              <p:cNvPr id="182" name="Ellipse 70">
                <a:extLst>
                  <a:ext uri="{FF2B5EF4-FFF2-40B4-BE49-F238E27FC236}">
                    <a16:creationId xmlns:a16="http://schemas.microsoft.com/office/drawing/2014/main" id="{AB7C0D49-F580-45BA-6DD9-D0CCDFCA9B70}"/>
                  </a:ext>
                </a:extLst>
              </p:cNvPr>
              <p:cNvSpPr/>
              <p:nvPr/>
            </p:nvSpPr>
            <p:spPr>
              <a:xfrm>
                <a:off x="5562533" y="4668724"/>
                <a:ext cx="1151513" cy="11515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3" name="Ellipse 73">
                <a:extLst>
                  <a:ext uri="{FF2B5EF4-FFF2-40B4-BE49-F238E27FC236}">
                    <a16:creationId xmlns:a16="http://schemas.microsoft.com/office/drawing/2014/main" id="{A4259B45-725C-F3DD-0150-D34B8A898A81}"/>
                  </a:ext>
                </a:extLst>
              </p:cNvPr>
              <p:cNvSpPr/>
              <p:nvPr/>
            </p:nvSpPr>
            <p:spPr>
              <a:xfrm>
                <a:off x="5353668" y="4459859"/>
                <a:ext cx="1569242" cy="1569242"/>
              </a:xfrm>
              <a:prstGeom prst="ellipse">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4" name="Ellipse 74">
                <a:extLst>
                  <a:ext uri="{FF2B5EF4-FFF2-40B4-BE49-F238E27FC236}">
                    <a16:creationId xmlns:a16="http://schemas.microsoft.com/office/drawing/2014/main" id="{93083851-00E5-4AD6-0BCC-CB12667AC558}"/>
                  </a:ext>
                </a:extLst>
              </p:cNvPr>
              <p:cNvSpPr/>
              <p:nvPr/>
            </p:nvSpPr>
            <p:spPr>
              <a:xfrm>
                <a:off x="5166589" y="4272780"/>
                <a:ext cx="1943400" cy="1943400"/>
              </a:xfrm>
              <a:prstGeom prst="ellipse">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5" name="Ellipse 75">
                <a:extLst>
                  <a:ext uri="{FF2B5EF4-FFF2-40B4-BE49-F238E27FC236}">
                    <a16:creationId xmlns:a16="http://schemas.microsoft.com/office/drawing/2014/main" id="{80947F91-7A3E-56AC-A560-FBDCAAB3ACC4}"/>
                  </a:ext>
                </a:extLst>
              </p:cNvPr>
              <p:cNvSpPr/>
              <p:nvPr/>
            </p:nvSpPr>
            <p:spPr>
              <a:xfrm>
                <a:off x="4986823" y="4093014"/>
                <a:ext cx="2302932" cy="2302932"/>
              </a:xfrm>
              <a:prstGeom prst="ellipse">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14" name="グループ化 113">
              <a:extLst>
                <a:ext uri="{FF2B5EF4-FFF2-40B4-BE49-F238E27FC236}">
                  <a16:creationId xmlns:a16="http://schemas.microsoft.com/office/drawing/2014/main" id="{A87E874C-8151-A756-79E1-6B4CAC6402DD}"/>
                </a:ext>
              </a:extLst>
            </p:cNvPr>
            <p:cNvGrpSpPr/>
            <p:nvPr/>
          </p:nvGrpSpPr>
          <p:grpSpPr>
            <a:xfrm>
              <a:off x="5950974" y="3471995"/>
              <a:ext cx="2199629" cy="2199628"/>
              <a:chOff x="6663429" y="4067464"/>
              <a:chExt cx="2302932" cy="2302932"/>
            </a:xfrm>
          </p:grpSpPr>
          <p:sp>
            <p:nvSpPr>
              <p:cNvPr id="178" name="Ellipse 70">
                <a:extLst>
                  <a:ext uri="{FF2B5EF4-FFF2-40B4-BE49-F238E27FC236}">
                    <a16:creationId xmlns:a16="http://schemas.microsoft.com/office/drawing/2014/main" id="{61F7707F-9ABD-9495-1CB8-C36A6822B521}"/>
                  </a:ext>
                </a:extLst>
              </p:cNvPr>
              <p:cNvSpPr/>
              <p:nvPr/>
            </p:nvSpPr>
            <p:spPr>
              <a:xfrm>
                <a:off x="7239139" y="4643174"/>
                <a:ext cx="1151513" cy="11515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9" name="Ellipse 73">
                <a:extLst>
                  <a:ext uri="{FF2B5EF4-FFF2-40B4-BE49-F238E27FC236}">
                    <a16:creationId xmlns:a16="http://schemas.microsoft.com/office/drawing/2014/main" id="{8258B623-61E4-1C0C-4E3D-54D51716F745}"/>
                  </a:ext>
                </a:extLst>
              </p:cNvPr>
              <p:cNvSpPr/>
              <p:nvPr/>
            </p:nvSpPr>
            <p:spPr>
              <a:xfrm>
                <a:off x="7030274" y="4434309"/>
                <a:ext cx="1569242" cy="1569242"/>
              </a:xfrm>
              <a:prstGeom prst="ellipse">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0" name="Ellipse 74">
                <a:extLst>
                  <a:ext uri="{FF2B5EF4-FFF2-40B4-BE49-F238E27FC236}">
                    <a16:creationId xmlns:a16="http://schemas.microsoft.com/office/drawing/2014/main" id="{22E86D8D-41FD-7187-890C-03D404AA533C}"/>
                  </a:ext>
                </a:extLst>
              </p:cNvPr>
              <p:cNvSpPr/>
              <p:nvPr/>
            </p:nvSpPr>
            <p:spPr>
              <a:xfrm>
                <a:off x="6843195" y="4247230"/>
                <a:ext cx="1943400" cy="1943400"/>
              </a:xfrm>
              <a:prstGeom prst="ellipse">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1" name="Ellipse 75">
                <a:extLst>
                  <a:ext uri="{FF2B5EF4-FFF2-40B4-BE49-F238E27FC236}">
                    <a16:creationId xmlns:a16="http://schemas.microsoft.com/office/drawing/2014/main" id="{A3132645-6C6C-1916-E0BB-EB92464404F2}"/>
                  </a:ext>
                </a:extLst>
              </p:cNvPr>
              <p:cNvSpPr/>
              <p:nvPr/>
            </p:nvSpPr>
            <p:spPr>
              <a:xfrm>
                <a:off x="6663429" y="4067464"/>
                <a:ext cx="2302932" cy="2302932"/>
              </a:xfrm>
              <a:prstGeom prst="ellipse">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15" name="グループ化 114">
              <a:extLst>
                <a:ext uri="{FF2B5EF4-FFF2-40B4-BE49-F238E27FC236}">
                  <a16:creationId xmlns:a16="http://schemas.microsoft.com/office/drawing/2014/main" id="{6EDF4DDB-B29D-E51E-8F0C-B6FF3F96AEDB}"/>
                </a:ext>
              </a:extLst>
            </p:cNvPr>
            <p:cNvGrpSpPr/>
            <p:nvPr/>
          </p:nvGrpSpPr>
          <p:grpSpPr>
            <a:xfrm>
              <a:off x="5160955" y="2160130"/>
              <a:ext cx="2199629" cy="2199628"/>
              <a:chOff x="5836308" y="2693989"/>
              <a:chExt cx="2302932" cy="2302932"/>
            </a:xfrm>
          </p:grpSpPr>
          <p:sp>
            <p:nvSpPr>
              <p:cNvPr id="174" name="Ellipse 70">
                <a:extLst>
                  <a:ext uri="{FF2B5EF4-FFF2-40B4-BE49-F238E27FC236}">
                    <a16:creationId xmlns:a16="http://schemas.microsoft.com/office/drawing/2014/main" id="{7387ED2D-B0CF-725B-D761-50F59A2D039C}"/>
                  </a:ext>
                </a:extLst>
              </p:cNvPr>
              <p:cNvSpPr/>
              <p:nvPr/>
            </p:nvSpPr>
            <p:spPr>
              <a:xfrm>
                <a:off x="6412018" y="3269699"/>
                <a:ext cx="1151513" cy="11515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5" name="Ellipse 73">
                <a:extLst>
                  <a:ext uri="{FF2B5EF4-FFF2-40B4-BE49-F238E27FC236}">
                    <a16:creationId xmlns:a16="http://schemas.microsoft.com/office/drawing/2014/main" id="{224A88FF-D754-0002-3613-A92B348D9690}"/>
                  </a:ext>
                </a:extLst>
              </p:cNvPr>
              <p:cNvSpPr/>
              <p:nvPr/>
            </p:nvSpPr>
            <p:spPr>
              <a:xfrm>
                <a:off x="6203153" y="3060834"/>
                <a:ext cx="1569242" cy="1569242"/>
              </a:xfrm>
              <a:prstGeom prst="ellipse">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6" name="Ellipse 74">
                <a:extLst>
                  <a:ext uri="{FF2B5EF4-FFF2-40B4-BE49-F238E27FC236}">
                    <a16:creationId xmlns:a16="http://schemas.microsoft.com/office/drawing/2014/main" id="{F3A69A13-8FD1-04B0-B8DD-05EE6E2760DC}"/>
                  </a:ext>
                </a:extLst>
              </p:cNvPr>
              <p:cNvSpPr/>
              <p:nvPr/>
            </p:nvSpPr>
            <p:spPr>
              <a:xfrm>
                <a:off x="6016074" y="2873755"/>
                <a:ext cx="1943400" cy="1943400"/>
              </a:xfrm>
              <a:prstGeom prst="ellipse">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7" name="Ellipse 75">
                <a:extLst>
                  <a:ext uri="{FF2B5EF4-FFF2-40B4-BE49-F238E27FC236}">
                    <a16:creationId xmlns:a16="http://schemas.microsoft.com/office/drawing/2014/main" id="{1B373A82-6764-4AE9-F4AA-B6DF685CE682}"/>
                  </a:ext>
                </a:extLst>
              </p:cNvPr>
              <p:cNvSpPr/>
              <p:nvPr/>
            </p:nvSpPr>
            <p:spPr>
              <a:xfrm>
                <a:off x="5836308" y="2693989"/>
                <a:ext cx="2302932" cy="2302932"/>
              </a:xfrm>
              <a:prstGeom prst="ellipse">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16" name="グループ化 115">
              <a:extLst>
                <a:ext uri="{FF2B5EF4-FFF2-40B4-BE49-F238E27FC236}">
                  <a16:creationId xmlns:a16="http://schemas.microsoft.com/office/drawing/2014/main" id="{24D83B70-ADD0-3A59-738B-6A870C2290BF}"/>
                </a:ext>
              </a:extLst>
            </p:cNvPr>
            <p:cNvGrpSpPr/>
            <p:nvPr/>
          </p:nvGrpSpPr>
          <p:grpSpPr>
            <a:xfrm>
              <a:off x="6795672" y="2115949"/>
              <a:ext cx="2199629" cy="2199628"/>
              <a:chOff x="7547798" y="2647733"/>
              <a:chExt cx="2302932" cy="2302932"/>
            </a:xfrm>
          </p:grpSpPr>
          <p:sp>
            <p:nvSpPr>
              <p:cNvPr id="131" name="Ellipse 70">
                <a:extLst>
                  <a:ext uri="{FF2B5EF4-FFF2-40B4-BE49-F238E27FC236}">
                    <a16:creationId xmlns:a16="http://schemas.microsoft.com/office/drawing/2014/main" id="{110D1622-B667-11E7-34B8-547FA8CAEEC8}"/>
                  </a:ext>
                </a:extLst>
              </p:cNvPr>
              <p:cNvSpPr/>
              <p:nvPr/>
            </p:nvSpPr>
            <p:spPr>
              <a:xfrm>
                <a:off x="8123508" y="3223443"/>
                <a:ext cx="1151513" cy="11515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0" name="Ellipse 73">
                <a:extLst>
                  <a:ext uri="{FF2B5EF4-FFF2-40B4-BE49-F238E27FC236}">
                    <a16:creationId xmlns:a16="http://schemas.microsoft.com/office/drawing/2014/main" id="{9E014E7A-C65C-115F-C167-2D4A6609C5C1}"/>
                  </a:ext>
                </a:extLst>
              </p:cNvPr>
              <p:cNvSpPr/>
              <p:nvPr/>
            </p:nvSpPr>
            <p:spPr>
              <a:xfrm>
                <a:off x="7914643" y="3014578"/>
                <a:ext cx="1569242" cy="1569242"/>
              </a:xfrm>
              <a:prstGeom prst="ellipse">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1" name="Ellipse 74">
                <a:extLst>
                  <a:ext uri="{FF2B5EF4-FFF2-40B4-BE49-F238E27FC236}">
                    <a16:creationId xmlns:a16="http://schemas.microsoft.com/office/drawing/2014/main" id="{E3DA91E7-730E-886B-81F0-21F2C6BD0847}"/>
                  </a:ext>
                </a:extLst>
              </p:cNvPr>
              <p:cNvSpPr/>
              <p:nvPr/>
            </p:nvSpPr>
            <p:spPr>
              <a:xfrm>
                <a:off x="7727564" y="2827499"/>
                <a:ext cx="1943400" cy="1943400"/>
              </a:xfrm>
              <a:prstGeom prst="ellipse">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3" name="Ellipse 75">
                <a:extLst>
                  <a:ext uri="{FF2B5EF4-FFF2-40B4-BE49-F238E27FC236}">
                    <a16:creationId xmlns:a16="http://schemas.microsoft.com/office/drawing/2014/main" id="{633E653A-7A0F-80E4-EAF8-241A88FE2558}"/>
                  </a:ext>
                </a:extLst>
              </p:cNvPr>
              <p:cNvSpPr/>
              <p:nvPr/>
            </p:nvSpPr>
            <p:spPr>
              <a:xfrm>
                <a:off x="7547798" y="2647733"/>
                <a:ext cx="2302932" cy="2302932"/>
              </a:xfrm>
              <a:prstGeom prst="ellipse">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17" name="グループ化 116">
              <a:extLst>
                <a:ext uri="{FF2B5EF4-FFF2-40B4-BE49-F238E27FC236}">
                  <a16:creationId xmlns:a16="http://schemas.microsoft.com/office/drawing/2014/main" id="{CED48D47-AE0B-AC77-6D5E-567ECD1F5B3E}"/>
                </a:ext>
              </a:extLst>
            </p:cNvPr>
            <p:cNvGrpSpPr/>
            <p:nvPr/>
          </p:nvGrpSpPr>
          <p:grpSpPr>
            <a:xfrm>
              <a:off x="5903954" y="2223988"/>
              <a:ext cx="4201016" cy="2091590"/>
              <a:chOff x="6614201" y="2760846"/>
              <a:chExt cx="4398312" cy="2189820"/>
            </a:xfrm>
          </p:grpSpPr>
          <p:cxnSp>
            <p:nvCxnSpPr>
              <p:cNvPr id="127" name="Connecteur droit avec flèche 114">
                <a:extLst>
                  <a:ext uri="{FF2B5EF4-FFF2-40B4-BE49-F238E27FC236}">
                    <a16:creationId xmlns:a16="http://schemas.microsoft.com/office/drawing/2014/main" id="{D51BFE26-AA2E-E976-6729-48288D4F5FA7}"/>
                  </a:ext>
                </a:extLst>
              </p:cNvPr>
              <p:cNvCxnSpPr>
                <a:cxnSpLocks/>
              </p:cNvCxnSpPr>
              <p:nvPr/>
            </p:nvCxnSpPr>
            <p:spPr>
              <a:xfrm flipV="1">
                <a:off x="7519287" y="2760846"/>
                <a:ext cx="2637470" cy="1125670"/>
              </a:xfrm>
              <a:prstGeom prst="straightConnector1">
                <a:avLst/>
              </a:prstGeom>
              <a:ln w="762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28" name="Connecteur droit avec flèche 124">
                <a:extLst>
                  <a:ext uri="{FF2B5EF4-FFF2-40B4-BE49-F238E27FC236}">
                    <a16:creationId xmlns:a16="http://schemas.microsoft.com/office/drawing/2014/main" id="{D4F09FA6-4FF9-AA4A-0AAD-2EDF5731ACF6}"/>
                  </a:ext>
                </a:extLst>
              </p:cNvPr>
              <p:cNvCxnSpPr>
                <a:cxnSpLocks/>
              </p:cNvCxnSpPr>
              <p:nvPr/>
            </p:nvCxnSpPr>
            <p:spPr>
              <a:xfrm flipV="1">
                <a:off x="7480929" y="2777061"/>
                <a:ext cx="3531584" cy="1656427"/>
              </a:xfrm>
              <a:prstGeom prst="straightConnector1">
                <a:avLst/>
              </a:prstGeom>
              <a:ln w="762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29" name="Connecteur droit avec flèche 144">
                <a:extLst>
                  <a:ext uri="{FF2B5EF4-FFF2-40B4-BE49-F238E27FC236}">
                    <a16:creationId xmlns:a16="http://schemas.microsoft.com/office/drawing/2014/main" id="{625482E9-DDCF-3B27-6086-9F314DDB0CC1}"/>
                  </a:ext>
                </a:extLst>
              </p:cNvPr>
              <p:cNvCxnSpPr>
                <a:cxnSpLocks/>
              </p:cNvCxnSpPr>
              <p:nvPr/>
            </p:nvCxnSpPr>
            <p:spPr>
              <a:xfrm flipV="1">
                <a:off x="6614201" y="3239926"/>
                <a:ext cx="3832848" cy="1710740"/>
              </a:xfrm>
              <a:prstGeom prst="straightConnector1">
                <a:avLst/>
              </a:prstGeom>
              <a:ln w="76200">
                <a:solidFill>
                  <a:srgbClr val="FF0000"/>
                </a:solidFill>
                <a:tailEnd type="triangle"/>
              </a:ln>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18" name="ZoneTexte 120">
                  <a:extLst>
                    <a:ext uri="{FF2B5EF4-FFF2-40B4-BE49-F238E27FC236}">
                      <a16:creationId xmlns:a16="http://schemas.microsoft.com/office/drawing/2014/main" id="{C16E381A-5C07-94A0-4507-4AEC3ABC36DF}"/>
                    </a:ext>
                  </a:extLst>
                </p:cNvPr>
                <p:cNvSpPr txBox="1"/>
                <p:nvPr/>
              </p:nvSpPr>
              <p:spPr>
                <a:xfrm>
                  <a:off x="-375384" y="4873840"/>
                  <a:ext cx="4411208" cy="707886"/>
                </a:xfrm>
                <a:prstGeom prst="rect">
                  <a:avLst/>
                </a:prstGeom>
                <a:noFill/>
              </p:spPr>
              <p:txBody>
                <a:bodyPr wrap="none" rtlCol="0">
                  <a:spAutoFit/>
                </a:bodyPr>
                <a:lstStyle/>
                <a:p>
                  <a:r>
                    <a:rPr lang="ja-JP" altLang="en-US" sz="4000" b="1" dirty="0"/>
                    <a:t>光電子の散乱波</a:t>
                  </a:r>
                  <a14:m>
                    <m:oMath xmlns:m="http://schemas.openxmlformats.org/officeDocument/2006/math">
                      <m:sSub>
                        <m:sSubPr>
                          <m:ctrlPr>
                            <a:rPr lang="fr-FR" sz="4000" b="1" i="1" smtClean="0">
                              <a:latin typeface="Cambria Math" panose="02040503050406030204" pitchFamily="18" charset="0"/>
                            </a:rPr>
                          </m:ctrlPr>
                        </m:sSubPr>
                        <m:e>
                          <m:r>
                            <a:rPr lang="fr-FR" sz="4000" b="1" i="0" smtClean="0">
                              <a:latin typeface="Cambria Math" panose="02040503050406030204" pitchFamily="18" charset="0"/>
                            </a:rPr>
                            <m:t>𝚿</m:t>
                          </m:r>
                        </m:e>
                        <m:sub>
                          <m:r>
                            <a:rPr lang="fr-FR" sz="4000" b="1" i="1" smtClean="0">
                              <a:latin typeface="Cambria Math" panose="02040503050406030204" pitchFamily="18" charset="0"/>
                            </a:rPr>
                            <m:t>𝟎</m:t>
                          </m:r>
                        </m:sub>
                      </m:sSub>
                    </m:oMath>
                  </a14:m>
                  <a:endParaRPr lang="fr-FR" sz="4000" b="1" dirty="0">
                    <a:latin typeface="Arial" panose="020B0604020202020204" pitchFamily="34" charset="0"/>
                    <a:cs typeface="Arial" panose="020B0604020202020204" pitchFamily="34" charset="0"/>
                  </a:endParaRPr>
                </a:p>
              </p:txBody>
            </p:sp>
          </mc:Choice>
          <mc:Fallback xmlns="">
            <p:sp>
              <p:nvSpPr>
                <p:cNvPr id="118" name="ZoneTexte 120">
                  <a:extLst>
                    <a:ext uri="{FF2B5EF4-FFF2-40B4-BE49-F238E27FC236}">
                      <a16:creationId xmlns:a16="http://schemas.microsoft.com/office/drawing/2014/main" id="{C16E381A-5C07-94A0-4507-4AEC3ABC36DF}"/>
                    </a:ext>
                  </a:extLst>
                </p:cNvPr>
                <p:cNvSpPr txBox="1">
                  <a:spLocks noRot="1" noChangeAspect="1" noMove="1" noResize="1" noEditPoints="1" noAdjustHandles="1" noChangeArrowheads="1" noChangeShapeType="1" noTextEdit="1"/>
                </p:cNvSpPr>
                <p:nvPr/>
              </p:nvSpPr>
              <p:spPr>
                <a:xfrm>
                  <a:off x="-375384" y="4873840"/>
                  <a:ext cx="4411208" cy="707886"/>
                </a:xfrm>
                <a:prstGeom prst="rect">
                  <a:avLst/>
                </a:prstGeom>
                <a:blipFill>
                  <a:blip r:embed="rId7"/>
                  <a:stretch>
                    <a:fillRect l="-6014" t="-18280" r="-19072" b="-70968"/>
                  </a:stretch>
                </a:blipFill>
              </p:spPr>
              <p:txBody>
                <a:bodyPr/>
                <a:lstStyle/>
                <a:p>
                  <a:r>
                    <a:rPr lang="ja-JP" altLang="en-US">
                      <a:noFill/>
                    </a:rPr>
                    <a:t> </a:t>
                  </a:r>
                </a:p>
              </p:txBody>
            </p:sp>
          </mc:Fallback>
        </mc:AlternateContent>
        <p:sp>
          <p:nvSpPr>
            <p:cNvPr id="119" name="ZoneTexte 119">
              <a:extLst>
                <a:ext uri="{FF2B5EF4-FFF2-40B4-BE49-F238E27FC236}">
                  <a16:creationId xmlns:a16="http://schemas.microsoft.com/office/drawing/2014/main" id="{D53BB22A-E826-1241-E7F1-A2EF65AA98E5}"/>
                </a:ext>
              </a:extLst>
            </p:cNvPr>
            <p:cNvSpPr txBox="1"/>
            <p:nvPr/>
          </p:nvSpPr>
          <p:spPr>
            <a:xfrm>
              <a:off x="1670300" y="1450339"/>
              <a:ext cx="1039067" cy="707886"/>
            </a:xfrm>
            <a:prstGeom prst="rect">
              <a:avLst/>
            </a:prstGeom>
            <a:noFill/>
          </p:spPr>
          <p:txBody>
            <a:bodyPr wrap="none" rtlCol="0">
              <a:spAutoFit/>
            </a:bodyPr>
            <a:lstStyle/>
            <a:p>
              <a:r>
                <a:rPr lang="fr-FR" sz="4000" b="1" dirty="0">
                  <a:latin typeface="Arial" panose="020B0604020202020204" pitchFamily="34" charset="0"/>
                  <a:cs typeface="Arial" panose="020B0604020202020204" pitchFamily="34" charset="0"/>
                </a:rPr>
                <a:t>X</a:t>
              </a:r>
              <a:r>
                <a:rPr lang="ja-JP" altLang="en-US" sz="4000" b="1" dirty="0">
                  <a:latin typeface="Arial" panose="020B0604020202020204" pitchFamily="34" charset="0"/>
                  <a:cs typeface="Arial" panose="020B0604020202020204" pitchFamily="34" charset="0"/>
                </a:rPr>
                <a:t>線</a:t>
              </a:r>
              <a:endParaRPr lang="fr-FR" sz="4000" b="1" dirty="0">
                <a:latin typeface="Arial" panose="020B0604020202020204" pitchFamily="34" charset="0"/>
                <a:cs typeface="Arial" panose="020B0604020202020204" pitchFamily="34" charset="0"/>
              </a:endParaRPr>
            </a:p>
          </p:txBody>
        </p:sp>
        <p:cxnSp>
          <p:nvCxnSpPr>
            <p:cNvPr id="120" name="Connecteur droit avec flèche 81">
              <a:extLst>
                <a:ext uri="{FF2B5EF4-FFF2-40B4-BE49-F238E27FC236}">
                  <a16:creationId xmlns:a16="http://schemas.microsoft.com/office/drawing/2014/main" id="{D72D5A86-EA10-A8F1-4347-FF2FF7C8A97F}"/>
                </a:ext>
              </a:extLst>
            </p:cNvPr>
            <p:cNvCxnSpPr>
              <a:cxnSpLocks/>
            </p:cNvCxnSpPr>
            <p:nvPr/>
          </p:nvCxnSpPr>
          <p:spPr>
            <a:xfrm flipV="1">
              <a:off x="5925052" y="3604325"/>
              <a:ext cx="173867" cy="717842"/>
            </a:xfrm>
            <a:prstGeom prst="straightConnector1">
              <a:avLst/>
            </a:prstGeom>
            <a:ln w="762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21" name="Connecteur droit avec flèche 82">
              <a:extLst>
                <a:ext uri="{FF2B5EF4-FFF2-40B4-BE49-F238E27FC236}">
                  <a16:creationId xmlns:a16="http://schemas.microsoft.com/office/drawing/2014/main" id="{10133AAB-BA23-0811-34C1-515C2C0C57E6}"/>
                </a:ext>
              </a:extLst>
            </p:cNvPr>
            <p:cNvCxnSpPr/>
            <p:nvPr/>
          </p:nvCxnSpPr>
          <p:spPr>
            <a:xfrm>
              <a:off x="5939253" y="4290800"/>
              <a:ext cx="705447" cy="324368"/>
            </a:xfrm>
            <a:prstGeom prst="straightConnector1">
              <a:avLst/>
            </a:prstGeom>
            <a:ln w="762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22" name="Arc 14">
              <a:extLst>
                <a:ext uri="{FF2B5EF4-FFF2-40B4-BE49-F238E27FC236}">
                  <a16:creationId xmlns:a16="http://schemas.microsoft.com/office/drawing/2014/main" id="{AB50AF5C-8ED6-DDFF-4C4A-BFF7DB54E243}"/>
                </a:ext>
              </a:extLst>
            </p:cNvPr>
            <p:cNvSpPr/>
            <p:nvPr/>
          </p:nvSpPr>
          <p:spPr>
            <a:xfrm>
              <a:off x="5846728" y="1291902"/>
              <a:ext cx="859724" cy="273166"/>
            </a:xfrm>
            <a:prstGeom prst="arc">
              <a:avLst>
                <a:gd name="adj1" fmla="val 18008045"/>
                <a:gd name="adj2" fmla="val 13383184"/>
              </a:avLst>
            </a:prstGeom>
            <a:ln w="57150">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123" name="ZoneTexte 15">
                  <a:extLst>
                    <a:ext uri="{FF2B5EF4-FFF2-40B4-BE49-F238E27FC236}">
                      <a16:creationId xmlns:a16="http://schemas.microsoft.com/office/drawing/2014/main" id="{7263B9AB-8637-8AAB-2F90-1FDCD89060C7}"/>
                    </a:ext>
                  </a:extLst>
                </p:cNvPr>
                <p:cNvSpPr txBox="1"/>
                <p:nvPr/>
              </p:nvSpPr>
              <p:spPr>
                <a:xfrm rot="19699904">
                  <a:off x="6737120" y="1088552"/>
                  <a:ext cx="1874231" cy="707886"/>
                </a:xfrm>
                <a:prstGeom prst="rect">
                  <a:avLst/>
                </a:prstGeom>
                <a:noFill/>
              </p:spPr>
              <p:txBody>
                <a:bodyPr wrap="none" rtlCol="0">
                  <a:spAutoFit/>
                </a:bodyPr>
                <a:lstStyle/>
                <a:p>
                  <a:r>
                    <a:rPr lang="ja-JP" altLang="en-US" sz="4000" b="1" dirty="0">
                      <a:solidFill>
                        <a:srgbClr val="C00000"/>
                      </a:solidFill>
                      <a:latin typeface="Arial" panose="020B0604020202020204" pitchFamily="34" charset="0"/>
                      <a:cs typeface="Arial" panose="020B0604020202020204" pitchFamily="34" charset="0"/>
                    </a:rPr>
                    <a:t>極角</a:t>
                  </a:r>
                  <a:r>
                    <a:rPr lang="en-GB" sz="4000" b="1" dirty="0">
                      <a:solidFill>
                        <a:srgbClr val="C00000"/>
                      </a:solidFill>
                      <a:latin typeface="Arial" panose="020B0604020202020204" pitchFamily="34" charset="0"/>
                      <a:cs typeface="Arial" panose="020B0604020202020204" pitchFamily="34" charset="0"/>
                    </a:rPr>
                    <a:t>(</a:t>
                  </a:r>
                  <a14:m>
                    <m:oMath xmlns:m="http://schemas.openxmlformats.org/officeDocument/2006/math">
                      <m:r>
                        <a:rPr lang="fr-FR" sz="4000" b="1" i="1" smtClean="0">
                          <a:solidFill>
                            <a:srgbClr val="C00000"/>
                          </a:solidFill>
                          <a:latin typeface="Cambria Math" panose="02040503050406030204" pitchFamily="18" charset="0"/>
                        </a:rPr>
                        <m:t>𝜽</m:t>
                      </m:r>
                    </m:oMath>
                  </a14:m>
                  <a:r>
                    <a:rPr lang="en-GB" sz="4000" b="1" dirty="0">
                      <a:solidFill>
                        <a:srgbClr val="C00000"/>
                      </a:solidFill>
                      <a:latin typeface="Arial" panose="020B0604020202020204" pitchFamily="34" charset="0"/>
                      <a:cs typeface="Arial" panose="020B0604020202020204" pitchFamily="34" charset="0"/>
                    </a:rPr>
                    <a:t>)</a:t>
                  </a:r>
                </a:p>
              </p:txBody>
            </p:sp>
          </mc:Choice>
          <mc:Fallback xmlns="">
            <p:sp>
              <p:nvSpPr>
                <p:cNvPr id="123" name="ZoneTexte 15">
                  <a:extLst>
                    <a:ext uri="{FF2B5EF4-FFF2-40B4-BE49-F238E27FC236}">
                      <a16:creationId xmlns:a16="http://schemas.microsoft.com/office/drawing/2014/main" id="{7263B9AB-8637-8AAB-2F90-1FDCD89060C7}"/>
                    </a:ext>
                  </a:extLst>
                </p:cNvPr>
                <p:cNvSpPr txBox="1">
                  <a:spLocks noRot="1" noChangeAspect="1" noMove="1" noResize="1" noEditPoints="1" noAdjustHandles="1" noChangeArrowheads="1" noChangeShapeType="1" noTextEdit="1"/>
                </p:cNvSpPr>
                <p:nvPr/>
              </p:nvSpPr>
              <p:spPr>
                <a:xfrm rot="19699904">
                  <a:off x="6737120" y="1088552"/>
                  <a:ext cx="1874231" cy="707886"/>
                </a:xfrm>
                <a:prstGeom prst="rect">
                  <a:avLst/>
                </a:prstGeom>
                <a:blipFill>
                  <a:blip r:embed="rId8"/>
                  <a:stretch>
                    <a:fillRect l="-14615" t="-31429" r="-42692" b="-35238"/>
                  </a:stretch>
                </a:blipFill>
              </p:spPr>
              <p:txBody>
                <a:bodyPr/>
                <a:lstStyle/>
                <a:p>
                  <a:r>
                    <a:rPr lang="ja-JP" altLang="en-US">
                      <a:noFill/>
                    </a:rPr>
                    <a:t> </a:t>
                  </a:r>
                </a:p>
              </p:txBody>
            </p:sp>
          </mc:Fallback>
        </mc:AlternateContent>
        <p:sp>
          <p:nvSpPr>
            <p:cNvPr id="124" name="Forme libre 13">
              <a:extLst>
                <a:ext uri="{FF2B5EF4-FFF2-40B4-BE49-F238E27FC236}">
                  <a16:creationId xmlns:a16="http://schemas.microsoft.com/office/drawing/2014/main" id="{C5FCCF9E-B919-628A-FFDD-3835B412D7AB}"/>
                </a:ext>
              </a:extLst>
            </p:cNvPr>
            <p:cNvSpPr/>
            <p:nvPr/>
          </p:nvSpPr>
          <p:spPr>
            <a:xfrm>
              <a:off x="6294197" y="1817765"/>
              <a:ext cx="1141152" cy="630348"/>
            </a:xfrm>
            <a:custGeom>
              <a:avLst/>
              <a:gdLst>
                <a:gd name="connsiteX0" fmla="*/ 0 w 304800"/>
                <a:gd name="connsiteY0" fmla="*/ 0 h 276225"/>
                <a:gd name="connsiteX1" fmla="*/ 304800 w 304800"/>
                <a:gd name="connsiteY1" fmla="*/ 276225 h 276225"/>
                <a:gd name="connsiteX0" fmla="*/ 0 w 304800"/>
                <a:gd name="connsiteY0" fmla="*/ 0 h 276225"/>
                <a:gd name="connsiteX1" fmla="*/ 304800 w 304800"/>
                <a:gd name="connsiteY1" fmla="*/ 276225 h 276225"/>
                <a:gd name="connsiteX0" fmla="*/ 0 w 304800"/>
                <a:gd name="connsiteY0" fmla="*/ 0 h 276225"/>
                <a:gd name="connsiteX1" fmla="*/ 304800 w 304800"/>
                <a:gd name="connsiteY1" fmla="*/ 276225 h 276225"/>
                <a:gd name="connsiteX0" fmla="*/ 0 w 509587"/>
                <a:gd name="connsiteY0" fmla="*/ 0 h 285750"/>
                <a:gd name="connsiteX1" fmla="*/ 509587 w 509587"/>
                <a:gd name="connsiteY1" fmla="*/ 285750 h 285750"/>
                <a:gd name="connsiteX0" fmla="*/ 0 w 509587"/>
                <a:gd name="connsiteY0" fmla="*/ 0 h 285750"/>
                <a:gd name="connsiteX1" fmla="*/ 509587 w 509587"/>
                <a:gd name="connsiteY1" fmla="*/ 285750 h 285750"/>
                <a:gd name="connsiteX0" fmla="*/ 0 w 509587"/>
                <a:gd name="connsiteY0" fmla="*/ 0 h 285750"/>
                <a:gd name="connsiteX1" fmla="*/ 509587 w 509587"/>
                <a:gd name="connsiteY1" fmla="*/ 285750 h 285750"/>
              </a:gdLst>
              <a:ahLst/>
              <a:cxnLst>
                <a:cxn ang="0">
                  <a:pos x="connsiteX0" y="connsiteY0"/>
                </a:cxn>
                <a:cxn ang="0">
                  <a:pos x="connsiteX1" y="connsiteY1"/>
                </a:cxn>
              </a:cxnLst>
              <a:rect l="l" t="t" r="r" b="b"/>
              <a:pathLst>
                <a:path w="509587" h="285750">
                  <a:moveTo>
                    <a:pt x="0" y="0"/>
                  </a:moveTo>
                  <a:cubicBezTo>
                    <a:pt x="244475" y="34925"/>
                    <a:pt x="412749" y="150813"/>
                    <a:pt x="509587" y="285750"/>
                  </a:cubicBezTo>
                </a:path>
              </a:pathLst>
            </a:custGeom>
            <a:noFill/>
            <a:ln w="57150">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125" name="ZoneTexte 140">
                  <a:extLst>
                    <a:ext uri="{FF2B5EF4-FFF2-40B4-BE49-F238E27FC236}">
                      <a16:creationId xmlns:a16="http://schemas.microsoft.com/office/drawing/2014/main" id="{BAD02373-DD89-044E-FD31-C326A7554EBA}"/>
                    </a:ext>
                  </a:extLst>
                </p:cNvPr>
                <p:cNvSpPr txBox="1"/>
                <p:nvPr/>
              </p:nvSpPr>
              <p:spPr>
                <a:xfrm>
                  <a:off x="5160955" y="295250"/>
                  <a:ext cx="2600392" cy="707886"/>
                </a:xfrm>
                <a:prstGeom prst="rect">
                  <a:avLst/>
                </a:prstGeom>
                <a:noFill/>
              </p:spPr>
              <p:txBody>
                <a:bodyPr wrap="none" rtlCol="0">
                  <a:spAutoFit/>
                </a:bodyPr>
                <a:lstStyle/>
                <a:p>
                  <a:r>
                    <a:rPr lang="ja-JP" altLang="en-US" sz="4000" b="1" dirty="0">
                      <a:solidFill>
                        <a:srgbClr val="C00000"/>
                      </a:solidFill>
                      <a:latin typeface="Arial" panose="020B0604020202020204" pitchFamily="34" charset="0"/>
                      <a:cs typeface="Arial" panose="020B0604020202020204" pitchFamily="34" charset="0"/>
                    </a:rPr>
                    <a:t>方位角</a:t>
                  </a:r>
                  <a:r>
                    <a:rPr lang="en-GB" sz="4000" b="1" dirty="0">
                      <a:solidFill>
                        <a:srgbClr val="C00000"/>
                      </a:solidFill>
                      <a:latin typeface="Arial" panose="020B0604020202020204" pitchFamily="34" charset="0"/>
                      <a:cs typeface="Arial" panose="020B0604020202020204" pitchFamily="34" charset="0"/>
                    </a:rPr>
                    <a:t> (</a:t>
                  </a:r>
                  <a14:m>
                    <m:oMath xmlns:m="http://schemas.openxmlformats.org/officeDocument/2006/math">
                      <m:r>
                        <a:rPr lang="fr-FR" sz="4000" b="1" i="1" smtClean="0">
                          <a:solidFill>
                            <a:srgbClr val="C00000"/>
                          </a:solidFill>
                          <a:latin typeface="Cambria Math" panose="02040503050406030204" pitchFamily="18" charset="0"/>
                        </a:rPr>
                        <m:t>𝝓</m:t>
                      </m:r>
                    </m:oMath>
                  </a14:m>
                  <a:r>
                    <a:rPr lang="en-GB" sz="4000" b="1" dirty="0">
                      <a:solidFill>
                        <a:srgbClr val="C00000"/>
                      </a:solidFill>
                      <a:latin typeface="Arial" panose="020B0604020202020204" pitchFamily="34" charset="0"/>
                      <a:cs typeface="Arial" panose="020B0604020202020204" pitchFamily="34" charset="0"/>
                    </a:rPr>
                    <a:t>)</a:t>
                  </a:r>
                </a:p>
              </p:txBody>
            </p:sp>
          </mc:Choice>
          <mc:Fallback xmlns="">
            <p:sp>
              <p:nvSpPr>
                <p:cNvPr id="125" name="ZoneTexte 140">
                  <a:extLst>
                    <a:ext uri="{FF2B5EF4-FFF2-40B4-BE49-F238E27FC236}">
                      <a16:creationId xmlns:a16="http://schemas.microsoft.com/office/drawing/2014/main" id="{BAD02373-DD89-044E-FD31-C326A7554EBA}"/>
                    </a:ext>
                  </a:extLst>
                </p:cNvPr>
                <p:cNvSpPr txBox="1">
                  <a:spLocks noRot="1" noChangeAspect="1" noMove="1" noResize="1" noEditPoints="1" noAdjustHandles="1" noChangeArrowheads="1" noChangeShapeType="1" noTextEdit="1"/>
                </p:cNvSpPr>
                <p:nvPr/>
              </p:nvSpPr>
              <p:spPr>
                <a:xfrm>
                  <a:off x="5160955" y="295250"/>
                  <a:ext cx="2600392" cy="707886"/>
                </a:xfrm>
                <a:prstGeom prst="rect">
                  <a:avLst/>
                </a:prstGeom>
                <a:blipFill>
                  <a:blip r:embed="rId9"/>
                  <a:stretch>
                    <a:fillRect l="-10496" t="-22340" r="-33528" b="-69149"/>
                  </a:stretch>
                </a:blipFill>
              </p:spPr>
              <p:txBody>
                <a:bodyPr/>
                <a:lstStyle/>
                <a:p>
                  <a:r>
                    <a:rPr lang="ja-JP" altLang="en-US">
                      <a:noFill/>
                    </a:rPr>
                    <a:t> </a:t>
                  </a:r>
                </a:p>
              </p:txBody>
            </p:sp>
          </mc:Fallback>
        </mc:AlternateContent>
        <p:sp>
          <p:nvSpPr>
            <p:cNvPr id="126" name="ZoneTexte 137">
              <a:extLst>
                <a:ext uri="{FF2B5EF4-FFF2-40B4-BE49-F238E27FC236}">
                  <a16:creationId xmlns:a16="http://schemas.microsoft.com/office/drawing/2014/main" id="{515FBDCF-02C5-B852-2B34-2407430E8F30}"/>
                </a:ext>
              </a:extLst>
            </p:cNvPr>
            <p:cNvSpPr txBox="1"/>
            <p:nvPr/>
          </p:nvSpPr>
          <p:spPr>
            <a:xfrm>
              <a:off x="9809524" y="2497802"/>
              <a:ext cx="1723549" cy="707886"/>
            </a:xfrm>
            <a:prstGeom prst="rect">
              <a:avLst/>
            </a:prstGeom>
            <a:noFill/>
          </p:spPr>
          <p:txBody>
            <a:bodyPr wrap="none" rtlCol="0">
              <a:spAutoFit/>
            </a:bodyPr>
            <a:lstStyle/>
            <a:p>
              <a:r>
                <a:rPr lang="ja-JP" altLang="en-US" sz="4000" b="1" dirty="0">
                  <a:latin typeface="Arial" panose="020B0604020202020204" pitchFamily="34" charset="0"/>
                  <a:cs typeface="Arial" panose="020B0604020202020204" pitchFamily="34" charset="0"/>
                </a:rPr>
                <a:t>検出器</a:t>
              </a:r>
              <a:endParaRPr lang="fr-FR" sz="4000" b="1" dirty="0">
                <a:latin typeface="Arial" panose="020B0604020202020204" pitchFamily="34" charset="0"/>
                <a:cs typeface="Arial" panose="020B0604020202020204" pitchFamily="34" charset="0"/>
              </a:endParaRPr>
            </a:p>
          </p:txBody>
        </p:sp>
      </p:grpSp>
      <p:cxnSp>
        <p:nvCxnSpPr>
          <p:cNvPr id="224" name="Connecteur droit avec flèche 114">
            <a:extLst>
              <a:ext uri="{FF2B5EF4-FFF2-40B4-BE49-F238E27FC236}">
                <a16:creationId xmlns:a16="http://schemas.microsoft.com/office/drawing/2014/main" id="{78C23165-D6A3-33E8-133D-2FD0FDCD9D97}"/>
              </a:ext>
            </a:extLst>
          </p:cNvPr>
          <p:cNvCxnSpPr>
            <a:cxnSpLocks/>
            <a:endCxn id="200" idx="5"/>
          </p:cNvCxnSpPr>
          <p:nvPr/>
        </p:nvCxnSpPr>
        <p:spPr>
          <a:xfrm flipH="1" flipV="1">
            <a:off x="4952609" y="4380466"/>
            <a:ext cx="4816704" cy="809090"/>
          </a:xfrm>
          <a:prstGeom prst="straightConnector1">
            <a:avLst/>
          </a:prstGeom>
          <a:ln w="4762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74144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4"/>
                                        </p:tgtEl>
                                        <p:attrNameLst>
                                          <p:attrName>style.visibility</p:attrName>
                                        </p:attrNameLst>
                                      </p:cBhvr>
                                      <p:to>
                                        <p:strVal val="visible"/>
                                      </p:to>
                                    </p:set>
                                    <p:animEffect transition="in" filter="fade">
                                      <p:cBhvr>
                                        <p:cTn id="12" dur="500"/>
                                        <p:tgtEl>
                                          <p:spTgt spid="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891434" y="727016"/>
            <a:ext cx="8409132" cy="4905342"/>
          </a:xfrm>
          <a:prstGeom prst="rect">
            <a:avLst/>
          </a:prstGeom>
        </p:spPr>
      </p:pic>
      <p:sp>
        <p:nvSpPr>
          <p:cNvPr id="5" name="object 5"/>
          <p:cNvSpPr txBox="1">
            <a:spLocks noGrp="1"/>
          </p:cNvSpPr>
          <p:nvPr>
            <p:ph type="dt" sz="half" idx="6"/>
          </p:nvPr>
        </p:nvSpPr>
        <p:spPr>
          <a:xfrm>
            <a:off x="10778108" y="9428106"/>
            <a:ext cx="1501140" cy="304800"/>
          </a:xfrm>
          <a:prstGeom prst="rect">
            <a:avLst/>
          </a:prstGeom>
        </p:spPr>
        <p:txBody>
          <a:bodyPr vert="horz" wrap="square" lIns="0" tIns="0" rIns="0" bIns="0" rtlCol="0">
            <a:spAutoFit/>
          </a:bodyPr>
          <a:lstStyle>
            <a:defPPr>
              <a:defRPr lang="ja-JP"/>
            </a:defPPr>
            <a:lvl1pPr marL="0" algn="l" defTabSz="914400" rtl="0" eaLnBrk="1" latinLnBrk="0" hangingPunct="1">
              <a:defRPr kumimoji="1" sz="1800" b="0" i="0" kern="1200">
                <a:solidFill>
                  <a:srgbClr val="E97031"/>
                </a:solidFill>
                <a:latin typeface="Tahoma"/>
                <a:ea typeface="+mn-ea"/>
                <a:cs typeface="Tahoma"/>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8659">
              <a:lnSpc>
                <a:spcPts val="1466"/>
              </a:lnSpc>
            </a:pPr>
            <a:r>
              <a:rPr lang="en-US" spc="-25"/>
              <a:t>12th</a:t>
            </a:r>
            <a:r>
              <a:rPr lang="en-US" spc="-190"/>
              <a:t> </a:t>
            </a:r>
            <a:r>
              <a:rPr lang="en-US" spc="-70"/>
              <a:t>J</a:t>
            </a:r>
            <a:r>
              <a:rPr lang="en-US" spc="-85"/>
              <a:t>u</a:t>
            </a:r>
            <a:r>
              <a:rPr lang="en-US" spc="-15"/>
              <a:t>n</a:t>
            </a:r>
            <a:r>
              <a:rPr lang="en-US"/>
              <a:t>e</a:t>
            </a:r>
            <a:r>
              <a:rPr lang="en-US" spc="-215"/>
              <a:t> </a:t>
            </a:r>
            <a:r>
              <a:rPr lang="en-US" spc="-30"/>
              <a:t>2024</a:t>
            </a:r>
            <a:endParaRPr spc="-20" dirty="0"/>
          </a:p>
        </p:txBody>
      </p:sp>
      <p:sp>
        <p:nvSpPr>
          <p:cNvPr id="6" name="object 6"/>
          <p:cNvSpPr txBox="1">
            <a:spLocks noGrp="1"/>
          </p:cNvSpPr>
          <p:nvPr>
            <p:ph type="ftr" sz="quarter" idx="5"/>
          </p:nvPr>
        </p:nvSpPr>
        <p:spPr>
          <a:xfrm>
            <a:off x="5082666" y="9437555"/>
            <a:ext cx="4464684" cy="304800"/>
          </a:xfrm>
          <a:prstGeom prst="rect">
            <a:avLst/>
          </a:prstGeom>
        </p:spPr>
        <p:txBody>
          <a:bodyPr vert="horz" wrap="square" lIns="0" tIns="0" rIns="0" bIns="0" rtlCol="0">
            <a:spAutoFit/>
          </a:bodyPr>
          <a:lstStyle>
            <a:defPPr>
              <a:defRPr lang="ja-JP"/>
            </a:defPPr>
            <a:lvl1pPr marL="0" algn="l" defTabSz="914400" rtl="0" eaLnBrk="1" latinLnBrk="0" hangingPunct="1">
              <a:defRPr kumimoji="1" sz="1800" b="1" i="0" kern="1200">
                <a:solidFill>
                  <a:srgbClr val="E97031"/>
                </a:solidFill>
                <a:latin typeface="Trebuchet MS"/>
                <a:ea typeface="+mn-ea"/>
                <a:cs typeface="Trebuchet M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8659">
              <a:lnSpc>
                <a:spcPts val="1466"/>
              </a:lnSpc>
            </a:pPr>
            <a:r>
              <a:rPr lang="en-GB" spc="5"/>
              <a:t>Modeling</a:t>
            </a:r>
            <a:r>
              <a:rPr lang="en-GB" spc="-170"/>
              <a:t> </a:t>
            </a:r>
            <a:r>
              <a:rPr lang="en-GB" spc="-30"/>
              <a:t>of</a:t>
            </a:r>
            <a:r>
              <a:rPr lang="en-GB" spc="-180"/>
              <a:t> </a:t>
            </a:r>
            <a:r>
              <a:rPr lang="en-GB" spc="-60"/>
              <a:t>X-ray</a:t>
            </a:r>
            <a:r>
              <a:rPr lang="en-GB" spc="-200"/>
              <a:t> </a:t>
            </a:r>
            <a:r>
              <a:rPr lang="en-GB" spc="-30"/>
              <a:t>photoelectron</a:t>
            </a:r>
            <a:r>
              <a:rPr lang="en-GB" spc="-150"/>
              <a:t> </a:t>
            </a:r>
            <a:r>
              <a:rPr lang="en-GB" spc="-40"/>
              <a:t>diffraction</a:t>
            </a:r>
            <a:endParaRPr spc="-27" dirty="0"/>
          </a:p>
        </p:txBody>
      </p:sp>
      <p:sp>
        <p:nvSpPr>
          <p:cNvPr id="7" name="object 7"/>
          <p:cNvSpPr txBox="1">
            <a:spLocks noGrp="1"/>
          </p:cNvSpPr>
          <p:nvPr>
            <p:ph type="sldNum" sz="quarter" idx="7"/>
          </p:nvPr>
        </p:nvSpPr>
        <p:spPr>
          <a:xfrm>
            <a:off x="13738606" y="9457977"/>
            <a:ext cx="320675" cy="304800"/>
          </a:xfrm>
          <a:prstGeom prst="rect">
            <a:avLst/>
          </a:prstGeom>
        </p:spPr>
        <p:txBody>
          <a:bodyPr vert="horz" wrap="square" lIns="0" tIns="0" rIns="0" bIns="0" rtlCol="0">
            <a:spAutoFit/>
          </a:bodyPr>
          <a:lstStyle>
            <a:defPPr>
              <a:defRPr lang="ja-JP"/>
            </a:defPPr>
            <a:lvl1pPr marL="0" algn="l" defTabSz="914400" rtl="0" eaLnBrk="1" latinLnBrk="0" hangingPunct="1">
              <a:defRPr kumimoji="1" sz="1800" b="0" i="0" kern="1200">
                <a:solidFill>
                  <a:srgbClr val="E97031"/>
                </a:solidFill>
                <a:latin typeface="Tahoma"/>
                <a:ea typeface="+mn-ea"/>
                <a:cs typeface="Tahoma"/>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38100">
              <a:lnSpc>
                <a:spcPts val="2150"/>
              </a:lnSpc>
            </a:pPr>
            <a:fld id="{81D60167-4931-47E6-BA6A-407CBD079E47}" type="slidenum">
              <a:rPr lang="en-US" altLang="ja-JP" spc="-25" smtClean="0"/>
              <a:pPr marL="38100">
                <a:lnSpc>
                  <a:spcPts val="2150"/>
                </a:lnSpc>
              </a:pPr>
              <a:t>14</a:t>
            </a:fld>
            <a:endParaRPr spc="-17" dirty="0"/>
          </a:p>
        </p:txBody>
      </p:sp>
      <p:sp>
        <p:nvSpPr>
          <p:cNvPr id="4" name="object 4"/>
          <p:cNvSpPr txBox="1"/>
          <p:nvPr/>
        </p:nvSpPr>
        <p:spPr>
          <a:xfrm>
            <a:off x="4825019" y="5632358"/>
            <a:ext cx="2324966" cy="244397"/>
          </a:xfrm>
          <a:prstGeom prst="rect">
            <a:avLst/>
          </a:prstGeom>
        </p:spPr>
        <p:txBody>
          <a:bodyPr vert="horz" wrap="square" lIns="0" tIns="8226" rIns="0" bIns="0" rtlCol="0">
            <a:spAutoFit/>
          </a:bodyPr>
          <a:lstStyle/>
          <a:p>
            <a:pPr marL="8659">
              <a:spcBef>
                <a:spcPts val="65"/>
              </a:spcBef>
            </a:pPr>
            <a:r>
              <a:rPr sz="1534" spc="-55" dirty="0">
                <a:latin typeface="Tahoma"/>
                <a:cs typeface="Tahoma"/>
              </a:rPr>
              <a:t>I</a:t>
            </a:r>
            <a:r>
              <a:rPr sz="1534" spc="-109" dirty="0">
                <a:latin typeface="Tahoma"/>
                <a:cs typeface="Tahoma"/>
              </a:rPr>
              <a:t>m</a:t>
            </a:r>
            <a:r>
              <a:rPr sz="1534" spc="-51" dirty="0">
                <a:latin typeface="Tahoma"/>
                <a:cs typeface="Tahoma"/>
              </a:rPr>
              <a:t>a</a:t>
            </a:r>
            <a:r>
              <a:rPr sz="1534" spc="-61" dirty="0">
                <a:latin typeface="Tahoma"/>
                <a:cs typeface="Tahoma"/>
              </a:rPr>
              <a:t>g</a:t>
            </a:r>
            <a:r>
              <a:rPr sz="1534" spc="-3" dirty="0">
                <a:latin typeface="Tahoma"/>
                <a:cs typeface="Tahoma"/>
              </a:rPr>
              <a:t>e</a:t>
            </a:r>
            <a:r>
              <a:rPr sz="1534" spc="-177" dirty="0">
                <a:latin typeface="Tahoma"/>
                <a:cs typeface="Tahoma"/>
              </a:rPr>
              <a:t> </a:t>
            </a:r>
            <a:r>
              <a:rPr sz="1534" spc="-37" dirty="0">
                <a:latin typeface="Tahoma"/>
                <a:cs typeface="Tahoma"/>
              </a:rPr>
              <a:t>f</a:t>
            </a:r>
            <a:r>
              <a:rPr sz="1534" spc="-61" dirty="0">
                <a:latin typeface="Tahoma"/>
                <a:cs typeface="Tahoma"/>
              </a:rPr>
              <a:t>r</a:t>
            </a:r>
            <a:r>
              <a:rPr sz="1534" spc="14" dirty="0">
                <a:latin typeface="Tahoma"/>
                <a:cs typeface="Tahoma"/>
              </a:rPr>
              <a:t>om</a:t>
            </a:r>
            <a:r>
              <a:rPr sz="1534" spc="-170" dirty="0">
                <a:latin typeface="Tahoma"/>
                <a:cs typeface="Tahoma"/>
              </a:rPr>
              <a:t> </a:t>
            </a:r>
            <a:r>
              <a:rPr sz="1534" spc="-3" dirty="0">
                <a:latin typeface="Cambria Math"/>
                <a:cs typeface="Cambria Math"/>
              </a:rPr>
              <a:t>Didier</a:t>
            </a:r>
            <a:r>
              <a:rPr sz="1534" spc="7" dirty="0">
                <a:latin typeface="Cambria Math"/>
                <a:cs typeface="Cambria Math"/>
              </a:rPr>
              <a:t> </a:t>
            </a:r>
            <a:r>
              <a:rPr sz="1534" spc="-7" dirty="0">
                <a:latin typeface="Cambria Math"/>
                <a:cs typeface="Cambria Math"/>
              </a:rPr>
              <a:t>Sé</a:t>
            </a:r>
            <a:r>
              <a:rPr sz="1534" spc="-10" dirty="0">
                <a:latin typeface="Cambria Math"/>
                <a:cs typeface="Cambria Math"/>
              </a:rPr>
              <a:t>b</a:t>
            </a:r>
            <a:r>
              <a:rPr sz="1534" spc="-3" dirty="0">
                <a:latin typeface="Cambria Math"/>
                <a:cs typeface="Cambria Math"/>
              </a:rPr>
              <a:t>ille</a:t>
            </a:r>
            <a:r>
              <a:rPr sz="1534" dirty="0">
                <a:latin typeface="Cambria Math"/>
                <a:cs typeface="Cambria Math"/>
              </a:rPr>
              <a:t>a</a:t>
            </a:r>
            <a:r>
              <a:rPr sz="1534" spc="-3" dirty="0">
                <a:latin typeface="Cambria Math"/>
                <a:cs typeface="Cambria Math"/>
              </a:rPr>
              <a:t>u</a:t>
            </a:r>
            <a:endParaRPr sz="1534">
              <a:latin typeface="Cambria Math"/>
              <a:cs typeface="Cambria Math"/>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00B57DB8-5AFB-C112-2907-5647229E42D2}"/>
              </a:ext>
            </a:extLst>
          </p:cNvPr>
          <p:cNvSpPr>
            <a:spLocks noGrp="1"/>
          </p:cNvSpPr>
          <p:nvPr>
            <p:ph idx="1"/>
          </p:nvPr>
        </p:nvSpPr>
        <p:spPr>
          <a:xfrm>
            <a:off x="1794163" y="1015344"/>
            <a:ext cx="8603673" cy="4351338"/>
          </a:xfrm>
        </p:spPr>
        <p:txBody>
          <a:bodyPr>
            <a:normAutofit/>
          </a:bodyPr>
          <a:lstStyle/>
          <a:p>
            <a:pPr marL="0" indent="0">
              <a:buNone/>
            </a:pPr>
            <a:r>
              <a:rPr lang="ja-JP" altLang="en-US" sz="2727" dirty="0"/>
              <a:t>なぜ実験とシミュレーションの比較をするのか </a:t>
            </a:r>
            <a:r>
              <a:rPr lang="en-US" altLang="ja-JP" sz="2727" dirty="0"/>
              <a:t>?</a:t>
            </a:r>
          </a:p>
          <a:p>
            <a:pPr marL="0" indent="0">
              <a:buNone/>
            </a:pPr>
            <a:endParaRPr lang="en-US" altLang="ja-JP" sz="2727" dirty="0"/>
          </a:p>
          <a:p>
            <a:pPr>
              <a:buFont typeface="Wingdings" panose="05000000000000000000" pitchFamily="2" charset="2"/>
              <a:buChar char="ü"/>
            </a:pPr>
            <a:r>
              <a:rPr lang="ja-JP" altLang="en-US" sz="2727" dirty="0"/>
              <a:t>実験で得られるスペクトルに求める構造の情報が全て含まれている。しかし、それをスペクトルから抽出する方法がない。</a:t>
            </a:r>
            <a:endParaRPr lang="en-US" altLang="ja-JP" sz="2727" dirty="0"/>
          </a:p>
          <a:p>
            <a:pPr>
              <a:buFont typeface="Wingdings" panose="05000000000000000000" pitchFamily="2" charset="2"/>
              <a:buChar char="ü"/>
            </a:pPr>
            <a:r>
              <a:rPr lang="ja-JP" altLang="en-US" sz="2727" dirty="0"/>
              <a:t>構造の情報は、実験スペクトルと理論モデルの比較によってのみ正確に抽出できる。</a:t>
            </a:r>
            <a:endParaRPr lang="en-US" altLang="ja-JP" sz="2727" dirty="0"/>
          </a:p>
          <a:p>
            <a:pPr>
              <a:buFont typeface="Wingdings" panose="05000000000000000000" pitchFamily="2" charset="2"/>
              <a:buChar char="ü"/>
            </a:pPr>
            <a:endParaRPr lang="en-US" altLang="ja-JP" sz="2727" dirty="0"/>
          </a:p>
          <a:p>
            <a:pPr marL="0" indent="0" algn="ctr">
              <a:buNone/>
            </a:pPr>
            <a:r>
              <a:rPr lang="ja-JP" altLang="en-US" sz="3068" b="1" dirty="0">
                <a:solidFill>
                  <a:srgbClr val="FF0000"/>
                </a:solidFill>
              </a:rPr>
              <a:t>理論的枠組み</a:t>
            </a:r>
            <a:r>
              <a:rPr lang="en-US" altLang="ja-JP" sz="3068" b="1" dirty="0">
                <a:solidFill>
                  <a:srgbClr val="FF0000"/>
                </a:solidFill>
              </a:rPr>
              <a:t>:</a:t>
            </a:r>
            <a:r>
              <a:rPr lang="ja-JP" altLang="en-US" sz="3068" b="1" dirty="0">
                <a:solidFill>
                  <a:srgbClr val="FF0000"/>
                </a:solidFill>
              </a:rPr>
              <a:t>多重散乱理論</a:t>
            </a:r>
          </a:p>
        </p:txBody>
      </p:sp>
      <p:sp>
        <p:nvSpPr>
          <p:cNvPr id="3" name="日付プレースホルダー 2">
            <a:extLst>
              <a:ext uri="{FF2B5EF4-FFF2-40B4-BE49-F238E27FC236}">
                <a16:creationId xmlns:a16="http://schemas.microsoft.com/office/drawing/2014/main" id="{62F794D8-A1DE-83EE-89CE-C448315EC933}"/>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4" name="フッター プレースホルダー 3">
            <a:extLst>
              <a:ext uri="{FF2B5EF4-FFF2-40B4-BE49-F238E27FC236}">
                <a16:creationId xmlns:a16="http://schemas.microsoft.com/office/drawing/2014/main" id="{EE03359C-43F0-A545-B53F-0EA8410B3F73}"/>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99A79A34-A24E-854E-DAC1-A2F59FD8911C}"/>
              </a:ext>
            </a:extLst>
          </p:cNvPr>
          <p:cNvSpPr>
            <a:spLocks noGrp="1"/>
          </p:cNvSpPr>
          <p:nvPr>
            <p:ph type="sldNum" sz="quarter" idx="12"/>
          </p:nvPr>
        </p:nvSpPr>
        <p:spPr/>
        <p:txBody>
          <a:bodyPr/>
          <a:lstStyle/>
          <a:p>
            <a:fld id="{B21B9B4F-A4D2-4B49-B820-CCE4FA55D23B}" type="slidenum">
              <a:rPr kumimoji="1" lang="ja-JP" altLang="en-US" smtClean="0"/>
              <a:pPr/>
              <a:t>15</a:t>
            </a:fld>
            <a:endParaRPr kumimoji="1" lang="ja-JP" altLang="en-US" dirty="0"/>
          </a:p>
        </p:txBody>
      </p:sp>
      <p:sp>
        <p:nvSpPr>
          <p:cNvPr id="6" name="テキスト ボックス 5">
            <a:extLst>
              <a:ext uri="{FF2B5EF4-FFF2-40B4-BE49-F238E27FC236}">
                <a16:creationId xmlns:a16="http://schemas.microsoft.com/office/drawing/2014/main" id="{AF91C4F0-960E-ABF4-0983-FD4328A20901}"/>
              </a:ext>
            </a:extLst>
          </p:cNvPr>
          <p:cNvSpPr txBox="1"/>
          <p:nvPr/>
        </p:nvSpPr>
        <p:spPr>
          <a:xfrm>
            <a:off x="3837107" y="229193"/>
            <a:ext cx="4381111"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実験とシミュレーションの比較</a:t>
            </a:r>
            <a:endParaRPr lang="en-US" altLang="ja-JP" sz="3409" b="1" baseline="23391" dirty="0">
              <a:latin typeface="Arial" panose="020B0604020202020204" pitchFamily="34" charset="0"/>
              <a:cs typeface="Arial" panose="020B0604020202020204" pitchFamily="34" charset="0"/>
            </a:endParaRPr>
          </a:p>
        </p:txBody>
      </p:sp>
      <p:sp>
        <p:nvSpPr>
          <p:cNvPr id="7" name="テキスト ボックス 6">
            <a:extLst>
              <a:ext uri="{FF2B5EF4-FFF2-40B4-BE49-F238E27FC236}">
                <a16:creationId xmlns:a16="http://schemas.microsoft.com/office/drawing/2014/main" id="{EF53065C-316B-1DE7-0051-B2D3A92B7D11}"/>
              </a:ext>
            </a:extLst>
          </p:cNvPr>
          <p:cNvSpPr txBox="1"/>
          <p:nvPr/>
        </p:nvSpPr>
        <p:spPr>
          <a:xfrm>
            <a:off x="3556175" y="5163164"/>
            <a:ext cx="4942977" cy="407035"/>
          </a:xfrm>
          <a:prstGeom prst="rect">
            <a:avLst/>
          </a:prstGeom>
          <a:noFill/>
        </p:spPr>
        <p:txBody>
          <a:bodyPr wrap="square" rtlCol="0">
            <a:spAutoFit/>
          </a:bodyPr>
          <a:lstStyle/>
          <a:p>
            <a:r>
              <a:rPr lang="ja-JP" altLang="en-US" sz="2045" dirty="0"/>
              <a:t>実空間での話</a:t>
            </a:r>
            <a:r>
              <a:rPr lang="en-US" altLang="ja-JP" sz="2045" dirty="0"/>
              <a:t> (</a:t>
            </a:r>
            <a:r>
              <a:rPr lang="en-US" altLang="ja-JP" sz="2045" b="1" dirty="0"/>
              <a:t>k</a:t>
            </a:r>
            <a:r>
              <a:rPr lang="en-US" altLang="ja-JP" sz="2045" dirty="0"/>
              <a:t>-</a:t>
            </a:r>
            <a:r>
              <a:rPr lang="ja-JP" altLang="en-US" sz="2045" dirty="0"/>
              <a:t>空間ではない</a:t>
            </a:r>
            <a:r>
              <a:rPr lang="en-US" altLang="ja-JP" sz="2045" dirty="0"/>
              <a:t>)</a:t>
            </a:r>
            <a:endParaRPr lang="ja-JP" altLang="en-US" sz="2045" dirty="0"/>
          </a:p>
        </p:txBody>
      </p:sp>
    </p:spTree>
    <p:extLst>
      <p:ext uri="{BB962C8B-B14F-4D97-AF65-F5344CB8AC3E}">
        <p14:creationId xmlns:p14="http://schemas.microsoft.com/office/powerpoint/2010/main" val="3357132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animEffect transition="in" filter="fade">
                                      <p:cBhvr>
                                        <p:cTn id="7"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0CE845C2-0B14-610D-3F21-6A61F7657571}"/>
              </a:ext>
            </a:extLst>
          </p:cNvPr>
          <p:cNvSpPr>
            <a:spLocks noGrp="1"/>
          </p:cNvSpPr>
          <p:nvPr>
            <p:ph type="dt" sz="half" idx="10"/>
          </p:nvPr>
        </p:nvSpPr>
        <p:spPr/>
        <p:txBody>
          <a:bodyPr/>
          <a:lstStyle/>
          <a:p>
            <a:r>
              <a:rPr kumimoji="1" lang="en-US" altLang="ja-JP" dirty="0"/>
              <a:t>13th </a:t>
            </a:r>
            <a:r>
              <a:rPr lang="en-US" altLang="ja-JP" dirty="0"/>
              <a:t>Dec.</a:t>
            </a:r>
            <a:r>
              <a:rPr kumimoji="1" lang="en-US" altLang="ja-JP" dirty="0"/>
              <a:t> 2024</a:t>
            </a:r>
            <a:endParaRPr kumimoji="1" lang="ja-JP" altLang="en-US" dirty="0"/>
          </a:p>
        </p:txBody>
      </p:sp>
      <p:sp>
        <p:nvSpPr>
          <p:cNvPr id="4" name="フッター プレースホルダー 3">
            <a:extLst>
              <a:ext uri="{FF2B5EF4-FFF2-40B4-BE49-F238E27FC236}">
                <a16:creationId xmlns:a16="http://schemas.microsoft.com/office/drawing/2014/main" id="{C6A612F5-D6DF-426E-19F1-9560E5641410}"/>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D90EAE2E-D768-0505-6484-337C41A63D2F}"/>
              </a:ext>
            </a:extLst>
          </p:cNvPr>
          <p:cNvSpPr>
            <a:spLocks noGrp="1"/>
          </p:cNvSpPr>
          <p:nvPr>
            <p:ph type="sldNum" sz="quarter" idx="12"/>
          </p:nvPr>
        </p:nvSpPr>
        <p:spPr/>
        <p:txBody>
          <a:bodyPr/>
          <a:lstStyle/>
          <a:p>
            <a:fld id="{B21B9B4F-A4D2-4B49-B820-CCE4FA55D23B}" type="slidenum">
              <a:rPr kumimoji="1" lang="ja-JP" altLang="en-US" smtClean="0"/>
              <a:pPr/>
              <a:t>16</a:t>
            </a:fld>
            <a:endParaRPr kumimoji="1" lang="ja-JP" altLang="en-US" dirty="0"/>
          </a:p>
        </p:txBody>
      </p:sp>
      <p:grpSp>
        <p:nvGrpSpPr>
          <p:cNvPr id="39" name="グループ化 38">
            <a:extLst>
              <a:ext uri="{FF2B5EF4-FFF2-40B4-BE49-F238E27FC236}">
                <a16:creationId xmlns:a16="http://schemas.microsoft.com/office/drawing/2014/main" id="{8C4EC93C-4A59-7FF6-55F0-AB50D4C48669}"/>
              </a:ext>
            </a:extLst>
          </p:cNvPr>
          <p:cNvGrpSpPr/>
          <p:nvPr/>
        </p:nvGrpSpPr>
        <p:grpSpPr>
          <a:xfrm>
            <a:off x="1601689" y="1140561"/>
            <a:ext cx="3625430" cy="4357707"/>
            <a:chOff x="1005841" y="1460425"/>
            <a:chExt cx="5317297" cy="6391303"/>
          </a:xfrm>
        </p:grpSpPr>
        <p:sp>
          <p:nvSpPr>
            <p:cNvPr id="7" name="ZoneTexte 113">
              <a:extLst>
                <a:ext uri="{FF2B5EF4-FFF2-40B4-BE49-F238E27FC236}">
                  <a16:creationId xmlns:a16="http://schemas.microsoft.com/office/drawing/2014/main" id="{AC0D403E-DFA3-B4EF-489F-E465C1942A4E}"/>
                </a:ext>
              </a:extLst>
            </p:cNvPr>
            <p:cNvSpPr txBox="1"/>
            <p:nvPr/>
          </p:nvSpPr>
          <p:spPr>
            <a:xfrm>
              <a:off x="1602364" y="4285305"/>
              <a:ext cx="907984" cy="350967"/>
            </a:xfrm>
            <a:prstGeom prst="rect">
              <a:avLst/>
            </a:prstGeom>
            <a:noFill/>
          </p:spPr>
          <p:txBody>
            <a:bodyPr wrap="none" rtlCol="0">
              <a:spAutoFit/>
            </a:bodyPr>
            <a:lstStyle/>
            <a:p>
              <a:r>
                <a:rPr lang="fr-FR" sz="955" dirty="0"/>
                <a:t>Surface</a:t>
              </a:r>
            </a:p>
          </p:txBody>
        </p:sp>
        <p:sp>
          <p:nvSpPr>
            <p:cNvPr id="8" name="ZoneTexte 119">
              <a:extLst>
                <a:ext uri="{FF2B5EF4-FFF2-40B4-BE49-F238E27FC236}">
                  <a16:creationId xmlns:a16="http://schemas.microsoft.com/office/drawing/2014/main" id="{96C8D1C6-DBB2-E764-B8BD-43E2F6BE6DC7}"/>
                </a:ext>
              </a:extLst>
            </p:cNvPr>
            <p:cNvSpPr txBox="1"/>
            <p:nvPr/>
          </p:nvSpPr>
          <p:spPr>
            <a:xfrm>
              <a:off x="3369775" y="3162308"/>
              <a:ext cx="722250" cy="350967"/>
            </a:xfrm>
            <a:prstGeom prst="rect">
              <a:avLst/>
            </a:prstGeom>
            <a:noFill/>
          </p:spPr>
          <p:txBody>
            <a:bodyPr wrap="none" rtlCol="0">
              <a:spAutoFit/>
            </a:bodyPr>
            <a:lstStyle/>
            <a:p>
              <a:r>
                <a:rPr lang="fr-FR" sz="955" dirty="0"/>
                <a:t>X-ray</a:t>
              </a:r>
            </a:p>
          </p:txBody>
        </p:sp>
        <mc:AlternateContent xmlns:mc="http://schemas.openxmlformats.org/markup-compatibility/2006" xmlns:a14="http://schemas.microsoft.com/office/drawing/2010/main">
          <mc:Choice Requires="a14">
            <p:sp>
              <p:nvSpPr>
                <p:cNvPr id="9" name="ZoneTexte 120">
                  <a:extLst>
                    <a:ext uri="{FF2B5EF4-FFF2-40B4-BE49-F238E27FC236}">
                      <a16:creationId xmlns:a16="http://schemas.microsoft.com/office/drawing/2014/main" id="{D1E1DB3C-B817-9826-FC10-B2BAE3EC7373}"/>
                    </a:ext>
                  </a:extLst>
                </p:cNvPr>
                <p:cNvSpPr txBox="1"/>
                <p:nvPr/>
              </p:nvSpPr>
              <p:spPr>
                <a:xfrm>
                  <a:off x="2451118" y="6163244"/>
                  <a:ext cx="1655718" cy="350967"/>
                </a:xfrm>
                <a:prstGeom prst="rect">
                  <a:avLst/>
                </a:prstGeom>
                <a:noFill/>
              </p:spPr>
              <p:txBody>
                <a:bodyPr wrap="none" rtlCol="0">
                  <a:spAutoFit/>
                </a:bodyPr>
                <a:lstStyle/>
                <a:p>
                  <a:r>
                    <a:rPr lang="fr-FR" sz="955" dirty="0" err="1"/>
                    <a:t>Primary</a:t>
                  </a:r>
                  <a:r>
                    <a:rPr lang="fr-FR" sz="955" dirty="0"/>
                    <a:t> </a:t>
                  </a:r>
                  <a:r>
                    <a:rPr lang="fr-FR" sz="955" dirty="0" err="1"/>
                    <a:t>wave</a:t>
                  </a:r>
                  <a:r>
                    <a:rPr lang="fr-FR" sz="955" dirty="0"/>
                    <a:t> </a:t>
                  </a:r>
                  <a14:m>
                    <m:oMath xmlns:m="http://schemas.openxmlformats.org/officeDocument/2006/math">
                      <m:sSub>
                        <m:sSubPr>
                          <m:ctrlPr>
                            <a:rPr lang="fr-FR" sz="955" i="1">
                              <a:latin typeface="Cambria Math" panose="02040503050406030204" pitchFamily="18" charset="0"/>
                            </a:rPr>
                          </m:ctrlPr>
                        </m:sSubPr>
                        <m:e>
                          <m:r>
                            <m:rPr>
                              <m:sty m:val="p"/>
                            </m:rPr>
                            <a:rPr lang="fr-FR" sz="955">
                              <a:latin typeface="Cambria Math" panose="02040503050406030204" pitchFamily="18" charset="0"/>
                            </a:rPr>
                            <m:t>Ψ</m:t>
                          </m:r>
                        </m:e>
                        <m:sub>
                          <m:r>
                            <a:rPr lang="fr-FR" sz="955" i="1">
                              <a:latin typeface="Cambria Math" panose="02040503050406030204" pitchFamily="18" charset="0"/>
                            </a:rPr>
                            <m:t>0</m:t>
                          </m:r>
                        </m:sub>
                      </m:sSub>
                    </m:oMath>
                  </a14:m>
                  <a:endParaRPr lang="fr-FR" sz="955" dirty="0"/>
                </a:p>
              </p:txBody>
            </p:sp>
          </mc:Choice>
          <mc:Fallback xmlns="">
            <p:sp>
              <p:nvSpPr>
                <p:cNvPr id="9" name="ZoneTexte 120">
                  <a:extLst>
                    <a:ext uri="{FF2B5EF4-FFF2-40B4-BE49-F238E27FC236}">
                      <a16:creationId xmlns:a16="http://schemas.microsoft.com/office/drawing/2014/main" id="{D1E1DB3C-B817-9826-FC10-B2BAE3EC7373}"/>
                    </a:ext>
                  </a:extLst>
                </p:cNvPr>
                <p:cNvSpPr txBox="1">
                  <a:spLocks noRot="1" noChangeAspect="1" noMove="1" noResize="1" noEditPoints="1" noAdjustHandles="1" noChangeArrowheads="1" noChangeShapeType="1" noTextEdit="1"/>
                </p:cNvSpPr>
                <p:nvPr/>
              </p:nvSpPr>
              <p:spPr>
                <a:xfrm>
                  <a:off x="2451118" y="6163244"/>
                  <a:ext cx="1655718" cy="350967"/>
                </a:xfrm>
                <a:prstGeom prst="rect">
                  <a:avLst/>
                </a:prstGeom>
                <a:blipFill>
                  <a:blip r:embed="rId3"/>
                  <a:stretch>
                    <a:fillRect b="-12821"/>
                  </a:stretch>
                </a:blipFill>
              </p:spPr>
              <p:txBody>
                <a:bodyPr/>
                <a:lstStyle/>
                <a:p>
                  <a:r>
                    <a:rPr lang="ja-JP" altLang="en-US">
                      <a:noFill/>
                    </a:rPr>
                    <a:t> </a:t>
                  </a:r>
                </a:p>
              </p:txBody>
            </p:sp>
          </mc:Fallback>
        </mc:AlternateContent>
        <p:cxnSp>
          <p:nvCxnSpPr>
            <p:cNvPr id="10" name="Connecteur droit avec flèche 121">
              <a:extLst>
                <a:ext uri="{FF2B5EF4-FFF2-40B4-BE49-F238E27FC236}">
                  <a16:creationId xmlns:a16="http://schemas.microsoft.com/office/drawing/2014/main" id="{3C975669-C977-164D-E205-DFB67138B7E5}"/>
                </a:ext>
              </a:extLst>
            </p:cNvPr>
            <p:cNvCxnSpPr>
              <a:stCxn id="9" idx="3"/>
            </p:cNvCxnSpPr>
            <p:nvPr/>
          </p:nvCxnSpPr>
          <p:spPr>
            <a:xfrm flipV="1">
              <a:off x="4106836" y="6249879"/>
              <a:ext cx="711116" cy="888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Forme libre 118">
              <a:extLst>
                <a:ext uri="{FF2B5EF4-FFF2-40B4-BE49-F238E27FC236}">
                  <a16:creationId xmlns:a16="http://schemas.microsoft.com/office/drawing/2014/main" id="{FA0D7E38-DE37-7AE6-F3B7-A95FC31E246E}"/>
                </a:ext>
              </a:extLst>
            </p:cNvPr>
            <p:cNvSpPr/>
            <p:nvPr/>
          </p:nvSpPr>
          <p:spPr>
            <a:xfrm rot="2617733">
              <a:off x="2364442" y="4156883"/>
              <a:ext cx="3844657" cy="437219"/>
            </a:xfrm>
            <a:custGeom>
              <a:avLst/>
              <a:gdLst>
                <a:gd name="connsiteX0" fmla="*/ 0 w 2398955"/>
                <a:gd name="connsiteY0" fmla="*/ 333517 h 355188"/>
                <a:gd name="connsiteX1" fmla="*/ 182880 w 2398955"/>
                <a:gd name="connsiteY1" fmla="*/ 30 h 355188"/>
                <a:gd name="connsiteX2" fmla="*/ 344244 w 2398955"/>
                <a:gd name="connsiteY2" fmla="*/ 312002 h 355188"/>
                <a:gd name="connsiteX3" fmla="*/ 537882 w 2398955"/>
                <a:gd name="connsiteY3" fmla="*/ 21545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71219 w 2398955"/>
                <a:gd name="connsiteY3" fmla="*/ 16782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52169 w 2398955"/>
                <a:gd name="connsiteY3" fmla="*/ 16782 h 355188"/>
                <a:gd name="connsiteX4" fmla="*/ 753035 w 2398955"/>
                <a:gd name="connsiteY4" fmla="*/ 333517 h 355188"/>
                <a:gd name="connsiteX5" fmla="*/ 946673 w 2398955"/>
                <a:gd name="connsiteY5" fmla="*/ 75334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188"/>
                <a:gd name="connsiteX1" fmla="*/ 182880 w 2398955"/>
                <a:gd name="connsiteY1" fmla="*/ 30 h 355188"/>
                <a:gd name="connsiteX2" fmla="*/ 344244 w 2398955"/>
                <a:gd name="connsiteY2" fmla="*/ 312002 h 355188"/>
                <a:gd name="connsiteX3" fmla="*/ 552169 w 2398955"/>
                <a:gd name="connsiteY3" fmla="*/ 16782 h 355188"/>
                <a:gd name="connsiteX4" fmla="*/ 753035 w 2398955"/>
                <a:gd name="connsiteY4" fmla="*/ 333517 h 355188"/>
                <a:gd name="connsiteX5" fmla="*/ 970486 w 2398955"/>
                <a:gd name="connsiteY5" fmla="*/ 27709 h 355188"/>
                <a:gd name="connsiteX6" fmla="*/ 1161826 w 2398955"/>
                <a:gd name="connsiteY6" fmla="*/ 312002 h 355188"/>
                <a:gd name="connsiteX7" fmla="*/ 1312433 w 2398955"/>
                <a:gd name="connsiteY7" fmla="*/ 75334 h 355188"/>
                <a:gd name="connsiteX8" fmla="*/ 1538343 w 2398955"/>
                <a:gd name="connsiteY8" fmla="*/ 355032 h 355188"/>
                <a:gd name="connsiteX9" fmla="*/ 1731981 w 2398955"/>
                <a:gd name="connsiteY9" fmla="*/ 118364 h 355188"/>
                <a:gd name="connsiteX10" fmla="*/ 1850315 w 2398955"/>
                <a:gd name="connsiteY10" fmla="*/ 344275 h 355188"/>
                <a:gd name="connsiteX11" fmla="*/ 2054710 w 2398955"/>
                <a:gd name="connsiteY11" fmla="*/ 118364 h 355188"/>
                <a:gd name="connsiteX12" fmla="*/ 2194560 w 2398955"/>
                <a:gd name="connsiteY12" fmla="*/ 301244 h 355188"/>
                <a:gd name="connsiteX13" fmla="*/ 2398955 w 2398955"/>
                <a:gd name="connsiteY13" fmla="*/ 312002 h 355188"/>
                <a:gd name="connsiteX0" fmla="*/ 0 w 2398955"/>
                <a:gd name="connsiteY0" fmla="*/ 333517 h 355451"/>
                <a:gd name="connsiteX1" fmla="*/ 182880 w 2398955"/>
                <a:gd name="connsiteY1" fmla="*/ 30 h 355451"/>
                <a:gd name="connsiteX2" fmla="*/ 344244 w 2398955"/>
                <a:gd name="connsiteY2" fmla="*/ 312002 h 355451"/>
                <a:gd name="connsiteX3" fmla="*/ 552169 w 2398955"/>
                <a:gd name="connsiteY3" fmla="*/ 16782 h 355451"/>
                <a:gd name="connsiteX4" fmla="*/ 753035 w 2398955"/>
                <a:gd name="connsiteY4" fmla="*/ 333517 h 355451"/>
                <a:gd name="connsiteX5" fmla="*/ 970486 w 2398955"/>
                <a:gd name="connsiteY5" fmla="*/ 27709 h 355451"/>
                <a:gd name="connsiteX6" fmla="*/ 1161826 w 2398955"/>
                <a:gd name="connsiteY6" fmla="*/ 312002 h 355451"/>
                <a:gd name="connsiteX7" fmla="*/ 1364820 w 2398955"/>
                <a:gd name="connsiteY7" fmla="*/ 46759 h 355451"/>
                <a:gd name="connsiteX8" fmla="*/ 1538343 w 2398955"/>
                <a:gd name="connsiteY8" fmla="*/ 355032 h 355451"/>
                <a:gd name="connsiteX9" fmla="*/ 1731981 w 2398955"/>
                <a:gd name="connsiteY9" fmla="*/ 118364 h 355451"/>
                <a:gd name="connsiteX10" fmla="*/ 1850315 w 2398955"/>
                <a:gd name="connsiteY10" fmla="*/ 344275 h 355451"/>
                <a:gd name="connsiteX11" fmla="*/ 2054710 w 2398955"/>
                <a:gd name="connsiteY11" fmla="*/ 118364 h 355451"/>
                <a:gd name="connsiteX12" fmla="*/ 2194560 w 2398955"/>
                <a:gd name="connsiteY12" fmla="*/ 301244 h 355451"/>
                <a:gd name="connsiteX13" fmla="*/ 2398955 w 2398955"/>
                <a:gd name="connsiteY13" fmla="*/ 312002 h 355451"/>
                <a:gd name="connsiteX0" fmla="*/ 0 w 2398955"/>
                <a:gd name="connsiteY0" fmla="*/ 333517 h 344275"/>
                <a:gd name="connsiteX1" fmla="*/ 182880 w 2398955"/>
                <a:gd name="connsiteY1" fmla="*/ 30 h 344275"/>
                <a:gd name="connsiteX2" fmla="*/ 344244 w 2398955"/>
                <a:gd name="connsiteY2" fmla="*/ 312002 h 344275"/>
                <a:gd name="connsiteX3" fmla="*/ 552169 w 2398955"/>
                <a:gd name="connsiteY3" fmla="*/ 16782 h 344275"/>
                <a:gd name="connsiteX4" fmla="*/ 753035 w 2398955"/>
                <a:gd name="connsiteY4" fmla="*/ 333517 h 344275"/>
                <a:gd name="connsiteX5" fmla="*/ 970486 w 2398955"/>
                <a:gd name="connsiteY5" fmla="*/ 27709 h 344275"/>
                <a:gd name="connsiteX6" fmla="*/ 1161826 w 2398955"/>
                <a:gd name="connsiteY6" fmla="*/ 312002 h 344275"/>
                <a:gd name="connsiteX7" fmla="*/ 1364820 w 2398955"/>
                <a:gd name="connsiteY7" fmla="*/ 46759 h 344275"/>
                <a:gd name="connsiteX8" fmla="*/ 1566918 w 2398955"/>
                <a:gd name="connsiteY8" fmla="*/ 340744 h 344275"/>
                <a:gd name="connsiteX9" fmla="*/ 1731981 w 2398955"/>
                <a:gd name="connsiteY9" fmla="*/ 118364 h 344275"/>
                <a:gd name="connsiteX10" fmla="*/ 1850315 w 2398955"/>
                <a:gd name="connsiteY10" fmla="*/ 344275 h 344275"/>
                <a:gd name="connsiteX11" fmla="*/ 2054710 w 2398955"/>
                <a:gd name="connsiteY11" fmla="*/ 118364 h 344275"/>
                <a:gd name="connsiteX12" fmla="*/ 2194560 w 2398955"/>
                <a:gd name="connsiteY12" fmla="*/ 301244 h 344275"/>
                <a:gd name="connsiteX13" fmla="*/ 2398955 w 2398955"/>
                <a:gd name="connsiteY13" fmla="*/ 312002 h 344275"/>
                <a:gd name="connsiteX0" fmla="*/ 0 w 2398955"/>
                <a:gd name="connsiteY0" fmla="*/ 333517 h 344564"/>
                <a:gd name="connsiteX1" fmla="*/ 182880 w 2398955"/>
                <a:gd name="connsiteY1" fmla="*/ 30 h 344564"/>
                <a:gd name="connsiteX2" fmla="*/ 344244 w 2398955"/>
                <a:gd name="connsiteY2" fmla="*/ 312002 h 344564"/>
                <a:gd name="connsiteX3" fmla="*/ 552169 w 2398955"/>
                <a:gd name="connsiteY3" fmla="*/ 16782 h 344564"/>
                <a:gd name="connsiteX4" fmla="*/ 753035 w 2398955"/>
                <a:gd name="connsiteY4" fmla="*/ 333517 h 344564"/>
                <a:gd name="connsiteX5" fmla="*/ 970486 w 2398955"/>
                <a:gd name="connsiteY5" fmla="*/ 27709 h 344564"/>
                <a:gd name="connsiteX6" fmla="*/ 1161826 w 2398955"/>
                <a:gd name="connsiteY6" fmla="*/ 312002 h 344564"/>
                <a:gd name="connsiteX7" fmla="*/ 1364820 w 2398955"/>
                <a:gd name="connsiteY7" fmla="*/ 46759 h 344564"/>
                <a:gd name="connsiteX8" fmla="*/ 1566918 w 2398955"/>
                <a:gd name="connsiteY8" fmla="*/ 340744 h 344564"/>
                <a:gd name="connsiteX9" fmla="*/ 1731981 w 2398955"/>
                <a:gd name="connsiteY9" fmla="*/ 61214 h 344564"/>
                <a:gd name="connsiteX10" fmla="*/ 1850315 w 2398955"/>
                <a:gd name="connsiteY10" fmla="*/ 344275 h 344564"/>
                <a:gd name="connsiteX11" fmla="*/ 2054710 w 2398955"/>
                <a:gd name="connsiteY11" fmla="*/ 118364 h 344564"/>
                <a:gd name="connsiteX12" fmla="*/ 2194560 w 2398955"/>
                <a:gd name="connsiteY12" fmla="*/ 301244 h 344564"/>
                <a:gd name="connsiteX13" fmla="*/ 2398955 w 2398955"/>
                <a:gd name="connsiteY13" fmla="*/ 312002 h 344564"/>
                <a:gd name="connsiteX0" fmla="*/ 0 w 2398955"/>
                <a:gd name="connsiteY0" fmla="*/ 333517 h 344564"/>
                <a:gd name="connsiteX1" fmla="*/ 182880 w 2398955"/>
                <a:gd name="connsiteY1" fmla="*/ 30 h 344564"/>
                <a:gd name="connsiteX2" fmla="*/ 344244 w 2398955"/>
                <a:gd name="connsiteY2" fmla="*/ 312002 h 344564"/>
                <a:gd name="connsiteX3" fmla="*/ 552169 w 2398955"/>
                <a:gd name="connsiteY3" fmla="*/ 16782 h 344564"/>
                <a:gd name="connsiteX4" fmla="*/ 753035 w 2398955"/>
                <a:gd name="connsiteY4" fmla="*/ 333517 h 344564"/>
                <a:gd name="connsiteX5" fmla="*/ 970486 w 2398955"/>
                <a:gd name="connsiteY5" fmla="*/ 27709 h 344564"/>
                <a:gd name="connsiteX6" fmla="*/ 1161826 w 2398955"/>
                <a:gd name="connsiteY6" fmla="*/ 312002 h 344564"/>
                <a:gd name="connsiteX7" fmla="*/ 1364820 w 2398955"/>
                <a:gd name="connsiteY7" fmla="*/ 46759 h 344564"/>
                <a:gd name="connsiteX8" fmla="*/ 1566918 w 2398955"/>
                <a:gd name="connsiteY8" fmla="*/ 340744 h 344564"/>
                <a:gd name="connsiteX9" fmla="*/ 1731981 w 2398955"/>
                <a:gd name="connsiteY9" fmla="*/ 61214 h 344564"/>
                <a:gd name="connsiteX10" fmla="*/ 1936040 w 2398955"/>
                <a:gd name="connsiteY10" fmla="*/ 344275 h 344564"/>
                <a:gd name="connsiteX11" fmla="*/ 2054710 w 2398955"/>
                <a:gd name="connsiteY11" fmla="*/ 118364 h 344564"/>
                <a:gd name="connsiteX12" fmla="*/ 2194560 w 2398955"/>
                <a:gd name="connsiteY12" fmla="*/ 301244 h 344564"/>
                <a:gd name="connsiteX13" fmla="*/ 2398955 w 2398955"/>
                <a:gd name="connsiteY13" fmla="*/ 312002 h 344564"/>
                <a:gd name="connsiteX0" fmla="*/ 0 w 2398955"/>
                <a:gd name="connsiteY0" fmla="*/ 333517 h 344291"/>
                <a:gd name="connsiteX1" fmla="*/ 182880 w 2398955"/>
                <a:gd name="connsiteY1" fmla="*/ 30 h 344291"/>
                <a:gd name="connsiteX2" fmla="*/ 344244 w 2398955"/>
                <a:gd name="connsiteY2" fmla="*/ 312002 h 344291"/>
                <a:gd name="connsiteX3" fmla="*/ 552169 w 2398955"/>
                <a:gd name="connsiteY3" fmla="*/ 16782 h 344291"/>
                <a:gd name="connsiteX4" fmla="*/ 753035 w 2398955"/>
                <a:gd name="connsiteY4" fmla="*/ 333517 h 344291"/>
                <a:gd name="connsiteX5" fmla="*/ 970486 w 2398955"/>
                <a:gd name="connsiteY5" fmla="*/ 27709 h 344291"/>
                <a:gd name="connsiteX6" fmla="*/ 1161826 w 2398955"/>
                <a:gd name="connsiteY6" fmla="*/ 312002 h 344291"/>
                <a:gd name="connsiteX7" fmla="*/ 1364820 w 2398955"/>
                <a:gd name="connsiteY7" fmla="*/ 46759 h 344291"/>
                <a:gd name="connsiteX8" fmla="*/ 1566918 w 2398955"/>
                <a:gd name="connsiteY8" fmla="*/ 340744 h 344291"/>
                <a:gd name="connsiteX9" fmla="*/ 1731981 w 2398955"/>
                <a:gd name="connsiteY9" fmla="*/ 61214 h 344291"/>
                <a:gd name="connsiteX10" fmla="*/ 1936040 w 2398955"/>
                <a:gd name="connsiteY10" fmla="*/ 344275 h 344291"/>
                <a:gd name="connsiteX11" fmla="*/ 2102335 w 2398955"/>
                <a:gd name="connsiteY11" fmla="*/ 75502 h 344291"/>
                <a:gd name="connsiteX12" fmla="*/ 2194560 w 2398955"/>
                <a:gd name="connsiteY12" fmla="*/ 301244 h 344291"/>
                <a:gd name="connsiteX13" fmla="*/ 2398955 w 2398955"/>
                <a:gd name="connsiteY13" fmla="*/ 312002 h 344291"/>
                <a:gd name="connsiteX0" fmla="*/ 0 w 2398955"/>
                <a:gd name="connsiteY0" fmla="*/ 333517 h 344290"/>
                <a:gd name="connsiteX1" fmla="*/ 182880 w 2398955"/>
                <a:gd name="connsiteY1" fmla="*/ 30 h 344290"/>
                <a:gd name="connsiteX2" fmla="*/ 344244 w 2398955"/>
                <a:gd name="connsiteY2" fmla="*/ 312002 h 344290"/>
                <a:gd name="connsiteX3" fmla="*/ 552169 w 2398955"/>
                <a:gd name="connsiteY3" fmla="*/ 16782 h 344290"/>
                <a:gd name="connsiteX4" fmla="*/ 753035 w 2398955"/>
                <a:gd name="connsiteY4" fmla="*/ 333517 h 344290"/>
                <a:gd name="connsiteX5" fmla="*/ 970486 w 2398955"/>
                <a:gd name="connsiteY5" fmla="*/ 27709 h 344290"/>
                <a:gd name="connsiteX6" fmla="*/ 1161826 w 2398955"/>
                <a:gd name="connsiteY6" fmla="*/ 312002 h 344290"/>
                <a:gd name="connsiteX7" fmla="*/ 1364820 w 2398955"/>
                <a:gd name="connsiteY7" fmla="*/ 46759 h 344290"/>
                <a:gd name="connsiteX8" fmla="*/ 1566918 w 2398955"/>
                <a:gd name="connsiteY8" fmla="*/ 340744 h 344290"/>
                <a:gd name="connsiteX9" fmla="*/ 1731981 w 2398955"/>
                <a:gd name="connsiteY9" fmla="*/ 61214 h 344290"/>
                <a:gd name="connsiteX10" fmla="*/ 1936040 w 2398955"/>
                <a:gd name="connsiteY10" fmla="*/ 344275 h 344290"/>
                <a:gd name="connsiteX11" fmla="*/ 2102335 w 2398955"/>
                <a:gd name="connsiteY11" fmla="*/ 75502 h 344290"/>
                <a:gd name="connsiteX12" fmla="*/ 2275523 w 2398955"/>
                <a:gd name="connsiteY12" fmla="*/ 310769 h 344290"/>
                <a:gd name="connsiteX13" fmla="*/ 2398955 w 2398955"/>
                <a:gd name="connsiteY13" fmla="*/ 31200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61826 w 2489443"/>
                <a:gd name="connsiteY6" fmla="*/ 312002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95164 w 2489443"/>
                <a:gd name="connsiteY6" fmla="*/ 335815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 name="connsiteX0" fmla="*/ 0 w 2489443"/>
                <a:gd name="connsiteY0" fmla="*/ 333517 h 344290"/>
                <a:gd name="connsiteX1" fmla="*/ 182880 w 2489443"/>
                <a:gd name="connsiteY1" fmla="*/ 30 h 344290"/>
                <a:gd name="connsiteX2" fmla="*/ 344244 w 2489443"/>
                <a:gd name="connsiteY2" fmla="*/ 312002 h 344290"/>
                <a:gd name="connsiteX3" fmla="*/ 552169 w 2489443"/>
                <a:gd name="connsiteY3" fmla="*/ 16782 h 344290"/>
                <a:gd name="connsiteX4" fmla="*/ 753035 w 2489443"/>
                <a:gd name="connsiteY4" fmla="*/ 333517 h 344290"/>
                <a:gd name="connsiteX5" fmla="*/ 970486 w 2489443"/>
                <a:gd name="connsiteY5" fmla="*/ 27709 h 344290"/>
                <a:gd name="connsiteX6" fmla="*/ 1157064 w 2489443"/>
                <a:gd name="connsiteY6" fmla="*/ 335815 h 344290"/>
                <a:gd name="connsiteX7" fmla="*/ 1364820 w 2489443"/>
                <a:gd name="connsiteY7" fmla="*/ 46759 h 344290"/>
                <a:gd name="connsiteX8" fmla="*/ 1566918 w 2489443"/>
                <a:gd name="connsiteY8" fmla="*/ 340744 h 344290"/>
                <a:gd name="connsiteX9" fmla="*/ 1731981 w 2489443"/>
                <a:gd name="connsiteY9" fmla="*/ 61214 h 344290"/>
                <a:gd name="connsiteX10" fmla="*/ 1936040 w 2489443"/>
                <a:gd name="connsiteY10" fmla="*/ 344275 h 344290"/>
                <a:gd name="connsiteX11" fmla="*/ 2102335 w 2489443"/>
                <a:gd name="connsiteY11" fmla="*/ 75502 h 344290"/>
                <a:gd name="connsiteX12" fmla="*/ 2275523 w 2489443"/>
                <a:gd name="connsiteY12" fmla="*/ 310769 h 344290"/>
                <a:gd name="connsiteX13" fmla="*/ 2489443 w 2489443"/>
                <a:gd name="connsiteY13" fmla="*/ 331052 h 34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9443" h="344290">
                  <a:moveTo>
                    <a:pt x="0" y="333517"/>
                  </a:moveTo>
                  <a:cubicBezTo>
                    <a:pt x="62753" y="168566"/>
                    <a:pt x="125506" y="3616"/>
                    <a:pt x="182880" y="30"/>
                  </a:cubicBezTo>
                  <a:cubicBezTo>
                    <a:pt x="240254" y="-3556"/>
                    <a:pt x="282696" y="309210"/>
                    <a:pt x="344244" y="312002"/>
                  </a:cubicBezTo>
                  <a:cubicBezTo>
                    <a:pt x="405792" y="314794"/>
                    <a:pt x="484037" y="13196"/>
                    <a:pt x="552169" y="16782"/>
                  </a:cubicBezTo>
                  <a:cubicBezTo>
                    <a:pt x="620301" y="20368"/>
                    <a:pt x="683316" y="331696"/>
                    <a:pt x="753035" y="333517"/>
                  </a:cubicBezTo>
                  <a:cubicBezTo>
                    <a:pt x="822754" y="335338"/>
                    <a:pt x="903148" y="27326"/>
                    <a:pt x="970486" y="27709"/>
                  </a:cubicBezTo>
                  <a:cubicBezTo>
                    <a:pt x="1037824" y="28092"/>
                    <a:pt x="1091342" y="332640"/>
                    <a:pt x="1157064" y="335815"/>
                  </a:cubicBezTo>
                  <a:cubicBezTo>
                    <a:pt x="1222786" y="338990"/>
                    <a:pt x="1296511" y="45938"/>
                    <a:pt x="1364820" y="46759"/>
                  </a:cubicBezTo>
                  <a:cubicBezTo>
                    <a:pt x="1433129" y="47580"/>
                    <a:pt x="1505725" y="338335"/>
                    <a:pt x="1566918" y="340744"/>
                  </a:cubicBezTo>
                  <a:cubicBezTo>
                    <a:pt x="1628111" y="343153"/>
                    <a:pt x="1670461" y="60626"/>
                    <a:pt x="1731981" y="61214"/>
                  </a:cubicBezTo>
                  <a:cubicBezTo>
                    <a:pt x="1793501" y="61802"/>
                    <a:pt x="1874314" y="341894"/>
                    <a:pt x="1936040" y="344275"/>
                  </a:cubicBezTo>
                  <a:cubicBezTo>
                    <a:pt x="1997766" y="346656"/>
                    <a:pt x="2045755" y="81086"/>
                    <a:pt x="2102335" y="75502"/>
                  </a:cubicBezTo>
                  <a:cubicBezTo>
                    <a:pt x="2158915" y="69918"/>
                    <a:pt x="2211005" y="268177"/>
                    <a:pt x="2275523" y="310769"/>
                  </a:cubicBezTo>
                  <a:cubicBezTo>
                    <a:pt x="2340041" y="353361"/>
                    <a:pt x="2415932" y="341809"/>
                    <a:pt x="2489443" y="331052"/>
                  </a:cubicBezTo>
                </a:path>
              </a:pathLst>
            </a:custGeom>
            <a:ln w="44450">
              <a:solidFill>
                <a:srgbClr val="FF6600"/>
              </a:solidFill>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fr-FR" sz="1227">
                <a:solidFill>
                  <a:srgbClr val="FF6600"/>
                </a:solidFill>
              </a:endParaRPr>
            </a:p>
          </p:txBody>
        </p:sp>
        <p:sp>
          <p:nvSpPr>
            <p:cNvPr id="12" name="Rectangle à coins arrondis 115">
              <a:extLst>
                <a:ext uri="{FF2B5EF4-FFF2-40B4-BE49-F238E27FC236}">
                  <a16:creationId xmlns:a16="http://schemas.microsoft.com/office/drawing/2014/main" id="{CBB63020-80F6-2D71-4E66-752FED354928}"/>
                </a:ext>
              </a:extLst>
            </p:cNvPr>
            <p:cNvSpPr/>
            <p:nvPr/>
          </p:nvSpPr>
          <p:spPr>
            <a:xfrm>
              <a:off x="1005841" y="1460425"/>
              <a:ext cx="5299166" cy="6391303"/>
            </a:xfrm>
            <a:prstGeom prst="roundRect">
              <a:avLst>
                <a:gd name="adj" fmla="val 0"/>
              </a:avLst>
            </a:prstGeom>
            <a:solidFill>
              <a:srgbClr val="E8D292">
                <a:alpha val="90000"/>
              </a:srgbClr>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fr-FR" sz="1091" dirty="0">
                <a:solidFill>
                  <a:srgbClr val="000000"/>
                </a:solidFill>
                <a:latin typeface="Arial" charset="0"/>
              </a:endParaRPr>
            </a:p>
          </p:txBody>
        </p:sp>
        <p:sp>
          <p:nvSpPr>
            <p:cNvPr id="13" name="ZoneTexte 116">
              <a:extLst>
                <a:ext uri="{FF2B5EF4-FFF2-40B4-BE49-F238E27FC236}">
                  <a16:creationId xmlns:a16="http://schemas.microsoft.com/office/drawing/2014/main" id="{E1A986BB-D5C7-DFED-1E57-3A9E7C7746F4}"/>
                </a:ext>
              </a:extLst>
            </p:cNvPr>
            <p:cNvSpPr txBox="1"/>
            <p:nvPr/>
          </p:nvSpPr>
          <p:spPr>
            <a:xfrm>
              <a:off x="1698342" y="1460425"/>
              <a:ext cx="4478021" cy="689333"/>
            </a:xfrm>
            <a:prstGeom prst="rect">
              <a:avLst/>
            </a:prstGeom>
            <a:noFill/>
          </p:spPr>
          <p:txBody>
            <a:bodyPr wrap="square" rtlCol="0">
              <a:spAutoFit/>
            </a:bodyPr>
            <a:lstStyle/>
            <a:p>
              <a:r>
                <a:rPr lang="en-GB" sz="1227" dirty="0"/>
                <a:t>Peaks of intensity along dense atomic directions</a:t>
              </a:r>
            </a:p>
          </p:txBody>
        </p:sp>
        <p:sp>
          <p:nvSpPr>
            <p:cNvPr id="14" name="ZoneTexte 122">
              <a:extLst>
                <a:ext uri="{FF2B5EF4-FFF2-40B4-BE49-F238E27FC236}">
                  <a16:creationId xmlns:a16="http://schemas.microsoft.com/office/drawing/2014/main" id="{CE8A9029-6B7A-C63D-0699-E83D4DE201A8}"/>
                </a:ext>
              </a:extLst>
            </p:cNvPr>
            <p:cNvSpPr txBox="1"/>
            <p:nvPr/>
          </p:nvSpPr>
          <p:spPr>
            <a:xfrm>
              <a:off x="1707588" y="6006750"/>
              <a:ext cx="4615550" cy="627830"/>
            </a:xfrm>
            <a:prstGeom prst="rect">
              <a:avLst/>
            </a:prstGeom>
            <a:noFill/>
          </p:spPr>
          <p:txBody>
            <a:bodyPr wrap="square" rtlCol="0">
              <a:spAutoFit/>
            </a:bodyPr>
            <a:lstStyle/>
            <a:p>
              <a:r>
                <a:rPr lang="en-GB" sz="1091" b="1" dirty="0"/>
                <a:t>Simulation needed</a:t>
              </a:r>
              <a:r>
                <a:rPr lang="en-GB" sz="1091" dirty="0"/>
                <a:t> for complete interpretation and quantitative information</a:t>
              </a:r>
            </a:p>
          </p:txBody>
        </p:sp>
        <p:sp>
          <p:nvSpPr>
            <p:cNvPr id="15" name="Flèche droite 123">
              <a:extLst>
                <a:ext uri="{FF2B5EF4-FFF2-40B4-BE49-F238E27FC236}">
                  <a16:creationId xmlns:a16="http://schemas.microsoft.com/office/drawing/2014/main" id="{9CB25E63-0334-77F5-6DC6-173A61C44455}"/>
                </a:ext>
              </a:extLst>
            </p:cNvPr>
            <p:cNvSpPr/>
            <p:nvPr/>
          </p:nvSpPr>
          <p:spPr>
            <a:xfrm>
              <a:off x="1239634" y="1528671"/>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27"/>
            </a:p>
          </p:txBody>
        </p:sp>
        <p:sp>
          <p:nvSpPr>
            <p:cNvPr id="16" name="Flèche droite 124">
              <a:extLst>
                <a:ext uri="{FF2B5EF4-FFF2-40B4-BE49-F238E27FC236}">
                  <a16:creationId xmlns:a16="http://schemas.microsoft.com/office/drawing/2014/main" id="{232EB202-C9E8-31DF-0A15-C689376ED750}"/>
                </a:ext>
              </a:extLst>
            </p:cNvPr>
            <p:cNvSpPr/>
            <p:nvPr/>
          </p:nvSpPr>
          <p:spPr>
            <a:xfrm>
              <a:off x="1240759" y="6078434"/>
              <a:ext cx="458709" cy="292964"/>
            </a:xfrm>
            <a:prstGeom prst="rightArrow">
              <a:avLst/>
            </a:prstGeom>
            <a:solidFill>
              <a:srgbClr val="FFC500"/>
            </a:solidFill>
            <a:ln w="3175">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27"/>
            </a:p>
          </p:txBody>
        </p:sp>
        <p:grpSp>
          <p:nvGrpSpPr>
            <p:cNvPr id="17" name="Groupe 19">
              <a:extLst>
                <a:ext uri="{FF2B5EF4-FFF2-40B4-BE49-F238E27FC236}">
                  <a16:creationId xmlns:a16="http://schemas.microsoft.com/office/drawing/2014/main" id="{AF909FDC-0AA4-ACBE-4B2B-FA890A88541E}"/>
                </a:ext>
              </a:extLst>
            </p:cNvPr>
            <p:cNvGrpSpPr/>
            <p:nvPr/>
          </p:nvGrpSpPr>
          <p:grpSpPr>
            <a:xfrm>
              <a:off x="1204187" y="2615490"/>
              <a:ext cx="4919768" cy="2413403"/>
              <a:chOff x="-4007545" y="1771962"/>
              <a:chExt cx="3746000" cy="2041237"/>
            </a:xfrm>
          </p:grpSpPr>
          <p:sp>
            <p:nvSpPr>
              <p:cNvPr id="25" name="Rectangle 17">
                <a:extLst>
                  <a:ext uri="{FF2B5EF4-FFF2-40B4-BE49-F238E27FC236}">
                    <a16:creationId xmlns:a16="http://schemas.microsoft.com/office/drawing/2014/main" id="{DCEE858E-92D5-9282-E38B-F0AA011E9AD4}"/>
                  </a:ext>
                </a:extLst>
              </p:cNvPr>
              <p:cNvSpPr/>
              <p:nvPr/>
            </p:nvSpPr>
            <p:spPr>
              <a:xfrm>
                <a:off x="-4004811" y="1771962"/>
                <a:ext cx="3743265" cy="496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27"/>
              </a:p>
            </p:txBody>
          </p:sp>
          <p:pic>
            <p:nvPicPr>
              <p:cNvPr id="26" name="Image 5">
                <a:extLst>
                  <a:ext uri="{FF2B5EF4-FFF2-40B4-BE49-F238E27FC236}">
                    <a16:creationId xmlns:a16="http://schemas.microsoft.com/office/drawing/2014/main" id="{63CB7761-F517-85F4-3263-1244D11EA17F}"/>
                  </a:ext>
                </a:extLst>
              </p:cNvPr>
              <p:cNvPicPr>
                <a:picLocks noChangeAspect="1"/>
              </p:cNvPicPr>
              <p:nvPr/>
            </p:nvPicPr>
            <p:blipFill rotWithShape="1">
              <a:blip r:embed="rId4"/>
              <a:srcRect t="7411"/>
              <a:stretch/>
            </p:blipFill>
            <p:spPr>
              <a:xfrm>
                <a:off x="-4007545" y="2244444"/>
                <a:ext cx="3746000" cy="1568755"/>
              </a:xfrm>
              <a:prstGeom prst="rect">
                <a:avLst/>
              </a:prstGeom>
            </p:spPr>
          </p:pic>
          <p:cxnSp>
            <p:nvCxnSpPr>
              <p:cNvPr id="27" name="Connecteur droit 7">
                <a:extLst>
                  <a:ext uri="{FF2B5EF4-FFF2-40B4-BE49-F238E27FC236}">
                    <a16:creationId xmlns:a16="http://schemas.microsoft.com/office/drawing/2014/main" id="{78E6D557-4DA8-DBCB-0DF7-CA1D8EAAF3A7}"/>
                  </a:ext>
                </a:extLst>
              </p:cNvPr>
              <p:cNvCxnSpPr/>
              <p:nvPr/>
            </p:nvCxnSpPr>
            <p:spPr>
              <a:xfrm>
                <a:off x="-3896757" y="2249201"/>
                <a:ext cx="3477419" cy="5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ZoneTexte 18">
                <a:extLst>
                  <a:ext uri="{FF2B5EF4-FFF2-40B4-BE49-F238E27FC236}">
                    <a16:creationId xmlns:a16="http://schemas.microsoft.com/office/drawing/2014/main" id="{D55B047E-37D8-09EC-595F-40FA774B3941}"/>
                  </a:ext>
                </a:extLst>
              </p:cNvPr>
              <p:cNvSpPr txBox="1"/>
              <p:nvPr/>
            </p:nvSpPr>
            <p:spPr>
              <a:xfrm>
                <a:off x="-3566074" y="1881561"/>
                <a:ext cx="3113426" cy="322776"/>
              </a:xfrm>
              <a:prstGeom prst="rect">
                <a:avLst/>
              </a:prstGeom>
              <a:noFill/>
            </p:spPr>
            <p:txBody>
              <a:bodyPr wrap="none" rtlCol="0">
                <a:spAutoFit/>
              </a:bodyPr>
              <a:lstStyle/>
              <a:p>
                <a:r>
                  <a:rPr lang="en-GB" sz="1091" dirty="0"/>
                  <a:t>Polar scan of Si(2p) in Si(001) substrate</a:t>
                </a:r>
              </a:p>
            </p:txBody>
          </p:sp>
        </p:grpSp>
        <p:grpSp>
          <p:nvGrpSpPr>
            <p:cNvPr id="18" name="Groupe 117">
              <a:extLst>
                <a:ext uri="{FF2B5EF4-FFF2-40B4-BE49-F238E27FC236}">
                  <a16:creationId xmlns:a16="http://schemas.microsoft.com/office/drawing/2014/main" id="{7F7728C2-E5EF-6FF2-A100-AA02F5FB71F4}"/>
                </a:ext>
              </a:extLst>
            </p:cNvPr>
            <p:cNvGrpSpPr/>
            <p:nvPr/>
          </p:nvGrpSpPr>
          <p:grpSpPr>
            <a:xfrm>
              <a:off x="2035346" y="4414274"/>
              <a:ext cx="2533526" cy="1486600"/>
              <a:chOff x="867163" y="3691590"/>
              <a:chExt cx="1718941" cy="1257355"/>
            </a:xfrm>
          </p:grpSpPr>
          <p:sp>
            <p:nvSpPr>
              <p:cNvPr id="21" name="ZoneTexte 131">
                <a:extLst>
                  <a:ext uri="{FF2B5EF4-FFF2-40B4-BE49-F238E27FC236}">
                    <a16:creationId xmlns:a16="http://schemas.microsoft.com/office/drawing/2014/main" id="{7F1469EF-FDBB-3DDB-DA49-F44ACF986EDD}"/>
                  </a:ext>
                </a:extLst>
              </p:cNvPr>
              <p:cNvSpPr txBox="1"/>
              <p:nvPr/>
            </p:nvSpPr>
            <p:spPr>
              <a:xfrm>
                <a:off x="867163" y="4600158"/>
                <a:ext cx="568193" cy="348787"/>
              </a:xfrm>
              <a:prstGeom prst="rect">
                <a:avLst/>
              </a:prstGeom>
              <a:noFill/>
            </p:spPr>
            <p:txBody>
              <a:bodyPr wrap="none" rtlCol="0">
                <a:spAutoFit/>
              </a:bodyPr>
              <a:lstStyle/>
              <a:p>
                <a:r>
                  <a:rPr lang="en-GB" sz="1227" dirty="0"/>
                  <a:t>[001]</a:t>
                </a:r>
              </a:p>
            </p:txBody>
          </p:sp>
          <p:sp>
            <p:nvSpPr>
              <p:cNvPr id="22" name="ZoneTexte 132">
                <a:extLst>
                  <a:ext uri="{FF2B5EF4-FFF2-40B4-BE49-F238E27FC236}">
                    <a16:creationId xmlns:a16="http://schemas.microsoft.com/office/drawing/2014/main" id="{457C32F7-E630-12E3-ED1C-E38874CA713A}"/>
                  </a:ext>
                </a:extLst>
              </p:cNvPr>
              <p:cNvSpPr txBox="1"/>
              <p:nvPr/>
            </p:nvSpPr>
            <p:spPr>
              <a:xfrm>
                <a:off x="2017911" y="4600157"/>
                <a:ext cx="568193" cy="348786"/>
              </a:xfrm>
              <a:prstGeom prst="rect">
                <a:avLst/>
              </a:prstGeom>
              <a:noFill/>
            </p:spPr>
            <p:txBody>
              <a:bodyPr wrap="none" rtlCol="0">
                <a:spAutoFit/>
              </a:bodyPr>
              <a:lstStyle/>
              <a:p>
                <a:r>
                  <a:rPr lang="en-GB" sz="1227" dirty="0"/>
                  <a:t>[101]</a:t>
                </a:r>
              </a:p>
            </p:txBody>
          </p:sp>
          <p:cxnSp>
            <p:nvCxnSpPr>
              <p:cNvPr id="23" name="Connecteur droit avec flèche 129">
                <a:extLst>
                  <a:ext uri="{FF2B5EF4-FFF2-40B4-BE49-F238E27FC236}">
                    <a16:creationId xmlns:a16="http://schemas.microsoft.com/office/drawing/2014/main" id="{2BB70993-078D-68E6-570F-DFD474026786}"/>
                  </a:ext>
                </a:extLst>
              </p:cNvPr>
              <p:cNvCxnSpPr/>
              <p:nvPr/>
            </p:nvCxnSpPr>
            <p:spPr>
              <a:xfrm flipV="1">
                <a:off x="2337582" y="3691590"/>
                <a:ext cx="9092" cy="9443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eur droit avec flèche 130">
                <a:extLst>
                  <a:ext uri="{FF2B5EF4-FFF2-40B4-BE49-F238E27FC236}">
                    <a16:creationId xmlns:a16="http://schemas.microsoft.com/office/drawing/2014/main" id="{F9B684DC-54D1-843C-28D9-F8C106DE0B01}"/>
                  </a:ext>
                </a:extLst>
              </p:cNvPr>
              <p:cNvCxnSpPr/>
              <p:nvPr/>
            </p:nvCxnSpPr>
            <p:spPr>
              <a:xfrm flipV="1">
                <a:off x="1165658" y="3861570"/>
                <a:ext cx="0" cy="7743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Rectangle 23">
              <a:extLst>
                <a:ext uri="{FF2B5EF4-FFF2-40B4-BE49-F238E27FC236}">
                  <a16:creationId xmlns:a16="http://schemas.microsoft.com/office/drawing/2014/main" id="{6C0F2E52-623F-AB50-5D7E-08E8906C961F}"/>
                </a:ext>
              </a:extLst>
            </p:cNvPr>
            <p:cNvSpPr/>
            <p:nvPr/>
          </p:nvSpPr>
          <p:spPr>
            <a:xfrm>
              <a:off x="1587905" y="6954003"/>
              <a:ext cx="3422406" cy="874034"/>
            </a:xfrm>
            <a:prstGeom prst="rect">
              <a:avLst/>
            </a:prstGeom>
          </p:spPr>
          <p:txBody>
            <a:bodyPr wrap="square">
              <a:spAutoFit/>
            </a:bodyPr>
            <a:lstStyle/>
            <a:p>
              <a:r>
                <a:rPr lang="fr-FR" sz="1091" dirty="0"/>
                <a:t>S. Tricot, T. Jaouen, D. </a:t>
              </a:r>
              <a:r>
                <a:rPr lang="fr-FR" sz="1091" dirty="0" err="1"/>
                <a:t>Sébilleau</a:t>
              </a:r>
              <a:r>
                <a:rPr lang="fr-FR" sz="1091" dirty="0"/>
                <a:t>, P. </a:t>
              </a:r>
              <a:r>
                <a:rPr lang="fr-FR" sz="1091" dirty="0" err="1"/>
                <a:t>Schieffer</a:t>
              </a:r>
              <a:r>
                <a:rPr lang="fr-FR" sz="1091" dirty="0"/>
                <a:t>, </a:t>
              </a:r>
              <a:r>
                <a:rPr lang="en-US" sz="1091" i="1" dirty="0">
                  <a:solidFill>
                    <a:srgbClr val="000000"/>
                  </a:solidFill>
                </a:rPr>
                <a:t>J. Electron. </a:t>
              </a:r>
              <a:r>
                <a:rPr lang="en-US" sz="1091" i="1" dirty="0" err="1">
                  <a:solidFill>
                    <a:srgbClr val="000000"/>
                  </a:solidFill>
                </a:rPr>
                <a:t>Spectrosc</a:t>
              </a:r>
              <a:r>
                <a:rPr lang="en-US" sz="1091" i="1" dirty="0">
                  <a:solidFill>
                    <a:srgbClr val="000000"/>
                  </a:solidFill>
                </a:rPr>
                <a:t>., </a:t>
              </a:r>
              <a:r>
                <a:rPr lang="en-US" sz="1091" b="1" dirty="0">
                  <a:solidFill>
                    <a:srgbClr val="000000"/>
                  </a:solidFill>
                </a:rPr>
                <a:t>256</a:t>
              </a:r>
              <a:r>
                <a:rPr lang="en-US" sz="1091" i="1" dirty="0">
                  <a:solidFill>
                    <a:srgbClr val="000000"/>
                  </a:solidFill>
                </a:rPr>
                <a:t>, </a:t>
              </a:r>
              <a:r>
                <a:rPr lang="en-US" sz="1091" dirty="0">
                  <a:solidFill>
                    <a:srgbClr val="000000"/>
                  </a:solidFill>
                </a:rPr>
                <a:t>147176</a:t>
              </a:r>
              <a:r>
                <a:rPr lang="en-US" sz="1091" dirty="0"/>
                <a:t> </a:t>
              </a:r>
              <a:r>
                <a:rPr lang="en-US" sz="1091" dirty="0">
                  <a:solidFill>
                    <a:srgbClr val="000000"/>
                  </a:solidFill>
                </a:rPr>
                <a:t>(2022) </a:t>
              </a:r>
              <a:endParaRPr lang="en-GB" sz="1091" dirty="0"/>
            </a:p>
          </p:txBody>
        </p:sp>
        <p:pic>
          <p:nvPicPr>
            <p:cNvPr id="20" name="Picture 1928">
              <a:extLst>
                <a:ext uri="{FF2B5EF4-FFF2-40B4-BE49-F238E27FC236}">
                  <a16:creationId xmlns:a16="http://schemas.microsoft.com/office/drawing/2014/main" id="{66CB20A4-7F07-5BCE-F450-4A1209FDB4F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287338" y="7335784"/>
              <a:ext cx="286589" cy="357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9" name="図 28" descr="グラフ">
            <a:extLst>
              <a:ext uri="{FF2B5EF4-FFF2-40B4-BE49-F238E27FC236}">
                <a16:creationId xmlns:a16="http://schemas.microsoft.com/office/drawing/2014/main" id="{60C385A8-CF5E-D607-023A-0C1368440BD9}"/>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96340" y="1055408"/>
            <a:ext cx="3506055" cy="4077145"/>
          </a:xfrm>
          <a:prstGeom prst="rect">
            <a:avLst/>
          </a:prstGeom>
          <a:noFill/>
          <a:ln>
            <a:noFill/>
          </a:ln>
        </p:spPr>
      </p:pic>
      <p:sp>
        <p:nvSpPr>
          <p:cNvPr id="30" name="テキスト ボックス 4">
            <a:extLst>
              <a:ext uri="{FF2B5EF4-FFF2-40B4-BE49-F238E27FC236}">
                <a16:creationId xmlns:a16="http://schemas.microsoft.com/office/drawing/2014/main" id="{BCC0E837-5AE0-ED7B-4BA7-5CAA598D9098}"/>
              </a:ext>
            </a:extLst>
          </p:cNvPr>
          <p:cNvSpPr txBox="1"/>
          <p:nvPr/>
        </p:nvSpPr>
        <p:spPr>
          <a:xfrm>
            <a:off x="6536488" y="5070100"/>
            <a:ext cx="3944966" cy="464135"/>
          </a:xfrm>
          <a:prstGeom prst="rect">
            <a:avLst/>
          </a:prstGeom>
          <a:solidFill>
            <a:schemeClr val="lt1"/>
          </a:solidFill>
          <a:ln w="6350">
            <a:solidFill>
              <a:prstClr val="black"/>
            </a:solidFill>
          </a:ln>
        </p:spPr>
        <p:txBody>
          <a:bodyPr rot="0" spcFirstLastPara="0" vert="horz" wrap="square" lIns="62345" tIns="31173" rIns="62345" bIns="31173" numCol="1" spcCol="0" rtlCol="0" fromWordArt="0" anchor="t" anchorCtr="0" forceAA="0" compatLnSpc="1">
            <a:prstTxWarp prst="textNoShape">
              <a:avLst/>
            </a:prstTxWarp>
            <a:noAutofit/>
          </a:bodyPr>
          <a:lstStyle/>
          <a:p>
            <a:r>
              <a:rPr lang="en-US" sz="1364" dirty="0">
                <a:latin typeface="Arial" panose="020B0604020202020204" pitchFamily="34" charset="0"/>
                <a:ea typeface="Arial" panose="020B0604020202020204" pitchFamily="34" charset="0"/>
              </a:rPr>
              <a:t>Fig. 2: PED calculation for LaAlO</a:t>
            </a:r>
            <a:r>
              <a:rPr lang="en-US" sz="1364" baseline="-25000" dirty="0">
                <a:latin typeface="Arial" panose="020B0604020202020204" pitchFamily="34" charset="0"/>
                <a:ea typeface="Arial" panose="020B0604020202020204" pitchFamily="34" charset="0"/>
              </a:rPr>
              <a:t>3</a:t>
            </a:r>
            <a:r>
              <a:rPr lang="en-US" sz="1364" dirty="0">
                <a:latin typeface="Arial" panose="020B0604020202020204" pitchFamily="34" charset="0"/>
                <a:ea typeface="Arial" panose="020B0604020202020204" pitchFamily="34" charset="0"/>
              </a:rPr>
              <a:t> (Mohamed </a:t>
            </a:r>
            <a:r>
              <a:rPr lang="en-US" sz="1364" dirty="0" err="1">
                <a:latin typeface="Arial" panose="020B0604020202020204" pitchFamily="34" charset="0"/>
                <a:ea typeface="Arial" panose="020B0604020202020204" pitchFamily="34" charset="0"/>
              </a:rPr>
              <a:t>Zanouni</a:t>
            </a:r>
            <a:r>
              <a:rPr lang="en-US" sz="1364" dirty="0">
                <a:latin typeface="Arial" panose="020B0604020202020204" pitchFamily="34" charset="0"/>
                <a:ea typeface="Arial" panose="020B0604020202020204" pitchFamily="34" charset="0"/>
              </a:rPr>
              <a:t>, Faculty of Sciences, Tangiers, Morocco)</a:t>
            </a:r>
            <a:endParaRPr lang="ja-JP" altLang="en-US" sz="1364" dirty="0">
              <a:latin typeface="Arial" panose="020B0604020202020204" pitchFamily="34" charset="0"/>
              <a:ea typeface="Arial" panose="020B0604020202020204" pitchFamily="34" charset="0"/>
            </a:endParaRPr>
          </a:p>
        </p:txBody>
      </p:sp>
      <p:sp>
        <p:nvSpPr>
          <p:cNvPr id="31" name="テキスト ボックス 30">
            <a:extLst>
              <a:ext uri="{FF2B5EF4-FFF2-40B4-BE49-F238E27FC236}">
                <a16:creationId xmlns:a16="http://schemas.microsoft.com/office/drawing/2014/main" id="{3FF9659E-EBBF-469F-4D53-BDA1558D92E6}"/>
              </a:ext>
            </a:extLst>
          </p:cNvPr>
          <p:cNvSpPr txBox="1"/>
          <p:nvPr/>
        </p:nvSpPr>
        <p:spPr>
          <a:xfrm>
            <a:off x="7510273" y="5540787"/>
            <a:ext cx="3590346" cy="1068306"/>
          </a:xfrm>
          <a:prstGeom prst="rect">
            <a:avLst/>
          </a:prstGeom>
          <a:noFill/>
        </p:spPr>
        <p:txBody>
          <a:bodyPr wrap="square" rtlCol="0">
            <a:spAutoFit/>
          </a:bodyPr>
          <a:lstStyle/>
          <a:p>
            <a:r>
              <a:rPr lang="ja-JP" altLang="en-US" sz="1705" dirty="0"/>
              <a:t>全く一致しない </a:t>
            </a:r>
            <a:r>
              <a:rPr lang="en-US" altLang="ja-JP" sz="1705" dirty="0"/>
              <a:t>!</a:t>
            </a:r>
          </a:p>
          <a:p>
            <a:endParaRPr lang="ja-JP" altLang="en-US" sz="1705" dirty="0"/>
          </a:p>
          <a:p>
            <a:endParaRPr lang="en-US" altLang="ja-JP" sz="1705" dirty="0"/>
          </a:p>
          <a:p>
            <a:endParaRPr lang="ja-JP" altLang="en-US" sz="1227" dirty="0"/>
          </a:p>
        </p:txBody>
      </p:sp>
      <p:sp>
        <p:nvSpPr>
          <p:cNvPr id="32" name="テキスト ボックス 31">
            <a:extLst>
              <a:ext uri="{FF2B5EF4-FFF2-40B4-BE49-F238E27FC236}">
                <a16:creationId xmlns:a16="http://schemas.microsoft.com/office/drawing/2014/main" id="{3A1E8012-4BC0-C154-5AAF-286ECE693584}"/>
              </a:ext>
            </a:extLst>
          </p:cNvPr>
          <p:cNvSpPr txBox="1"/>
          <p:nvPr/>
        </p:nvSpPr>
        <p:spPr>
          <a:xfrm>
            <a:off x="1601689" y="5540787"/>
            <a:ext cx="4045382" cy="354712"/>
          </a:xfrm>
          <a:prstGeom prst="rect">
            <a:avLst/>
          </a:prstGeom>
          <a:noFill/>
        </p:spPr>
        <p:txBody>
          <a:bodyPr wrap="square" rtlCol="0">
            <a:spAutoFit/>
          </a:bodyPr>
          <a:lstStyle/>
          <a:p>
            <a:r>
              <a:rPr lang="ja-JP" altLang="en-US" sz="1705" dirty="0"/>
              <a:t>実験とシミュレーションは一致 </a:t>
            </a:r>
            <a:r>
              <a:rPr lang="en-US" altLang="ja-JP" sz="1705" dirty="0"/>
              <a:t>!</a:t>
            </a:r>
            <a:endParaRPr lang="ja-JP" altLang="en-US" sz="1705" dirty="0"/>
          </a:p>
        </p:txBody>
      </p:sp>
      <p:sp>
        <p:nvSpPr>
          <p:cNvPr id="2" name="テキスト ボックス 1">
            <a:extLst>
              <a:ext uri="{FF2B5EF4-FFF2-40B4-BE49-F238E27FC236}">
                <a16:creationId xmlns:a16="http://schemas.microsoft.com/office/drawing/2014/main" id="{56E16335-34C2-267C-6369-9D1BE98DE5FA}"/>
              </a:ext>
            </a:extLst>
          </p:cNvPr>
          <p:cNvSpPr txBox="1"/>
          <p:nvPr/>
        </p:nvSpPr>
        <p:spPr>
          <a:xfrm>
            <a:off x="2837279" y="143076"/>
            <a:ext cx="7265116" cy="616964"/>
          </a:xfrm>
          <a:prstGeom prst="rect">
            <a:avLst/>
          </a:prstGeom>
          <a:noFill/>
        </p:spPr>
        <p:txBody>
          <a:bodyPr wrap="square">
            <a:spAutoFit/>
          </a:bodyPr>
          <a:lstStyle/>
          <a:p>
            <a:pPr marL="25976">
              <a:spcBef>
                <a:spcPts val="68"/>
              </a:spcBef>
            </a:pPr>
            <a:r>
              <a:rPr lang="en-US" altLang="ja-JP" sz="3409" b="1" baseline="23391" dirty="0" err="1">
                <a:latin typeface="Arial" panose="020B0604020202020204" pitchFamily="34" charset="0"/>
                <a:cs typeface="Arial" panose="020B0604020202020204" pitchFamily="34" charset="0"/>
              </a:rPr>
              <a:t>E.g</a:t>
            </a:r>
            <a:r>
              <a:rPr lang="en-US" altLang="ja-JP" sz="3409" b="1" baseline="23391" dirty="0">
                <a:latin typeface="Arial" panose="020B0604020202020204" pitchFamily="34" charset="0"/>
                <a:cs typeface="Arial" panose="020B0604020202020204" pitchFamily="34" charset="0"/>
              </a:rPr>
              <a:t>: </a:t>
            </a:r>
            <a:r>
              <a:rPr lang="ja-JP" altLang="en-US" sz="3409" b="1" baseline="23391" dirty="0">
                <a:latin typeface="Arial" panose="020B0604020202020204" pitchFamily="34" charset="0"/>
                <a:cs typeface="Arial" panose="020B0604020202020204" pitchFamily="34" charset="0"/>
              </a:rPr>
              <a:t>シミュレーションの課題 </a:t>
            </a:r>
            <a:r>
              <a:rPr lang="en-US" altLang="ja-JP" sz="3409" b="1" baseline="23391" dirty="0">
                <a:latin typeface="Arial" panose="020B0604020202020204" pitchFamily="34" charset="0"/>
                <a:cs typeface="Arial" panose="020B0604020202020204" pitchFamily="34" charset="0"/>
              </a:rPr>
              <a:t>~ Si vs LAO (LaAlO</a:t>
            </a:r>
            <a:r>
              <a:rPr lang="en-US" altLang="ja-JP" sz="3409" b="1" baseline="-2000" dirty="0">
                <a:latin typeface="Arial" panose="020B0604020202020204" pitchFamily="34" charset="0"/>
                <a:cs typeface="Arial" panose="020B0604020202020204" pitchFamily="34" charset="0"/>
              </a:rPr>
              <a:t>3</a:t>
            </a:r>
            <a:r>
              <a:rPr lang="en-US" altLang="ja-JP" sz="3409" b="1" baseline="23391" dirty="0">
                <a:latin typeface="Arial" panose="020B0604020202020204" pitchFamily="34" charset="0"/>
                <a:cs typeface="Arial" panose="020B0604020202020204" pitchFamily="34" charset="0"/>
              </a:rPr>
              <a:t>)</a:t>
            </a:r>
            <a:r>
              <a:rPr lang="en-US" altLang="ja-JP" sz="3409" b="1" dirty="0">
                <a:latin typeface="Arial" panose="020B0604020202020204" pitchFamily="34" charset="0"/>
                <a:cs typeface="Arial" panose="020B0604020202020204" pitchFamily="34" charset="0"/>
              </a:rPr>
              <a:t>  </a:t>
            </a:r>
          </a:p>
        </p:txBody>
      </p:sp>
      <p:sp>
        <p:nvSpPr>
          <p:cNvPr id="35" name="テキスト ボックス 34">
            <a:extLst>
              <a:ext uri="{FF2B5EF4-FFF2-40B4-BE49-F238E27FC236}">
                <a16:creationId xmlns:a16="http://schemas.microsoft.com/office/drawing/2014/main" id="{68E73071-3A25-0C61-2C5A-93A1193D60D6}"/>
              </a:ext>
            </a:extLst>
          </p:cNvPr>
          <p:cNvSpPr txBox="1"/>
          <p:nvPr/>
        </p:nvSpPr>
        <p:spPr>
          <a:xfrm>
            <a:off x="3151554" y="5836971"/>
            <a:ext cx="6269859" cy="344069"/>
          </a:xfrm>
          <a:prstGeom prst="rect">
            <a:avLst/>
          </a:prstGeom>
          <a:noFill/>
        </p:spPr>
        <p:txBody>
          <a:bodyPr wrap="square">
            <a:spAutoFit/>
          </a:bodyPr>
          <a:lstStyle/>
          <a:p>
            <a:pPr algn="ctr"/>
            <a:r>
              <a:rPr lang="ja-JP" altLang="en-US" sz="1636" dirty="0">
                <a:solidFill>
                  <a:srgbClr val="FF0000"/>
                </a:solidFill>
              </a:rPr>
              <a:t>発散はどこから来るのか </a:t>
            </a:r>
            <a:r>
              <a:rPr lang="en-US" altLang="ja-JP" sz="1636" dirty="0">
                <a:solidFill>
                  <a:srgbClr val="FF0000"/>
                </a:solidFill>
              </a:rPr>
              <a:t>? </a:t>
            </a:r>
            <a:r>
              <a:rPr lang="ja-JP" altLang="en-US" sz="1636" dirty="0">
                <a:solidFill>
                  <a:srgbClr val="FF0000"/>
                </a:solidFill>
              </a:rPr>
              <a:t>どうやって解消するのか </a:t>
            </a:r>
            <a:r>
              <a:rPr lang="en-US" altLang="ja-JP" sz="1636" dirty="0">
                <a:solidFill>
                  <a:srgbClr val="FF0000"/>
                </a:solidFill>
              </a:rPr>
              <a:t>?</a:t>
            </a:r>
          </a:p>
        </p:txBody>
      </p:sp>
      <p:sp>
        <p:nvSpPr>
          <p:cNvPr id="36" name="テキスト ボックス 35">
            <a:extLst>
              <a:ext uri="{FF2B5EF4-FFF2-40B4-BE49-F238E27FC236}">
                <a16:creationId xmlns:a16="http://schemas.microsoft.com/office/drawing/2014/main" id="{D9C634F3-CFEB-A977-03BC-4EEB7DB85FF0}"/>
              </a:ext>
            </a:extLst>
          </p:cNvPr>
          <p:cNvSpPr txBox="1"/>
          <p:nvPr/>
        </p:nvSpPr>
        <p:spPr>
          <a:xfrm>
            <a:off x="2251264" y="780135"/>
            <a:ext cx="2892445" cy="344069"/>
          </a:xfrm>
          <a:prstGeom prst="rect">
            <a:avLst/>
          </a:prstGeom>
          <a:noFill/>
        </p:spPr>
        <p:txBody>
          <a:bodyPr wrap="square" rtlCol="0">
            <a:spAutoFit/>
          </a:bodyPr>
          <a:lstStyle/>
          <a:p>
            <a:r>
              <a:rPr lang="en-US" altLang="ja-JP" sz="1636" dirty="0"/>
              <a:t>Si(2p) in Si(001) substrate</a:t>
            </a:r>
            <a:endParaRPr lang="ja-JP" altLang="en-US" sz="1636" dirty="0"/>
          </a:p>
        </p:txBody>
      </p:sp>
      <p:sp>
        <p:nvSpPr>
          <p:cNvPr id="38" name="テキスト ボックス 37">
            <a:extLst>
              <a:ext uri="{FF2B5EF4-FFF2-40B4-BE49-F238E27FC236}">
                <a16:creationId xmlns:a16="http://schemas.microsoft.com/office/drawing/2014/main" id="{0B5E9B22-8DB9-C6D1-649A-A3864E9F3FCB}"/>
              </a:ext>
            </a:extLst>
          </p:cNvPr>
          <p:cNvSpPr txBox="1"/>
          <p:nvPr/>
        </p:nvSpPr>
        <p:spPr>
          <a:xfrm>
            <a:off x="7726140" y="822074"/>
            <a:ext cx="2048242" cy="344069"/>
          </a:xfrm>
          <a:prstGeom prst="rect">
            <a:avLst/>
          </a:prstGeom>
          <a:noFill/>
        </p:spPr>
        <p:txBody>
          <a:bodyPr wrap="square" rtlCol="0">
            <a:spAutoFit/>
          </a:bodyPr>
          <a:lstStyle/>
          <a:p>
            <a:r>
              <a:rPr lang="en-US" altLang="ja-JP" sz="1636" dirty="0">
                <a:latin typeface="Arial" panose="020B0604020202020204" pitchFamily="34" charset="0"/>
                <a:ea typeface="Arial" panose="020B0604020202020204" pitchFamily="34" charset="0"/>
              </a:rPr>
              <a:t>La(4d) in LaAlO</a:t>
            </a:r>
            <a:r>
              <a:rPr lang="en-US" altLang="ja-JP" sz="1636" baseline="-25000" dirty="0">
                <a:latin typeface="Arial" panose="020B0604020202020204" pitchFamily="34" charset="0"/>
                <a:ea typeface="Arial" panose="020B0604020202020204" pitchFamily="34" charset="0"/>
              </a:rPr>
              <a:t>3</a:t>
            </a:r>
            <a:endParaRPr lang="ja-JP" altLang="en-US" sz="1227" dirty="0"/>
          </a:p>
        </p:txBody>
      </p:sp>
    </p:spTree>
    <p:extLst>
      <p:ext uri="{BB962C8B-B14F-4D97-AF65-F5344CB8AC3E}">
        <p14:creationId xmlns:p14="http://schemas.microsoft.com/office/powerpoint/2010/main" val="3366684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cTn>
                              </p:par>
                              <p:par>
                                <p:cTn id="21" presetID="10"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32" grpId="0"/>
      <p:bldP spid="35" grpId="0"/>
      <p:bldP spid="36" grpId="0"/>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A67D1E6C-7F36-93AD-F4C3-DFDBABC1A29A}"/>
                  </a:ext>
                </a:extLst>
              </p:cNvPr>
              <p:cNvSpPr>
                <a:spLocks noGrp="1"/>
              </p:cNvSpPr>
              <p:nvPr>
                <p:ph idx="1"/>
              </p:nvPr>
            </p:nvSpPr>
            <p:spPr>
              <a:xfrm>
                <a:off x="1286064" y="1414378"/>
                <a:ext cx="9619872" cy="3901056"/>
              </a:xfrm>
            </p:spPr>
            <p:txBody>
              <a:bodyPr>
                <a:normAutofit fontScale="32500" lnSpcReduction="20000"/>
              </a:bodyPr>
              <a:lstStyle/>
              <a:p>
                <a:r>
                  <a:rPr lang="en-US" altLang="ja-JP" sz="6273" b="1" dirty="0"/>
                  <a:t>MsSpec </a:t>
                </a:r>
                <a:r>
                  <a:rPr lang="en-US" altLang="ja-JP" sz="6273" dirty="0"/>
                  <a:t>([1])</a:t>
                </a:r>
                <a:endParaRPr lang="en-US" altLang="ja-JP" sz="6273" b="1" dirty="0"/>
              </a:p>
              <a:p>
                <a:pPr>
                  <a:buFont typeface="Wingdings" panose="05000000000000000000" pitchFamily="2" charset="2"/>
                  <a:buChar char="ü"/>
                </a:pPr>
                <a:r>
                  <a:rPr lang="en-US" altLang="ja-JP" sz="6273" dirty="0"/>
                  <a:t>PED</a:t>
                </a:r>
                <a:r>
                  <a:rPr lang="ja-JP" altLang="en-US" sz="6273" dirty="0"/>
                  <a:t>で光電子の強度の角度分布 </a:t>
                </a:r>
                <a:r>
                  <a:rPr lang="en-US" altLang="ja-JP" sz="6273" dirty="0"/>
                  <a:t>(</a:t>
                </a:r>
                <a:r>
                  <a:rPr lang="ja-JP" altLang="en-US" sz="6273" dirty="0"/>
                  <a:t>微分散乱断面積</a:t>
                </a:r>
                <a:r>
                  <a:rPr lang="en-US" altLang="ja-JP" sz="6273" dirty="0"/>
                  <a:t>)</a:t>
                </a:r>
                <a:r>
                  <a:rPr lang="ja-JP" altLang="en-US" sz="6273" dirty="0"/>
                  <a:t>を計算する、</a:t>
                </a:r>
                <a:r>
                  <a:rPr lang="en-US" altLang="ja-JP" sz="6273" dirty="0"/>
                  <a:t>Python-Fortran</a:t>
                </a:r>
                <a:r>
                  <a:rPr lang="ja-JP" altLang="en-US" sz="6273" dirty="0"/>
                  <a:t>パッケージ</a:t>
                </a:r>
                <a:endParaRPr lang="en-US" altLang="ja-JP" sz="6273" b="1" dirty="0"/>
              </a:p>
              <a:p>
                <a:r>
                  <a:rPr lang="en-US" altLang="ja-JP" sz="6273" b="1" dirty="0" err="1"/>
                  <a:t>MsSpec</a:t>
                </a:r>
                <a:r>
                  <a:rPr lang="en-US" altLang="ja-JP" sz="6273" b="1" dirty="0"/>
                  <a:t>:</a:t>
                </a:r>
              </a:p>
              <a:p>
                <a:pPr>
                  <a:lnSpc>
                    <a:spcPct val="120000"/>
                  </a:lnSpc>
                  <a:buFont typeface="Wingdings" panose="05000000000000000000" pitchFamily="2" charset="2"/>
                  <a:buChar char="ü"/>
                </a:pPr>
                <a:r>
                  <a:rPr lang="ja-JP" altLang="en-US" sz="6273" dirty="0"/>
                  <a:t>逆行列法 </a:t>
                </a:r>
                <a:r>
                  <a:rPr lang="en-US" altLang="ja-JP" sz="6273" dirty="0"/>
                  <a:t>(MI): </a:t>
                </a:r>
                <a:r>
                  <a:rPr lang="ja-JP" altLang="en-US" sz="6273" dirty="0"/>
                  <a:t>理論的に正確だが、大量のメモリーが必要</a:t>
                </a:r>
                <a:r>
                  <a:rPr lang="en-US" altLang="ja-JP" sz="6273" dirty="0"/>
                  <a:t>. </a:t>
                </a:r>
                <a:r>
                  <a:rPr lang="ja-JP" altLang="en-US" sz="6273" dirty="0"/>
                  <a:t>大規模クラスターでは実行不可能</a:t>
                </a:r>
                <a:r>
                  <a:rPr lang="en-GB" altLang="ja-JP" sz="6273" dirty="0"/>
                  <a:t> (&gt; 1000 atoms)</a:t>
                </a:r>
                <a:r>
                  <a:rPr lang="en-US" altLang="ja-JP" sz="6273" dirty="0"/>
                  <a:t>.</a:t>
                </a:r>
                <a:endParaRPr lang="en-GB" altLang="ja-JP" sz="6273" dirty="0"/>
              </a:p>
              <a:p>
                <a:pPr>
                  <a:buFont typeface="Wingdings" panose="05000000000000000000" pitchFamily="2" charset="2"/>
                  <a:buChar char="ü"/>
                </a:pPr>
                <a:r>
                  <a:rPr lang="ja-JP" altLang="en-US" sz="6273" dirty="0"/>
                  <a:t>級数展開法 </a:t>
                </a:r>
                <a:r>
                  <a:rPr lang="en-US" altLang="ja-JP" sz="6273" dirty="0"/>
                  <a:t>(SE)</a:t>
                </a:r>
                <a:r>
                  <a:rPr lang="en-GB" altLang="ja-JP" sz="6273" dirty="0"/>
                  <a:t>:  </a:t>
                </a:r>
                <a:r>
                  <a:rPr lang="ja-JP" altLang="en-US" sz="6273" dirty="0"/>
                  <a:t>摂動的アプローチ。大規模クラスターでも一応実行可能</a:t>
                </a:r>
                <a:r>
                  <a:rPr lang="en-US" altLang="ja-JP" sz="6273" dirty="0"/>
                  <a:t>.</a:t>
                </a:r>
                <a:endParaRPr lang="en-GB" altLang="ja-JP" sz="6273" dirty="0"/>
              </a:p>
              <a:p>
                <a:pPr>
                  <a:buFont typeface="Wingdings" panose="05000000000000000000" pitchFamily="2" charset="2"/>
                  <a:buChar char="Ø"/>
                </a:pPr>
                <a:endParaRPr lang="en-GB" altLang="ja-JP" sz="6273" dirty="0"/>
              </a:p>
              <a:p>
                <a:r>
                  <a:rPr lang="ja-JP" altLang="en-US" sz="6273" b="1" dirty="0"/>
                  <a:t>繰り込み法</a:t>
                </a:r>
                <a:r>
                  <a:rPr lang="en-GB" altLang="ja-JP" sz="6273" b="1" dirty="0"/>
                  <a:t>:</a:t>
                </a:r>
              </a:p>
              <a:p>
                <a:pPr>
                  <a:buFont typeface="Wingdings" panose="05000000000000000000" pitchFamily="2" charset="2"/>
                  <a:buChar char="ü"/>
                </a:pPr>
                <a:r>
                  <a:rPr lang="ja-JP" altLang="en-US" sz="6273" dirty="0"/>
                  <a:t>複数の繰り込み法が先行研究で提案されている</a:t>
                </a:r>
                <a:r>
                  <a:rPr lang="en-US" altLang="ja-JP" sz="6273" dirty="0"/>
                  <a:t>. ([2])</a:t>
                </a:r>
              </a:p>
              <a:p>
                <a:pPr>
                  <a:buFont typeface="Wingdings" panose="05000000000000000000" pitchFamily="2" charset="2"/>
                  <a:buChar char="ü"/>
                </a:pPr>
                <a:r>
                  <a:rPr lang="ja-JP" altLang="en-US" sz="6273" dirty="0"/>
                  <a:t>繰り込みパラメータ</a:t>
                </a:r>
                <a:r>
                  <a:rPr lang="en-US" altLang="ja-JP" sz="6273" dirty="0"/>
                  <a:t>ω(</a:t>
                </a:r>
                <a14:m>
                  <m:oMath xmlns:m="http://schemas.openxmlformats.org/officeDocument/2006/math">
                    <m:r>
                      <a:rPr lang="en-US" altLang="ja-JP" sz="6273" i="1" smtClean="0">
                        <a:latin typeface="Cambria Math" panose="02040503050406030204" pitchFamily="18" charset="0"/>
                        <a:ea typeface="Cambria Math" panose="02040503050406030204" pitchFamily="18" charset="0"/>
                      </a:rPr>
                      <m:t>∈</m:t>
                    </m:r>
                    <m:r>
                      <m:rPr>
                        <m:nor/>
                      </m:rPr>
                      <a:rPr lang="en-US" altLang="ja-JP" sz="6600">
                        <a:solidFill>
                          <a:srgbClr val="202122"/>
                        </a:solidFill>
                        <a:latin typeface="Nimbus Roman No9 L"/>
                      </a:rPr>
                      <m:t>ℂ</m:t>
                    </m:r>
                  </m:oMath>
                </a14:m>
                <a:r>
                  <a:rPr lang="en-US" altLang="ja-JP" sz="6273" dirty="0"/>
                  <a:t>)</a:t>
                </a:r>
                <a:r>
                  <a:rPr lang="ja-JP" altLang="en-US" sz="6273" dirty="0"/>
                  <a:t>を最適化する必要がある</a:t>
                </a:r>
                <a:r>
                  <a:rPr lang="en-US" altLang="ja-JP" sz="6273" dirty="0"/>
                  <a:t>.</a:t>
                </a:r>
              </a:p>
              <a:p>
                <a:pPr>
                  <a:buFont typeface="Wingdings" panose="05000000000000000000" pitchFamily="2" charset="2"/>
                  <a:buChar char="ü"/>
                </a:pPr>
                <a:endParaRPr lang="en-GB" altLang="ja-JP" sz="1500" dirty="0"/>
              </a:p>
              <a:p>
                <a:pPr marL="0" indent="0">
                  <a:buNone/>
                </a:pPr>
                <a:endParaRPr kumimoji="1" lang="en-US" altLang="ja-JP" dirty="0"/>
              </a:p>
              <a:p>
                <a:endParaRPr kumimoji="1" lang="ja-JP" altLang="en-US" dirty="0"/>
              </a:p>
            </p:txBody>
          </p:sp>
        </mc:Choice>
        <mc:Fallback xmlns="">
          <p:sp>
            <p:nvSpPr>
              <p:cNvPr id="3" name="コンテンツ プレースホルダー 2">
                <a:extLst>
                  <a:ext uri="{FF2B5EF4-FFF2-40B4-BE49-F238E27FC236}">
                    <a16:creationId xmlns:a16="http://schemas.microsoft.com/office/drawing/2014/main" id="{A67D1E6C-7F36-93AD-F4C3-DFDBABC1A29A}"/>
                  </a:ext>
                </a:extLst>
              </p:cNvPr>
              <p:cNvSpPr>
                <a:spLocks noGrp="1" noRot="1" noChangeAspect="1" noMove="1" noResize="1" noEditPoints="1" noAdjustHandles="1" noChangeArrowheads="1" noChangeShapeType="1" noTextEdit="1"/>
              </p:cNvSpPr>
              <p:nvPr>
                <p:ph idx="1"/>
              </p:nvPr>
            </p:nvSpPr>
            <p:spPr>
              <a:xfrm>
                <a:off x="1286064" y="1414378"/>
                <a:ext cx="9619872" cy="3901056"/>
              </a:xfrm>
              <a:blipFill>
                <a:blip r:embed="rId3"/>
                <a:stretch>
                  <a:fillRect l="-570" t="-2656"/>
                </a:stretch>
              </a:blipFill>
            </p:spPr>
            <p:txBody>
              <a:bodyPr/>
              <a:lstStyle/>
              <a:p>
                <a:r>
                  <a:rPr lang="ja-JP" altLang="en-US">
                    <a:noFill/>
                  </a:rPr>
                  <a:t> </a:t>
                </a:r>
              </a:p>
            </p:txBody>
          </p:sp>
        </mc:Fallback>
      </mc:AlternateContent>
      <p:sp>
        <p:nvSpPr>
          <p:cNvPr id="7" name="フッター プレースホルダー 6">
            <a:extLst>
              <a:ext uri="{FF2B5EF4-FFF2-40B4-BE49-F238E27FC236}">
                <a16:creationId xmlns:a16="http://schemas.microsoft.com/office/drawing/2014/main" id="{430D1983-4BDC-01E3-EA4D-246E3AB5E54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9" name="スライド番号プレースホルダー 8">
            <a:extLst>
              <a:ext uri="{FF2B5EF4-FFF2-40B4-BE49-F238E27FC236}">
                <a16:creationId xmlns:a16="http://schemas.microsoft.com/office/drawing/2014/main" id="{2F646C54-8F83-5BFC-2D62-F6B30302A219}"/>
              </a:ext>
            </a:extLst>
          </p:cNvPr>
          <p:cNvSpPr>
            <a:spLocks noGrp="1"/>
          </p:cNvSpPr>
          <p:nvPr>
            <p:ph type="sldNum" sz="quarter" idx="12"/>
          </p:nvPr>
        </p:nvSpPr>
        <p:spPr/>
        <p:txBody>
          <a:bodyPr/>
          <a:lstStyle/>
          <a:p>
            <a:fld id="{B21B9B4F-A4D2-4B49-B820-CCE4FA55D23B}" type="slidenum">
              <a:rPr kumimoji="1" lang="ja-JP" altLang="en-US" smtClean="0"/>
              <a:t>17</a:t>
            </a:fld>
            <a:endParaRPr kumimoji="1" lang="ja-JP" altLang="en-US" dirty="0"/>
          </a:p>
        </p:txBody>
      </p:sp>
      <p:sp>
        <p:nvSpPr>
          <p:cNvPr id="5" name="object 6">
            <a:extLst>
              <a:ext uri="{FF2B5EF4-FFF2-40B4-BE49-F238E27FC236}">
                <a16:creationId xmlns:a16="http://schemas.microsoft.com/office/drawing/2014/main" id="{ADD46791-123C-0920-E726-B3E0AC6C1BBA}"/>
              </a:ext>
            </a:extLst>
          </p:cNvPr>
          <p:cNvSpPr txBox="1"/>
          <p:nvPr/>
        </p:nvSpPr>
        <p:spPr>
          <a:xfrm>
            <a:off x="6656288" y="5315434"/>
            <a:ext cx="4529530" cy="680274"/>
          </a:xfrm>
          <a:prstGeom prst="rect">
            <a:avLst/>
          </a:prstGeom>
        </p:spPr>
        <p:txBody>
          <a:bodyPr vert="horz" wrap="square" lIns="0" tIns="8659" rIns="0" bIns="0" rtlCol="0">
            <a:spAutoFit/>
          </a:bodyPr>
          <a:lstStyle/>
          <a:p>
            <a:pPr marL="8226">
              <a:lnSpc>
                <a:spcPts val="975"/>
              </a:lnSpc>
              <a:spcBef>
                <a:spcPts val="68"/>
              </a:spcBef>
              <a:tabLst>
                <a:tab pos="154125" algn="l"/>
              </a:tabLst>
            </a:pPr>
            <a:r>
              <a:rPr lang="en-US" altLang="ja-JP" sz="1091" dirty="0">
                <a:latin typeface="Arial" panose="020B0604020202020204" pitchFamily="34" charset="0"/>
                <a:cs typeface="Arial" panose="020B0604020202020204" pitchFamily="34" charset="0"/>
              </a:rPr>
              <a:t>[1]   Website of </a:t>
            </a:r>
            <a:r>
              <a:rPr lang="en-US" altLang="ja-JP" sz="1091" dirty="0" err="1">
                <a:latin typeface="Arial" panose="020B0604020202020204" pitchFamily="34" charset="0"/>
                <a:cs typeface="Arial" panose="020B0604020202020204" pitchFamily="34" charset="0"/>
              </a:rPr>
              <a:t>MsSpec</a:t>
            </a:r>
            <a:r>
              <a:rPr lang="en-US" altLang="ja-JP" sz="1091" dirty="0">
                <a:latin typeface="Arial" panose="020B0604020202020204" pitchFamily="34" charset="0"/>
                <a:cs typeface="Arial" panose="020B0604020202020204" pitchFamily="34" charset="0"/>
              </a:rPr>
              <a:t>: </a:t>
            </a:r>
            <a:r>
              <a:rPr lang="en-US" altLang="ja-JP" sz="1091" dirty="0">
                <a:latin typeface="Arial" panose="020B0604020202020204" pitchFamily="34" charset="0"/>
                <a:cs typeface="Arial" panose="020B0604020202020204" pitchFamily="34" charset="0"/>
                <a:hlinkClick r:id="rId4"/>
              </a:rPr>
              <a:t>https://msspec.cnrs.fr/index.html</a:t>
            </a:r>
            <a:endParaRPr lang="en-US" altLang="ja-JP" sz="1091" dirty="0">
              <a:latin typeface="Arial" panose="020B0604020202020204" pitchFamily="34" charset="0"/>
              <a:cs typeface="Arial" panose="020B0604020202020204" pitchFamily="34" charset="0"/>
            </a:endParaRPr>
          </a:p>
          <a:p>
            <a:pPr marL="8226">
              <a:lnSpc>
                <a:spcPts val="975"/>
              </a:lnSpc>
              <a:spcBef>
                <a:spcPts val="68"/>
              </a:spcBef>
              <a:tabLst>
                <a:tab pos="154125" algn="l"/>
              </a:tabLst>
            </a:pPr>
            <a:endParaRPr lang="en-US" altLang="ja-JP" sz="1091" dirty="0">
              <a:latin typeface="Arial" panose="020B0604020202020204" pitchFamily="34" charset="0"/>
              <a:cs typeface="Arial" panose="020B0604020202020204" pitchFamily="34" charset="0"/>
            </a:endParaRPr>
          </a:p>
          <a:p>
            <a:pPr marL="8226">
              <a:lnSpc>
                <a:spcPts val="975"/>
              </a:lnSpc>
              <a:spcBef>
                <a:spcPts val="68"/>
              </a:spcBef>
              <a:tabLst>
                <a:tab pos="154125" algn="l"/>
              </a:tabLst>
            </a:pPr>
            <a:r>
              <a:rPr lang="en-US" altLang="ja-JP" sz="1091" dirty="0">
                <a:latin typeface="Arial" panose="020B0604020202020204" pitchFamily="34" charset="0"/>
                <a:cs typeface="Arial" panose="020B0604020202020204" pitchFamily="34" charset="0"/>
              </a:rPr>
              <a:t>[2]   Takatsu, A. et al., Simple renormalization schemes for multiple scattering series expansions, Phys. Chem. Chem. 24 5658–5668 (2022</a:t>
            </a:r>
            <a:r>
              <a:rPr lang="en-US" altLang="ja-JP" sz="818" dirty="0">
                <a:latin typeface="Arial" panose="020B0604020202020204" pitchFamily="34" charset="0"/>
                <a:cs typeface="Arial" panose="020B0604020202020204" pitchFamily="34" charset="0"/>
              </a:rPr>
              <a:t>)</a:t>
            </a:r>
          </a:p>
          <a:p>
            <a:pPr marL="8226">
              <a:lnSpc>
                <a:spcPts val="975"/>
              </a:lnSpc>
              <a:spcBef>
                <a:spcPts val="68"/>
              </a:spcBef>
              <a:tabLst>
                <a:tab pos="154125" algn="l"/>
              </a:tabLst>
            </a:pPr>
            <a:endParaRPr sz="818" dirty="0">
              <a:latin typeface="Arial MT"/>
              <a:cs typeface="Arial MT"/>
            </a:endParaRPr>
          </a:p>
        </p:txBody>
      </p:sp>
      <p:sp>
        <p:nvSpPr>
          <p:cNvPr id="10" name="日付プレースホルダー 9">
            <a:extLst>
              <a:ext uri="{FF2B5EF4-FFF2-40B4-BE49-F238E27FC236}">
                <a16:creationId xmlns:a16="http://schemas.microsoft.com/office/drawing/2014/main" id="{DCE05042-C37B-3415-A40A-2EF463BC6DDB}"/>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12" name="テキスト ボックス 11">
            <a:extLst>
              <a:ext uri="{FF2B5EF4-FFF2-40B4-BE49-F238E27FC236}">
                <a16:creationId xmlns:a16="http://schemas.microsoft.com/office/drawing/2014/main" id="{6A0726F4-5700-D88B-2596-32F7A6B261A7}"/>
              </a:ext>
            </a:extLst>
          </p:cNvPr>
          <p:cNvSpPr txBox="1"/>
          <p:nvPr/>
        </p:nvSpPr>
        <p:spPr>
          <a:xfrm>
            <a:off x="3812186" y="254004"/>
            <a:ext cx="4923029"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数値計算コード</a:t>
            </a:r>
            <a:r>
              <a:rPr lang="en-US" altLang="ja-JP" sz="3409" b="1" baseline="23391" dirty="0">
                <a:latin typeface="Arial" panose="020B0604020202020204" pitchFamily="34" charset="0"/>
                <a:cs typeface="Arial" panose="020B0604020202020204" pitchFamily="34" charset="0"/>
              </a:rPr>
              <a:t>: </a:t>
            </a:r>
            <a:r>
              <a:rPr lang="en-US" altLang="ja-JP" sz="3409" b="1" baseline="23391" dirty="0" err="1">
                <a:latin typeface="Arial" panose="020B0604020202020204" pitchFamily="34" charset="0"/>
                <a:cs typeface="Arial" panose="020B0604020202020204" pitchFamily="34" charset="0"/>
              </a:rPr>
              <a:t>MsSpec</a:t>
            </a:r>
            <a:endParaRPr lang="en-US" altLang="ja-JP" sz="3409" b="1" baseline="23391" dirty="0">
              <a:latin typeface="Arial" panose="020B0604020202020204" pitchFamily="34" charset="0"/>
              <a:cs typeface="Arial" panose="020B0604020202020204" pitchFamily="34" charset="0"/>
            </a:endParaRPr>
          </a:p>
        </p:txBody>
      </p:sp>
      <p:cxnSp>
        <p:nvCxnSpPr>
          <p:cNvPr id="4" name="コネクタ: カギ線 3">
            <a:extLst>
              <a:ext uri="{FF2B5EF4-FFF2-40B4-BE49-F238E27FC236}">
                <a16:creationId xmlns:a16="http://schemas.microsoft.com/office/drawing/2014/main" id="{17B1B5A1-7E05-898B-B0DE-3EAE8D7F2470}"/>
              </a:ext>
            </a:extLst>
          </p:cNvPr>
          <p:cNvCxnSpPr>
            <a:cxnSpLocks/>
          </p:cNvCxnSpPr>
          <p:nvPr/>
        </p:nvCxnSpPr>
        <p:spPr>
          <a:xfrm rot="5400000">
            <a:off x="4103632" y="3770628"/>
            <a:ext cx="455219" cy="227184"/>
          </a:xfrm>
          <a:prstGeom prst="bentConnector3">
            <a:avLst>
              <a:gd name="adj1" fmla="val 50000"/>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直線コネクタ 13">
            <a:extLst>
              <a:ext uri="{FF2B5EF4-FFF2-40B4-BE49-F238E27FC236}">
                <a16:creationId xmlns:a16="http://schemas.microsoft.com/office/drawing/2014/main" id="{DB537424-9F2A-D697-3008-70967ED1788D}"/>
              </a:ext>
            </a:extLst>
          </p:cNvPr>
          <p:cNvCxnSpPr>
            <a:cxnSpLocks/>
          </p:cNvCxnSpPr>
          <p:nvPr/>
        </p:nvCxnSpPr>
        <p:spPr>
          <a:xfrm>
            <a:off x="1629601" y="3656610"/>
            <a:ext cx="8520545"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直線コネクタ 14">
            <a:extLst>
              <a:ext uri="{FF2B5EF4-FFF2-40B4-BE49-F238E27FC236}">
                <a16:creationId xmlns:a16="http://schemas.microsoft.com/office/drawing/2014/main" id="{554AAEA4-20DD-E495-8C86-3F987CAA0239}"/>
              </a:ext>
            </a:extLst>
          </p:cNvPr>
          <p:cNvCxnSpPr>
            <a:cxnSpLocks/>
          </p:cNvCxnSpPr>
          <p:nvPr/>
        </p:nvCxnSpPr>
        <p:spPr>
          <a:xfrm>
            <a:off x="1471150" y="4323384"/>
            <a:ext cx="1548741"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2" name="テキスト ボックス 1">
            <a:extLst>
              <a:ext uri="{FF2B5EF4-FFF2-40B4-BE49-F238E27FC236}">
                <a16:creationId xmlns:a16="http://schemas.microsoft.com/office/drawing/2014/main" id="{94E949FB-E9B8-B399-7F57-794567EAB066}"/>
              </a:ext>
            </a:extLst>
          </p:cNvPr>
          <p:cNvSpPr txBox="1"/>
          <p:nvPr/>
        </p:nvSpPr>
        <p:spPr>
          <a:xfrm>
            <a:off x="1594948" y="3707150"/>
            <a:ext cx="2849886" cy="354712"/>
          </a:xfrm>
          <a:prstGeom prst="rect">
            <a:avLst/>
          </a:prstGeom>
          <a:noFill/>
        </p:spPr>
        <p:txBody>
          <a:bodyPr wrap="square" rtlCol="0">
            <a:spAutoFit/>
          </a:bodyPr>
          <a:lstStyle/>
          <a:p>
            <a:r>
              <a:rPr lang="ja-JP" altLang="en-US" sz="1705" dirty="0">
                <a:solidFill>
                  <a:srgbClr val="FF0000"/>
                </a:solidFill>
              </a:rPr>
              <a:t>発散が起きたら</a:t>
            </a:r>
            <a:r>
              <a:rPr lang="en-US" altLang="ja-JP" sz="1705" dirty="0">
                <a:solidFill>
                  <a:srgbClr val="FF0000"/>
                </a:solidFill>
              </a:rPr>
              <a:t>…</a:t>
            </a:r>
            <a:endParaRPr lang="ja-JP" altLang="en-US" sz="1705" dirty="0">
              <a:solidFill>
                <a:srgbClr val="FF0000"/>
              </a:solidFill>
            </a:endParaRPr>
          </a:p>
        </p:txBody>
      </p:sp>
    </p:spTree>
    <p:extLst>
      <p:ext uri="{BB962C8B-B14F-4D97-AF65-F5344CB8AC3E}">
        <p14:creationId xmlns:p14="http://schemas.microsoft.com/office/powerpoint/2010/main" val="2393213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DF458FE6-7FCA-5C95-14AF-E6C89D2ED658}"/>
                  </a:ext>
                </a:extLst>
              </p:cNvPr>
              <p:cNvSpPr>
                <a:spLocks noGrp="1"/>
              </p:cNvSpPr>
              <p:nvPr>
                <p:ph idx="1"/>
              </p:nvPr>
            </p:nvSpPr>
            <p:spPr>
              <a:xfrm>
                <a:off x="1598822" y="759091"/>
                <a:ext cx="9404540" cy="4604598"/>
              </a:xfrm>
            </p:spPr>
            <p:txBody>
              <a:bodyPr>
                <a:normAutofit fontScale="85000" lnSpcReduction="20000"/>
              </a:bodyPr>
              <a:lstStyle/>
              <a:p>
                <a:r>
                  <a:rPr lang="en-US" altLang="ja-JP" sz="2045" dirty="0"/>
                  <a:t>ω</a:t>
                </a:r>
                <a:r>
                  <a:rPr lang="ja-JP" altLang="en-US" sz="2045" dirty="0"/>
                  <a:t>を最適化するってどういうこと </a:t>
                </a:r>
                <a:r>
                  <a:rPr lang="en-US" altLang="ja-JP" sz="2045" dirty="0"/>
                  <a:t>?</a:t>
                </a:r>
              </a:p>
              <a:p>
                <a:endParaRPr lang="en-US" altLang="ja-JP" sz="2045" dirty="0"/>
              </a:p>
              <a:p>
                <a:pPr marL="0" indent="0">
                  <a:buNone/>
                </a:pPr>
                <a:r>
                  <a:rPr lang="ja-JP" altLang="en-US" sz="2045" b="1" dirty="0"/>
                  <a:t>テイラー展開</a:t>
                </a:r>
                <a:r>
                  <a:rPr lang="en-US" altLang="ja-JP" sz="2045" b="1" dirty="0"/>
                  <a:t>            </a:t>
                </a:r>
                <a14:m>
                  <m:oMath xmlns:m="http://schemas.openxmlformats.org/officeDocument/2006/math">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𝟏</m:t>
                        </m:r>
                        <m:r>
                          <a:rPr lang="en-US" altLang="ja-JP" sz="2045" b="1">
                            <a:latin typeface="Cambria Math" panose="02040503050406030204" pitchFamily="18" charset="0"/>
                          </a:rPr>
                          <m:t>−</m:t>
                        </m:r>
                        <m:r>
                          <a:rPr lang="en-US" altLang="ja-JP" sz="2045" b="1">
                            <a:latin typeface="Cambria Math" panose="02040503050406030204" pitchFamily="18" charset="0"/>
                          </a:rPr>
                          <m:t>𝐱</m:t>
                        </m:r>
                        <m:r>
                          <a:rPr lang="en-US" altLang="ja-JP" sz="2045" b="1">
                            <a:latin typeface="Cambria Math" panose="02040503050406030204" pitchFamily="18" charset="0"/>
                          </a:rPr>
                          <m:t>)</m:t>
                        </m:r>
                      </m:e>
                      <m:sup>
                        <m:r>
                          <a:rPr lang="en-US" altLang="ja-JP" sz="2045" b="1">
                            <a:latin typeface="Cambria Math" panose="02040503050406030204" pitchFamily="18" charset="0"/>
                          </a:rPr>
                          <m:t>−</m:t>
                        </m:r>
                        <m:r>
                          <a:rPr lang="en-US" altLang="ja-JP" sz="2045" b="1">
                            <a:latin typeface="Cambria Math" panose="02040503050406030204" pitchFamily="18" charset="0"/>
                          </a:rPr>
                          <m:t>𝟏</m:t>
                        </m:r>
                      </m:sup>
                    </m:sSup>
                    <m:r>
                      <a:rPr lang="en-US" altLang="ja-JP" sz="2045" b="1" i="1">
                        <a:latin typeface="Cambria Math" panose="02040503050406030204" pitchFamily="18" charset="0"/>
                      </a:rPr>
                      <m:t>=</m:t>
                    </m:r>
                    <m:r>
                      <a:rPr lang="en-US" altLang="ja-JP" sz="2045" b="1">
                        <a:latin typeface="Cambria Math" panose="02040503050406030204" pitchFamily="18" charset="0"/>
                      </a:rPr>
                      <m:t>𝟏</m:t>
                    </m:r>
                    <m:r>
                      <a:rPr lang="en-US" altLang="ja-JP" sz="2045" b="1">
                        <a:latin typeface="Cambria Math" panose="02040503050406030204" pitchFamily="18" charset="0"/>
                      </a:rPr>
                      <m:t>+</m:t>
                    </m:r>
                    <m:r>
                      <a:rPr lang="en-US" altLang="ja-JP" sz="2045" b="1">
                        <a:latin typeface="Cambria Math" panose="02040503050406030204" pitchFamily="18" charset="0"/>
                      </a:rPr>
                      <m:t>𝐱</m:t>
                    </m:r>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𝐱</m:t>
                        </m:r>
                      </m:e>
                      <m:sup>
                        <m:r>
                          <a:rPr lang="en-US" altLang="ja-JP" sz="2045" b="1">
                            <a:latin typeface="Cambria Math" panose="02040503050406030204" pitchFamily="18" charset="0"/>
                          </a:rPr>
                          <m:t>𝟐</m:t>
                        </m:r>
                      </m:sup>
                    </m:sSup>
                    <m:r>
                      <a:rPr lang="en-US" altLang="ja-JP" sz="2045" b="1">
                        <a:latin typeface="Cambria Math" panose="02040503050406030204" pitchFamily="18" charset="0"/>
                      </a:rPr>
                      <m:t>+…             </m:t>
                    </m:r>
                    <m:r>
                      <a:rPr lang="en-US" altLang="ja-JP" sz="2045" b="1">
                        <a:latin typeface="Cambria Math" panose="02040503050406030204" pitchFamily="18" charset="0"/>
                      </a:rPr>
                      <m:t>𝐜𝐨𝐧𝐯𝐞𝐫𝐠𝐞𝐬</m:t>
                    </m:r>
                    <m:r>
                      <a:rPr lang="en-US" altLang="ja-JP" sz="2045" b="1">
                        <a:latin typeface="Cambria Math" panose="02040503050406030204" pitchFamily="18" charset="0"/>
                      </a:rPr>
                      <m:t> </m:t>
                    </m:r>
                    <m:r>
                      <a:rPr lang="en-US" altLang="ja-JP" sz="2045" b="1">
                        <a:latin typeface="Cambria Math" panose="02040503050406030204" pitchFamily="18" charset="0"/>
                      </a:rPr>
                      <m:t>𝐢𝐟</m:t>
                    </m:r>
                    <m:r>
                      <a:rPr lang="en-US" altLang="ja-JP" sz="2045" b="1">
                        <a:latin typeface="Cambria Math" panose="02040503050406030204" pitchFamily="18" charset="0"/>
                      </a:rPr>
                      <m:t> </m:t>
                    </m:r>
                    <m:d>
                      <m:dPr>
                        <m:begChr m:val="|"/>
                        <m:endChr m:val="|"/>
                        <m:ctrlPr>
                          <a:rPr lang="en-US" altLang="ja-JP" sz="2045" b="1" i="1">
                            <a:latin typeface="Cambria Math" panose="02040503050406030204" pitchFamily="18" charset="0"/>
                          </a:rPr>
                        </m:ctrlPr>
                      </m:dPr>
                      <m:e>
                        <m:r>
                          <a:rPr lang="en-US" altLang="ja-JP" sz="2045" b="1">
                            <a:latin typeface="Cambria Math" panose="02040503050406030204" pitchFamily="18" charset="0"/>
                          </a:rPr>
                          <m:t>𝐱</m:t>
                        </m:r>
                      </m:e>
                    </m:d>
                    <m:r>
                      <a:rPr lang="en-US" altLang="ja-JP" sz="2045" b="1">
                        <a:latin typeface="Cambria Math" panose="02040503050406030204" pitchFamily="18" charset="0"/>
                      </a:rPr>
                      <m:t>&lt;</m:t>
                    </m:r>
                    <m:r>
                      <a:rPr lang="en-US" altLang="ja-JP" sz="2045" b="1">
                        <a:latin typeface="Cambria Math" panose="02040503050406030204" pitchFamily="18" charset="0"/>
                      </a:rPr>
                      <m:t>𝟏</m:t>
                    </m:r>
                  </m:oMath>
                </a14:m>
                <a:endParaRPr lang="en-US" altLang="ja-JP" sz="2045" dirty="0"/>
              </a:p>
              <a:p>
                <a:pPr>
                  <a:buFont typeface="Wingdings" panose="05000000000000000000" pitchFamily="2" charset="2"/>
                  <a:buChar char="ü"/>
                </a:pPr>
                <a:endParaRPr lang="en-US" altLang="ja-JP" sz="2045" b="1" dirty="0">
                  <a:latin typeface="Cambria Math" panose="02040503050406030204" pitchFamily="18" charset="0"/>
                </a:endParaRPr>
              </a:p>
              <a:p>
                <a:pPr marL="0" indent="0">
                  <a:buNone/>
                </a:pPr>
                <a:r>
                  <a:rPr lang="en-US" altLang="ja-JP" sz="2045" b="1" dirty="0"/>
                  <a:t>                                 </a:t>
                </a:r>
                <a14:m>
                  <m:oMath xmlns:m="http://schemas.openxmlformats.org/officeDocument/2006/math">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𝐈</m:t>
                        </m:r>
                        <m:r>
                          <a:rPr lang="en-US" altLang="ja-JP" sz="2045" b="1">
                            <a:latin typeface="Cambria Math" panose="02040503050406030204" pitchFamily="18" charset="0"/>
                          </a:rPr>
                          <m:t>−</m:t>
                        </m:r>
                        <m:r>
                          <a:rPr lang="en-US" altLang="ja-JP" sz="2045" b="1">
                            <a:latin typeface="Cambria Math" panose="02040503050406030204" pitchFamily="18" charset="0"/>
                          </a:rPr>
                          <m:t>𝐊</m:t>
                        </m:r>
                        <m:r>
                          <a:rPr lang="en-US" altLang="ja-JP" sz="2045" b="1">
                            <a:latin typeface="Cambria Math" panose="02040503050406030204" pitchFamily="18" charset="0"/>
                          </a:rPr>
                          <m:t>)</m:t>
                        </m:r>
                      </m:e>
                      <m:sup>
                        <m:r>
                          <a:rPr lang="en-US" altLang="ja-JP" sz="2045" b="1">
                            <a:latin typeface="Cambria Math" panose="02040503050406030204" pitchFamily="18" charset="0"/>
                          </a:rPr>
                          <m:t>−</m:t>
                        </m:r>
                        <m:r>
                          <a:rPr lang="en-US" altLang="ja-JP" sz="2045" b="1">
                            <a:latin typeface="Cambria Math" panose="02040503050406030204" pitchFamily="18" charset="0"/>
                          </a:rPr>
                          <m:t>𝟏</m:t>
                        </m:r>
                      </m:sup>
                    </m:sSup>
                    <m:r>
                      <a:rPr lang="en-US" altLang="ja-JP" sz="2045" b="1">
                        <a:latin typeface="Cambria Math" panose="02040503050406030204" pitchFamily="18" charset="0"/>
                      </a:rPr>
                      <m:t>=</m:t>
                    </m:r>
                    <m:r>
                      <a:rPr lang="en-US" altLang="ja-JP" sz="2045" b="1">
                        <a:latin typeface="Cambria Math" panose="02040503050406030204" pitchFamily="18" charset="0"/>
                      </a:rPr>
                      <m:t>𝐈</m:t>
                    </m:r>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𝐊</m:t>
                        </m:r>
                        <m:r>
                          <a:rPr lang="en-US" altLang="ja-JP" sz="2045" b="1">
                            <a:latin typeface="Cambria Math" panose="02040503050406030204" pitchFamily="18" charset="0"/>
                          </a:rPr>
                          <m:t>+</m:t>
                        </m:r>
                        <m:r>
                          <a:rPr lang="en-US" altLang="ja-JP" sz="2045" b="1">
                            <a:latin typeface="Cambria Math" panose="02040503050406030204" pitchFamily="18" charset="0"/>
                          </a:rPr>
                          <m:t>𝐊</m:t>
                        </m:r>
                      </m:e>
                      <m:sup>
                        <m:r>
                          <a:rPr lang="en-US" altLang="ja-JP" sz="2045" b="1" i="1">
                            <a:latin typeface="Cambria Math" panose="02040503050406030204" pitchFamily="18" charset="0"/>
                          </a:rPr>
                          <m:t>𝟐</m:t>
                        </m:r>
                      </m:sup>
                    </m:sSup>
                    <m:r>
                      <a:rPr lang="en-US" altLang="ja-JP" sz="2045" b="1">
                        <a:latin typeface="Cambria Math" panose="02040503050406030204" pitchFamily="18" charset="0"/>
                      </a:rPr>
                      <m:t>+…            </m:t>
                    </m:r>
                    <m:r>
                      <a:rPr lang="en-US" altLang="ja-JP" sz="2045" b="1">
                        <a:latin typeface="Cambria Math" panose="02040503050406030204" pitchFamily="18" charset="0"/>
                      </a:rPr>
                      <m:t>𝐜𝐨𝐧𝐯𝐞𝐫𝐠𝐞𝐬</m:t>
                    </m:r>
                    <m:r>
                      <a:rPr lang="en-US" altLang="ja-JP" sz="2045" b="1">
                        <a:latin typeface="Cambria Math" panose="02040503050406030204" pitchFamily="18" charset="0"/>
                      </a:rPr>
                      <m:t> </m:t>
                    </m:r>
                    <m:r>
                      <a:rPr lang="en-US" altLang="ja-JP" sz="2045" b="1">
                        <a:latin typeface="Cambria Math" panose="02040503050406030204" pitchFamily="18" charset="0"/>
                      </a:rPr>
                      <m:t>𝐢𝐟</m:t>
                    </m:r>
                    <m:r>
                      <a:rPr lang="en-US" altLang="ja-JP" sz="2045" b="1">
                        <a:latin typeface="Cambria Math" panose="02040503050406030204" pitchFamily="18" charset="0"/>
                      </a:rPr>
                      <m:t> </m:t>
                    </m:r>
                    <m:r>
                      <a:rPr lang="ja-JP" altLang="en-US" sz="2045" b="1">
                        <a:latin typeface="Cambria Math" panose="02040503050406030204" pitchFamily="18" charset="0"/>
                      </a:rPr>
                      <m:t>𝛒</m:t>
                    </m:r>
                    <m:d>
                      <m:dPr>
                        <m:ctrlPr>
                          <a:rPr lang="en-US" altLang="ja-JP" sz="2045" b="1" i="1">
                            <a:latin typeface="Cambria Math" panose="02040503050406030204" pitchFamily="18" charset="0"/>
                          </a:rPr>
                        </m:ctrlPr>
                      </m:dPr>
                      <m:e>
                        <m:r>
                          <a:rPr lang="en-US" altLang="ja-JP" sz="2045" b="1">
                            <a:latin typeface="Cambria Math" panose="02040503050406030204" pitchFamily="18" charset="0"/>
                          </a:rPr>
                          <m:t>𝐊</m:t>
                        </m:r>
                      </m:e>
                    </m:d>
                    <m:r>
                      <a:rPr lang="en-US" altLang="ja-JP" sz="2045" b="1">
                        <a:latin typeface="Cambria Math" panose="02040503050406030204" pitchFamily="18" charset="0"/>
                      </a:rPr>
                      <m:t>&lt;</m:t>
                    </m:r>
                    <m:r>
                      <a:rPr lang="en-US" altLang="ja-JP" sz="2045" b="1">
                        <a:latin typeface="Cambria Math" panose="02040503050406030204" pitchFamily="18" charset="0"/>
                      </a:rPr>
                      <m:t>𝟏</m:t>
                    </m:r>
                  </m:oMath>
                </a14:m>
                <a:endParaRPr lang="en-US" altLang="ja-JP" sz="2045" b="1" dirty="0">
                  <a:latin typeface="Cambria Math" panose="02040503050406030204" pitchFamily="18" charset="0"/>
                </a:endParaRPr>
              </a:p>
              <a:p>
                <a:pPr marL="0" indent="0">
                  <a:buNone/>
                </a:pPr>
                <a:endParaRPr lang="en-US" altLang="ja-JP" sz="2045" dirty="0"/>
              </a:p>
              <a:p>
                <a:pPr lvl="1">
                  <a:buFont typeface="Wingdings" panose="05000000000000000000" pitchFamily="2" charset="2"/>
                  <a:buChar char="ü"/>
                </a:pPr>
                <a:r>
                  <a:rPr lang="ja-JP" altLang="en-US" sz="1977" dirty="0"/>
                  <a:t>発散が起きるかどうか→スペクトル半径</a:t>
                </a:r>
                <a14:m>
                  <m:oMath xmlns:m="http://schemas.openxmlformats.org/officeDocument/2006/math">
                    <m:r>
                      <a:rPr lang="ja-JP" altLang="en-US" sz="1977" b="1" i="1" smtClean="0">
                        <a:latin typeface="Cambria Math" panose="02040503050406030204" pitchFamily="18" charset="0"/>
                      </a:rPr>
                      <m:t>𝝆</m:t>
                    </m:r>
                    <m:r>
                      <a:rPr lang="ja-JP" altLang="en-US" sz="1977" i="1">
                        <a:latin typeface="Cambria Math" panose="02040503050406030204" pitchFamily="18" charset="0"/>
                      </a:rPr>
                      <m:t>の</m:t>
                    </m:r>
                  </m:oMath>
                </a14:m>
                <a:r>
                  <a:rPr lang="ja-JP" altLang="en-US" sz="1977" dirty="0"/>
                  <a:t>値で分かる</a:t>
                </a:r>
                <a:r>
                  <a:rPr lang="en-US" altLang="ja-JP" sz="1977" dirty="0"/>
                  <a:t>.</a:t>
                </a:r>
              </a:p>
              <a:p>
                <a:pPr>
                  <a:buFont typeface="Wingdings" panose="05000000000000000000" pitchFamily="2" charset="2"/>
                  <a:buChar char="ü"/>
                </a:pPr>
                <a:endParaRPr lang="en-US" altLang="ja-JP" sz="2045" dirty="0"/>
              </a:p>
              <a:p>
                <a:pPr lvl="1">
                  <a:buFont typeface="Wingdings" panose="05000000000000000000" pitchFamily="2" charset="2"/>
                  <a:buChar char="ü"/>
                </a:pPr>
                <a14:m>
                  <m:oMath xmlns:m="http://schemas.openxmlformats.org/officeDocument/2006/math">
                    <m:r>
                      <a:rPr lang="ja-JP" altLang="en-US" sz="1977" b="1">
                        <a:latin typeface="Cambria Math" panose="02040503050406030204" pitchFamily="18" charset="0"/>
                      </a:rPr>
                      <m:t>𝛒</m:t>
                    </m:r>
                    <m:d>
                      <m:dPr>
                        <m:ctrlPr>
                          <a:rPr lang="en-US" altLang="ja-JP" sz="1977" b="1" i="1">
                            <a:latin typeface="Cambria Math" panose="02040503050406030204" pitchFamily="18" charset="0"/>
                          </a:rPr>
                        </m:ctrlPr>
                      </m:dPr>
                      <m:e>
                        <m:r>
                          <a:rPr lang="en-US" altLang="ja-JP" sz="1977" b="1">
                            <a:latin typeface="Cambria Math" panose="02040503050406030204" pitchFamily="18" charset="0"/>
                          </a:rPr>
                          <m:t>𝐊</m:t>
                        </m:r>
                      </m:e>
                    </m:d>
                    <m:r>
                      <a:rPr lang="en-US" altLang="ja-JP" sz="1977" b="0" i="0" smtClean="0">
                        <a:latin typeface="Cambria Math" panose="02040503050406030204" pitchFamily="18" charset="0"/>
                      </a:rPr>
                      <m:t>:</m:t>
                    </m:r>
                    <m:r>
                      <a:rPr lang="en-US" altLang="ja-JP" sz="2000" b="1">
                        <a:latin typeface="Cambria Math" panose="02040503050406030204" pitchFamily="18" charset="0"/>
                      </a:rPr>
                      <m:t>𝐊</m:t>
                    </m:r>
                  </m:oMath>
                </a14:m>
                <a:r>
                  <a:rPr lang="ja-JP" altLang="en-US" sz="1977" dirty="0"/>
                  <a:t>の固有値の絶対値の最大値</a:t>
                </a:r>
                <a:endParaRPr lang="en-US" altLang="ja-JP" sz="1977" dirty="0"/>
              </a:p>
              <a:p>
                <a:pPr marL="0" indent="0">
                  <a:buNone/>
                </a:pPr>
                <a:endParaRPr lang="en-US" altLang="ja-JP" sz="2045" dirty="0"/>
              </a:p>
              <a:p>
                <a:r>
                  <a:rPr lang="en-US" altLang="ja-JP" sz="2045" dirty="0"/>
                  <a:t>ω</a:t>
                </a:r>
                <a:r>
                  <a:rPr lang="ja-JP" altLang="en-US" sz="2045" dirty="0"/>
                  <a:t>を最適化する計算は、</a:t>
                </a:r>
                <a:r>
                  <a:rPr lang="en-US" altLang="ja-JP" sz="2045" dirty="0"/>
                  <a:t>MI</a:t>
                </a:r>
                <a:r>
                  <a:rPr lang="ja-JP" altLang="en-US" sz="2045" dirty="0"/>
                  <a:t>と同程度に重い</a:t>
                </a:r>
                <a:r>
                  <a:rPr lang="en-US" altLang="ja-JP" sz="2045" dirty="0"/>
                  <a:t>.</a:t>
                </a:r>
              </a:p>
              <a:p>
                <a:endParaRPr lang="en-US" altLang="ja-JP" sz="2045" dirty="0"/>
              </a:p>
              <a:p>
                <a:pPr lvl="1">
                  <a:buFont typeface="Wingdings" panose="05000000000000000000" pitchFamily="2" charset="2"/>
                  <a:buChar char="ü"/>
                </a:pPr>
                <a:r>
                  <a:rPr lang="en-US" altLang="ja-JP" sz="1977" dirty="0"/>
                  <a:t>1000</a:t>
                </a:r>
                <a:r>
                  <a:rPr lang="ja-JP" altLang="en-US" sz="1977" dirty="0"/>
                  <a:t>個の原子のクラスターだと、約</a:t>
                </a:r>
                <a:r>
                  <a:rPr lang="en-US" altLang="ja-JP" sz="1977" dirty="0"/>
                  <a:t>3</a:t>
                </a:r>
                <a:r>
                  <a:rPr lang="ja-JP" altLang="en-US" sz="1977" dirty="0"/>
                  <a:t>週間 </a:t>
                </a:r>
                <a:r>
                  <a:rPr lang="en-US" altLang="ja-JP" sz="1977" dirty="0"/>
                  <a:t>! </a:t>
                </a:r>
              </a:p>
              <a:p>
                <a:pPr>
                  <a:buFont typeface="Wingdings" panose="05000000000000000000" pitchFamily="2" charset="2"/>
                  <a:buChar char="ü"/>
                </a:pPr>
                <a:endParaRPr lang="en-US" altLang="ja-JP" sz="1977" dirty="0"/>
              </a:p>
              <a:p>
                <a:pPr lvl="1">
                  <a:buFont typeface="Wingdings" panose="05000000000000000000" pitchFamily="2" charset="2"/>
                  <a:buChar char="ü"/>
                </a:pPr>
                <a:r>
                  <a:rPr lang="ja-JP" altLang="en-US" sz="1977" dirty="0"/>
                  <a:t>展開の項数を</a:t>
                </a:r>
                <a:r>
                  <a:rPr lang="en-US" altLang="ja-JP" sz="1977" dirty="0"/>
                  <a:t>1</a:t>
                </a:r>
                <a:r>
                  <a:rPr lang="ja-JP" altLang="en-US" sz="1977" dirty="0"/>
                  <a:t>増やすと、</a:t>
                </a:r>
                <a:r>
                  <a:rPr lang="en-US" altLang="ja-JP" sz="1977" dirty="0"/>
                  <a:t>CPU</a:t>
                </a:r>
                <a:r>
                  <a:rPr lang="ja-JP" altLang="en-US" sz="1977" dirty="0"/>
                  <a:t>は</a:t>
                </a:r>
                <a:r>
                  <a:rPr lang="en-US" altLang="ja-JP" sz="1977" dirty="0"/>
                  <a:t>1000</a:t>
                </a:r>
                <a:r>
                  <a:rPr lang="ja-JP" altLang="en-US" sz="1977" dirty="0"/>
                  <a:t>倍</a:t>
                </a:r>
                <a:endParaRPr lang="en-US" altLang="ja-JP" sz="1977" dirty="0"/>
              </a:p>
              <a:p>
                <a:pPr>
                  <a:buFont typeface="Wingdings" panose="05000000000000000000" pitchFamily="2" charset="2"/>
                  <a:buChar char="ü"/>
                </a:pPr>
                <a:endParaRPr lang="en-US" altLang="ja-JP" sz="2045" dirty="0"/>
              </a:p>
              <a:p>
                <a:pPr>
                  <a:buFont typeface="Wingdings" panose="05000000000000000000" pitchFamily="2" charset="2"/>
                  <a:buChar char="ü"/>
                </a:pPr>
                <a:endParaRPr lang="en-US" altLang="ja-JP" sz="2045" dirty="0"/>
              </a:p>
              <a:p>
                <a:endParaRPr lang="ja-JP" altLang="en-US" sz="2045" dirty="0"/>
              </a:p>
            </p:txBody>
          </p:sp>
        </mc:Choice>
        <mc:Fallback xmlns="">
          <p:sp>
            <p:nvSpPr>
              <p:cNvPr id="2" name="コンテンツ プレースホルダー 1">
                <a:extLst>
                  <a:ext uri="{FF2B5EF4-FFF2-40B4-BE49-F238E27FC236}">
                    <a16:creationId xmlns:a16="http://schemas.microsoft.com/office/drawing/2014/main" id="{DF458FE6-7FCA-5C95-14AF-E6C89D2ED658}"/>
                  </a:ext>
                </a:extLst>
              </p:cNvPr>
              <p:cNvSpPr>
                <a:spLocks noGrp="1" noRot="1" noChangeAspect="1" noMove="1" noResize="1" noEditPoints="1" noAdjustHandles="1" noChangeArrowheads="1" noChangeShapeType="1" noTextEdit="1"/>
              </p:cNvSpPr>
              <p:nvPr>
                <p:ph idx="1"/>
              </p:nvPr>
            </p:nvSpPr>
            <p:spPr>
              <a:xfrm>
                <a:off x="1598822" y="759091"/>
                <a:ext cx="9404540" cy="4604598"/>
              </a:xfrm>
              <a:blipFill>
                <a:blip r:embed="rId3"/>
                <a:stretch>
                  <a:fillRect l="-389" t="-1854"/>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AE7784C1-356E-4EB1-D7A5-F95E572EB7AE}"/>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4" name="フッター プレースホルダー 3">
            <a:extLst>
              <a:ext uri="{FF2B5EF4-FFF2-40B4-BE49-F238E27FC236}">
                <a16:creationId xmlns:a16="http://schemas.microsoft.com/office/drawing/2014/main" id="{E3C1323D-D0A9-06EF-318D-C05E82C9C589}"/>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39B19026-98E7-6FC2-DCCA-22135D4B9318}"/>
              </a:ext>
            </a:extLst>
          </p:cNvPr>
          <p:cNvSpPr>
            <a:spLocks noGrp="1"/>
          </p:cNvSpPr>
          <p:nvPr>
            <p:ph type="sldNum" sz="quarter" idx="12"/>
          </p:nvPr>
        </p:nvSpPr>
        <p:spPr/>
        <p:txBody>
          <a:bodyPr/>
          <a:lstStyle/>
          <a:p>
            <a:fld id="{B21B9B4F-A4D2-4B49-B820-CCE4FA55D23B}" type="slidenum">
              <a:rPr kumimoji="1" lang="ja-JP" altLang="en-US" smtClean="0"/>
              <a:pPr/>
              <a:t>18</a:t>
            </a:fld>
            <a:endParaRPr kumimoji="1" lang="ja-JP" altLang="en-US" dirty="0"/>
          </a:p>
        </p:txBody>
      </p:sp>
      <p:sp>
        <p:nvSpPr>
          <p:cNvPr id="6" name="テキスト ボックス 5">
            <a:extLst>
              <a:ext uri="{FF2B5EF4-FFF2-40B4-BE49-F238E27FC236}">
                <a16:creationId xmlns:a16="http://schemas.microsoft.com/office/drawing/2014/main" id="{F6BE03BB-DC63-D4FE-E0AD-D610FE18D310}"/>
              </a:ext>
            </a:extLst>
          </p:cNvPr>
          <p:cNvSpPr txBox="1"/>
          <p:nvPr/>
        </p:nvSpPr>
        <p:spPr>
          <a:xfrm>
            <a:off x="4790638" y="317047"/>
            <a:ext cx="4655834" cy="442044"/>
          </a:xfrm>
          <a:prstGeom prst="rect">
            <a:avLst/>
          </a:prstGeom>
          <a:noFill/>
        </p:spPr>
        <p:txBody>
          <a:bodyPr wrap="square">
            <a:spAutoFit/>
          </a:bodyPr>
          <a:lstStyle/>
          <a:p>
            <a:pPr marL="25976">
              <a:spcBef>
                <a:spcPts val="68"/>
              </a:spcBef>
            </a:pPr>
            <a:r>
              <a:rPr lang="en-US" altLang="ja-JP" sz="3409" b="1" baseline="23391" dirty="0">
                <a:latin typeface="Arial" panose="020B0604020202020204" pitchFamily="34" charset="0"/>
                <a:cs typeface="Arial" panose="020B0604020202020204" pitchFamily="34" charset="0"/>
              </a:rPr>
              <a:t>ω</a:t>
            </a:r>
            <a:r>
              <a:rPr lang="ja-JP" altLang="en-US" sz="3409" b="1" baseline="23391" dirty="0">
                <a:latin typeface="Arial" panose="020B0604020202020204" pitchFamily="34" charset="0"/>
                <a:cs typeface="Arial" panose="020B0604020202020204" pitchFamily="34" charset="0"/>
              </a:rPr>
              <a:t>の計算</a:t>
            </a:r>
            <a:endParaRPr lang="en-US" altLang="ja-JP" sz="3409" b="1" baseline="23391" dirty="0">
              <a:latin typeface="Arial" panose="020B0604020202020204" pitchFamily="34" charset="0"/>
              <a:cs typeface="Arial" panose="020B0604020202020204" pitchFamily="34" charset="0"/>
            </a:endParaRPr>
          </a:p>
        </p:txBody>
      </p:sp>
      <p:sp>
        <p:nvSpPr>
          <p:cNvPr id="7" name="正方形/長方形 6">
            <a:extLst>
              <a:ext uri="{FF2B5EF4-FFF2-40B4-BE49-F238E27FC236}">
                <a16:creationId xmlns:a16="http://schemas.microsoft.com/office/drawing/2014/main" id="{ADF9844D-1274-7596-F91A-7B58FA069458}"/>
              </a:ext>
            </a:extLst>
          </p:cNvPr>
          <p:cNvSpPr/>
          <p:nvPr/>
        </p:nvSpPr>
        <p:spPr>
          <a:xfrm>
            <a:off x="1108364" y="5257662"/>
            <a:ext cx="9975273" cy="93605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2045" dirty="0">
                <a:solidFill>
                  <a:srgbClr val="FF0000"/>
                </a:solidFill>
              </a:rPr>
              <a:t>発散は</a:t>
            </a:r>
            <a:r>
              <a:rPr lang="en-US" altLang="ja-JP" sz="2045" dirty="0">
                <a:solidFill>
                  <a:srgbClr val="FF0000"/>
                </a:solidFill>
              </a:rPr>
              <a:t>1</a:t>
            </a:r>
            <a:r>
              <a:rPr lang="ja-JP" altLang="en-US" sz="2045" dirty="0">
                <a:solidFill>
                  <a:srgbClr val="FF0000"/>
                </a:solidFill>
              </a:rPr>
              <a:t>次元の原子鎖から来ていることを発見</a:t>
            </a:r>
          </a:p>
        </p:txBody>
      </p:sp>
    </p:spTree>
    <p:extLst>
      <p:ext uri="{BB962C8B-B14F-4D97-AF65-F5344CB8AC3E}">
        <p14:creationId xmlns:p14="http://schemas.microsoft.com/office/powerpoint/2010/main" val="259483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1F7572C-0E22-85B9-C280-B93B99846C57}"/>
              </a:ext>
            </a:extLst>
          </p:cNvPr>
          <p:cNvSpPr>
            <a:spLocks noGrp="1"/>
          </p:cNvSpPr>
          <p:nvPr>
            <p:ph idx="1"/>
          </p:nvPr>
        </p:nvSpPr>
        <p:spPr>
          <a:xfrm>
            <a:off x="1820208" y="924401"/>
            <a:ext cx="8603673" cy="4351338"/>
          </a:xfrm>
        </p:spPr>
        <p:txBody>
          <a:bodyPr/>
          <a:lstStyle/>
          <a:p>
            <a:r>
              <a:rPr lang="ja-JP" altLang="en-US" sz="2045" dirty="0"/>
              <a:t>方法論</a:t>
            </a:r>
            <a:r>
              <a:rPr lang="en-US" altLang="ja-JP" sz="2045" dirty="0"/>
              <a:t>: </a:t>
            </a:r>
            <a:r>
              <a:rPr lang="ja-JP" altLang="en-US" sz="2045" dirty="0"/>
              <a:t>高密度の原子鎖に対して</a:t>
            </a:r>
            <a:r>
              <a:rPr lang="en-US" altLang="ja-JP" sz="2045" dirty="0"/>
              <a:t>ω</a:t>
            </a:r>
            <a:r>
              <a:rPr lang="ja-JP" altLang="en-US" sz="2045" dirty="0"/>
              <a:t>を計算し、その値をクラスターの計算に用いる</a:t>
            </a:r>
            <a:r>
              <a:rPr lang="en-US" altLang="ja-JP" sz="2045" dirty="0"/>
              <a:t>.</a:t>
            </a:r>
          </a:p>
          <a:p>
            <a:endParaRPr lang="en-US" altLang="ja-JP" dirty="0"/>
          </a:p>
          <a:p>
            <a:r>
              <a:rPr lang="en-US" altLang="ja-JP" sz="2045" dirty="0" err="1"/>
              <a:t>E,g</a:t>
            </a:r>
            <a:r>
              <a:rPr lang="en-US" altLang="ja-JP" sz="2045" dirty="0"/>
              <a:t>.: 84</a:t>
            </a:r>
            <a:r>
              <a:rPr lang="ja-JP" altLang="en-US" sz="2045" dirty="0"/>
              <a:t>個の</a:t>
            </a:r>
            <a:r>
              <a:rPr lang="en-US" altLang="ja-JP" sz="2045" dirty="0"/>
              <a:t>Pt</a:t>
            </a:r>
            <a:r>
              <a:rPr lang="ja-JP" altLang="en-US" sz="2045" dirty="0"/>
              <a:t>原子のクラスター</a:t>
            </a:r>
            <a:endParaRPr lang="en-US" altLang="ja-JP" sz="2045" dirty="0"/>
          </a:p>
          <a:p>
            <a:endParaRPr kumimoji="1" lang="ja-JP" altLang="en-US" dirty="0"/>
          </a:p>
        </p:txBody>
      </p:sp>
      <p:sp>
        <p:nvSpPr>
          <p:cNvPr id="3" name="日付プレースホルダー 2">
            <a:extLst>
              <a:ext uri="{FF2B5EF4-FFF2-40B4-BE49-F238E27FC236}">
                <a16:creationId xmlns:a16="http://schemas.microsoft.com/office/drawing/2014/main" id="{C53633AC-1BA7-E20A-66ED-275265D3FFC2}"/>
              </a:ext>
            </a:extLst>
          </p:cNvPr>
          <p:cNvSpPr>
            <a:spLocks noGrp="1"/>
          </p:cNvSpPr>
          <p:nvPr>
            <p:ph type="dt" sz="half" idx="10"/>
          </p:nvPr>
        </p:nvSpPr>
        <p:spPr/>
        <p:txBody>
          <a:bodyPr/>
          <a:lstStyle/>
          <a:p>
            <a:r>
              <a:rPr kumimoji="1" lang="en-US" altLang="ja-JP" dirty="0"/>
              <a:t>13th Dec. 2024</a:t>
            </a:r>
            <a:endParaRPr kumimoji="1" lang="ja-JP" altLang="en-US" dirty="0"/>
          </a:p>
        </p:txBody>
      </p:sp>
      <p:sp>
        <p:nvSpPr>
          <p:cNvPr id="4" name="フッター プレースホルダー 3">
            <a:extLst>
              <a:ext uri="{FF2B5EF4-FFF2-40B4-BE49-F238E27FC236}">
                <a16:creationId xmlns:a16="http://schemas.microsoft.com/office/drawing/2014/main" id="{A10463E8-1356-869C-5507-DB1702B2A736}"/>
              </a:ext>
            </a:extLst>
          </p:cNvPr>
          <p:cNvSpPr>
            <a:spLocks noGrp="1"/>
          </p:cNvSpPr>
          <p:nvPr>
            <p:ph type="ftr" sz="quarter" idx="11"/>
          </p:nvPr>
        </p:nvSpPr>
        <p:spPr/>
        <p:txBody>
          <a:bodyPr/>
          <a:lstStyle/>
          <a:p>
            <a:r>
              <a:rPr kumimoji="1" lang="en-US" altLang="ja-JP" b="1" dirty="0"/>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ECDB55A5-9E0A-825A-8FCC-1404E8714B14}"/>
              </a:ext>
            </a:extLst>
          </p:cNvPr>
          <p:cNvSpPr>
            <a:spLocks noGrp="1"/>
          </p:cNvSpPr>
          <p:nvPr>
            <p:ph type="sldNum" sz="quarter" idx="12"/>
          </p:nvPr>
        </p:nvSpPr>
        <p:spPr/>
        <p:txBody>
          <a:bodyPr/>
          <a:lstStyle/>
          <a:p>
            <a:fld id="{B21B9B4F-A4D2-4B49-B820-CCE4FA55D23B}" type="slidenum">
              <a:rPr kumimoji="1" lang="ja-JP" altLang="en-US" smtClean="0"/>
              <a:pPr/>
              <a:t>19</a:t>
            </a:fld>
            <a:endParaRPr kumimoji="1" lang="ja-JP" altLang="en-US" dirty="0"/>
          </a:p>
        </p:txBody>
      </p:sp>
      <p:sp>
        <p:nvSpPr>
          <p:cNvPr id="6" name="ZoneTexte 142">
            <a:extLst>
              <a:ext uri="{FF2B5EF4-FFF2-40B4-BE49-F238E27FC236}">
                <a16:creationId xmlns:a16="http://schemas.microsoft.com/office/drawing/2014/main" id="{5A2F9956-7C3D-00A6-B62D-1A61BA8CA8C5}"/>
              </a:ext>
            </a:extLst>
          </p:cNvPr>
          <p:cNvSpPr txBox="1"/>
          <p:nvPr/>
        </p:nvSpPr>
        <p:spPr>
          <a:xfrm>
            <a:off x="2586726" y="2247046"/>
            <a:ext cx="5395380" cy="553998"/>
          </a:xfrm>
          <a:prstGeom prst="rect">
            <a:avLst/>
          </a:prstGeom>
          <a:noFill/>
        </p:spPr>
        <p:txBody>
          <a:bodyPr wrap="square" rtlCol="0">
            <a:spAutoFit/>
          </a:bodyPr>
          <a:lstStyle/>
          <a:p>
            <a:pPr algn="r"/>
            <a:endParaRPr lang="en-GB" sz="1364" dirty="0"/>
          </a:p>
          <a:p>
            <a:r>
              <a:rPr lang="en-GB" sz="1636" dirty="0"/>
              <a:t>*MI</a:t>
            </a:r>
            <a:r>
              <a:rPr lang="ja-JP" altLang="en-US" sz="1636" dirty="0"/>
              <a:t>の計算が可能→方法論との比較ができる</a:t>
            </a:r>
            <a:endParaRPr lang="en-GB" sz="1636" dirty="0"/>
          </a:p>
        </p:txBody>
      </p:sp>
      <p:grpSp>
        <p:nvGrpSpPr>
          <p:cNvPr id="69" name="グループ化 68">
            <a:extLst>
              <a:ext uri="{FF2B5EF4-FFF2-40B4-BE49-F238E27FC236}">
                <a16:creationId xmlns:a16="http://schemas.microsoft.com/office/drawing/2014/main" id="{83385EB1-25FF-3362-1BF8-EAFDF5A65427}"/>
              </a:ext>
            </a:extLst>
          </p:cNvPr>
          <p:cNvGrpSpPr/>
          <p:nvPr/>
        </p:nvGrpSpPr>
        <p:grpSpPr>
          <a:xfrm>
            <a:off x="8280814" y="1454703"/>
            <a:ext cx="2987136" cy="1213678"/>
            <a:chOff x="9638668" y="2133450"/>
            <a:chExt cx="4381133" cy="1780061"/>
          </a:xfrm>
        </p:grpSpPr>
        <p:pic>
          <p:nvPicPr>
            <p:cNvPr id="7" name="Image 6">
              <a:extLst>
                <a:ext uri="{FF2B5EF4-FFF2-40B4-BE49-F238E27FC236}">
                  <a16:creationId xmlns:a16="http://schemas.microsoft.com/office/drawing/2014/main" id="{E4EEA4AD-E37D-0B89-47DD-840157A9A01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3624" t="26284" r="21251" b="23252"/>
            <a:stretch/>
          </p:blipFill>
          <p:spPr>
            <a:xfrm>
              <a:off x="9638668" y="2133450"/>
              <a:ext cx="2595923" cy="1780061"/>
            </a:xfrm>
            <a:prstGeom prst="rect">
              <a:avLst/>
            </a:prstGeom>
          </p:spPr>
        </p:pic>
        <p:sp>
          <p:nvSpPr>
            <p:cNvPr id="8" name="Rectangle 61">
              <a:extLst>
                <a:ext uri="{FF2B5EF4-FFF2-40B4-BE49-F238E27FC236}">
                  <a16:creationId xmlns:a16="http://schemas.microsoft.com/office/drawing/2014/main" id="{5D414840-2648-7323-A3D0-864E1FAD83F0}"/>
                </a:ext>
              </a:extLst>
            </p:cNvPr>
            <p:cNvSpPr/>
            <p:nvPr/>
          </p:nvSpPr>
          <p:spPr>
            <a:xfrm>
              <a:off x="11746605" y="2140738"/>
              <a:ext cx="1202070" cy="477157"/>
            </a:xfrm>
            <a:prstGeom prst="rect">
              <a:avLst/>
            </a:prstGeom>
            <a:noFill/>
          </p:spPr>
          <p:txBody>
            <a:bodyPr wrap="square" lIns="62345" tIns="31173" rIns="62345" bIns="31173">
              <a:spAutoFit/>
            </a:bodyPr>
            <a:lstStyle/>
            <a:p>
              <a:pPr algn="ctr"/>
              <a:r>
                <a:rPr lang="fr-FR" sz="1705" b="1" dirty="0">
                  <a:ln w="9525">
                    <a:solidFill>
                      <a:schemeClr val="bg1"/>
                    </a:solidFill>
                    <a:prstDash val="solid"/>
                  </a:ln>
                  <a:effectLst>
                    <a:outerShdw blurRad="12700" dist="38100" dir="2700000" algn="tl" rotWithShape="0">
                      <a:schemeClr val="bg1">
                        <a:lumMod val="50000"/>
                      </a:schemeClr>
                    </a:outerShdw>
                  </a:effectLst>
                </a:rPr>
                <a:t>Pt</a:t>
              </a:r>
            </a:p>
          </p:txBody>
        </p:sp>
        <p:sp>
          <p:nvSpPr>
            <p:cNvPr id="9" name="ZoneTexte 140">
              <a:extLst>
                <a:ext uri="{FF2B5EF4-FFF2-40B4-BE49-F238E27FC236}">
                  <a16:creationId xmlns:a16="http://schemas.microsoft.com/office/drawing/2014/main" id="{02E9D8BE-6B70-2843-568D-3AB864439851}"/>
                </a:ext>
              </a:extLst>
            </p:cNvPr>
            <p:cNvSpPr txBox="1"/>
            <p:nvPr/>
          </p:nvSpPr>
          <p:spPr>
            <a:xfrm>
              <a:off x="11842245" y="3080986"/>
              <a:ext cx="2177556" cy="504635"/>
            </a:xfrm>
            <a:prstGeom prst="rect">
              <a:avLst/>
            </a:prstGeom>
            <a:noFill/>
          </p:spPr>
          <p:txBody>
            <a:bodyPr wrap="square" rtlCol="0">
              <a:spAutoFit/>
            </a:bodyPr>
            <a:lstStyle/>
            <a:p>
              <a:r>
                <a:rPr lang="en-GB" sz="1636" dirty="0"/>
                <a:t>Emitter atom</a:t>
              </a:r>
            </a:p>
          </p:txBody>
        </p:sp>
        <p:sp>
          <p:nvSpPr>
            <p:cNvPr id="10" name="Forme libre 141">
              <a:extLst>
                <a:ext uri="{FF2B5EF4-FFF2-40B4-BE49-F238E27FC236}">
                  <a16:creationId xmlns:a16="http://schemas.microsoft.com/office/drawing/2014/main" id="{72A64504-875B-BFF0-A873-38680C2CAFD0}"/>
                </a:ext>
              </a:extLst>
            </p:cNvPr>
            <p:cNvSpPr/>
            <p:nvPr/>
          </p:nvSpPr>
          <p:spPr>
            <a:xfrm>
              <a:off x="10885390" y="3529064"/>
              <a:ext cx="1321012" cy="359446"/>
            </a:xfrm>
            <a:custGeom>
              <a:avLst/>
              <a:gdLst>
                <a:gd name="connsiteX0" fmla="*/ 0 w 434109"/>
                <a:gd name="connsiteY0" fmla="*/ 0 h 452582"/>
                <a:gd name="connsiteX1" fmla="*/ 110837 w 434109"/>
                <a:gd name="connsiteY1" fmla="*/ 314036 h 452582"/>
                <a:gd name="connsiteX2" fmla="*/ 434109 w 434109"/>
                <a:gd name="connsiteY2" fmla="*/ 452582 h 452582"/>
                <a:gd name="connsiteX0" fmla="*/ 0 w 434109"/>
                <a:gd name="connsiteY0" fmla="*/ 0 h 452582"/>
                <a:gd name="connsiteX1" fmla="*/ 110837 w 434109"/>
                <a:gd name="connsiteY1" fmla="*/ 314036 h 452582"/>
                <a:gd name="connsiteX2" fmla="*/ 434109 w 434109"/>
                <a:gd name="connsiteY2" fmla="*/ 452582 h 452582"/>
                <a:gd name="connsiteX0" fmla="*/ 0 w 434109"/>
                <a:gd name="connsiteY0" fmla="*/ 0 h 452582"/>
                <a:gd name="connsiteX1" fmla="*/ 110837 w 434109"/>
                <a:gd name="connsiteY1" fmla="*/ 314036 h 452582"/>
                <a:gd name="connsiteX2" fmla="*/ 434109 w 434109"/>
                <a:gd name="connsiteY2" fmla="*/ 452582 h 452582"/>
                <a:gd name="connsiteX0" fmla="*/ 0 w 434109"/>
                <a:gd name="connsiteY0" fmla="*/ 0 h 452582"/>
                <a:gd name="connsiteX1" fmla="*/ 434109 w 434109"/>
                <a:gd name="connsiteY1" fmla="*/ 452582 h 452582"/>
                <a:gd name="connsiteX0" fmla="*/ 0 w 434109"/>
                <a:gd name="connsiteY0" fmla="*/ 0 h 452582"/>
                <a:gd name="connsiteX1" fmla="*/ 434109 w 434109"/>
                <a:gd name="connsiteY1" fmla="*/ 452582 h 452582"/>
                <a:gd name="connsiteX0" fmla="*/ 0 w 434109"/>
                <a:gd name="connsiteY0" fmla="*/ 0 h 452582"/>
                <a:gd name="connsiteX1" fmla="*/ 434109 w 434109"/>
                <a:gd name="connsiteY1" fmla="*/ 452582 h 452582"/>
                <a:gd name="connsiteX0" fmla="*/ 0 w 434109"/>
                <a:gd name="connsiteY0" fmla="*/ 0 h 452582"/>
                <a:gd name="connsiteX1" fmla="*/ 434109 w 434109"/>
                <a:gd name="connsiteY1" fmla="*/ 452582 h 452582"/>
                <a:gd name="connsiteX0" fmla="*/ 0 w 434109"/>
                <a:gd name="connsiteY0" fmla="*/ 0 h 203582"/>
                <a:gd name="connsiteX1" fmla="*/ 434109 w 434109"/>
                <a:gd name="connsiteY1" fmla="*/ 96982 h 203582"/>
                <a:gd name="connsiteX0" fmla="*/ 0 w 281709"/>
                <a:gd name="connsiteY0" fmla="*/ 350805 h 474010"/>
                <a:gd name="connsiteX1" fmla="*/ 281709 w 281709"/>
                <a:gd name="connsiteY1" fmla="*/ 3287 h 474010"/>
                <a:gd name="connsiteX0" fmla="*/ 10432 w 292141"/>
                <a:gd name="connsiteY0" fmla="*/ 362800 h 362800"/>
                <a:gd name="connsiteX1" fmla="*/ 292141 w 292141"/>
                <a:gd name="connsiteY1" fmla="*/ 15282 h 362800"/>
                <a:gd name="connsiteX0" fmla="*/ 10432 w 292141"/>
                <a:gd name="connsiteY0" fmla="*/ 362800 h 362800"/>
                <a:gd name="connsiteX1" fmla="*/ 292141 w 292141"/>
                <a:gd name="connsiteY1" fmla="*/ 15282 h 362800"/>
                <a:gd name="connsiteX0" fmla="*/ 25592 w 307301"/>
                <a:gd name="connsiteY0" fmla="*/ 348543 h 348543"/>
                <a:gd name="connsiteX1" fmla="*/ 307301 w 307301"/>
                <a:gd name="connsiteY1" fmla="*/ 1025 h 348543"/>
                <a:gd name="connsiteX0" fmla="*/ 125422 w 178531"/>
                <a:gd name="connsiteY0" fmla="*/ 589102 h 589102"/>
                <a:gd name="connsiteX1" fmla="*/ 178531 w 178531"/>
                <a:gd name="connsiteY1" fmla="*/ 284 h 589102"/>
                <a:gd name="connsiteX0" fmla="*/ 47355 w 100464"/>
                <a:gd name="connsiteY0" fmla="*/ 588818 h 588818"/>
                <a:gd name="connsiteX1" fmla="*/ 100464 w 100464"/>
                <a:gd name="connsiteY1" fmla="*/ 0 h 588818"/>
                <a:gd name="connsiteX0" fmla="*/ 52341 w 105450"/>
                <a:gd name="connsiteY0" fmla="*/ 588818 h 588818"/>
                <a:gd name="connsiteX1" fmla="*/ 105450 w 105450"/>
                <a:gd name="connsiteY1" fmla="*/ 0 h 588818"/>
                <a:gd name="connsiteX0" fmla="*/ 227639 w 227639"/>
                <a:gd name="connsiteY0" fmla="*/ 293543 h 293543"/>
                <a:gd name="connsiteX1" fmla="*/ 42623 w 227639"/>
                <a:gd name="connsiteY1" fmla="*/ 0 h 293543"/>
                <a:gd name="connsiteX0" fmla="*/ 239863 w 239863"/>
                <a:gd name="connsiteY0" fmla="*/ 293543 h 293912"/>
                <a:gd name="connsiteX1" fmla="*/ 54847 w 239863"/>
                <a:gd name="connsiteY1" fmla="*/ 0 h 293912"/>
                <a:gd name="connsiteX0" fmla="*/ 495938 w 495938"/>
                <a:gd name="connsiteY0" fmla="*/ 0 h 372008"/>
                <a:gd name="connsiteX1" fmla="*/ 28147 w 495938"/>
                <a:gd name="connsiteY1" fmla="*/ 333503 h 372008"/>
                <a:gd name="connsiteX0" fmla="*/ 523222 w 523222"/>
                <a:gd name="connsiteY0" fmla="*/ 0 h 359230"/>
                <a:gd name="connsiteX1" fmla="*/ 26795 w 523222"/>
                <a:gd name="connsiteY1" fmla="*/ 319871 h 359230"/>
                <a:gd name="connsiteX0" fmla="*/ 496427 w 496427"/>
                <a:gd name="connsiteY0" fmla="*/ 0 h 319871"/>
                <a:gd name="connsiteX1" fmla="*/ 0 w 496427"/>
                <a:gd name="connsiteY1" fmla="*/ 319871 h 319871"/>
                <a:gd name="connsiteX0" fmla="*/ 496427 w 496427"/>
                <a:gd name="connsiteY0" fmla="*/ 48161 h 368032"/>
                <a:gd name="connsiteX1" fmla="*/ 0 w 496427"/>
                <a:gd name="connsiteY1" fmla="*/ 368032 h 368032"/>
                <a:gd name="connsiteX0" fmla="*/ 496427 w 496761"/>
                <a:gd name="connsiteY0" fmla="*/ 189092 h 508963"/>
                <a:gd name="connsiteX1" fmla="*/ 0 w 496761"/>
                <a:gd name="connsiteY1" fmla="*/ 508963 h 508963"/>
                <a:gd name="connsiteX0" fmla="*/ 496427 w 496854"/>
                <a:gd name="connsiteY0" fmla="*/ 103420 h 547686"/>
                <a:gd name="connsiteX1" fmla="*/ 0 w 496854"/>
                <a:gd name="connsiteY1" fmla="*/ 423291 h 547686"/>
                <a:gd name="connsiteX0" fmla="*/ 496427 w 496427"/>
                <a:gd name="connsiteY0" fmla="*/ 0 h 514410"/>
                <a:gd name="connsiteX1" fmla="*/ 0 w 496427"/>
                <a:gd name="connsiteY1" fmla="*/ 319871 h 514410"/>
              </a:gdLst>
              <a:ahLst/>
              <a:cxnLst>
                <a:cxn ang="0">
                  <a:pos x="connsiteX0" y="connsiteY0"/>
                </a:cxn>
                <a:cxn ang="0">
                  <a:pos x="connsiteX1" y="connsiteY1"/>
                </a:cxn>
              </a:cxnLst>
              <a:rect l="l" t="t" r="r" b="b"/>
              <a:pathLst>
                <a:path w="496427" h="514410">
                  <a:moveTo>
                    <a:pt x="496427" y="0"/>
                  </a:moveTo>
                  <a:cubicBezTo>
                    <a:pt x="454452" y="171562"/>
                    <a:pt x="277669" y="839994"/>
                    <a:pt x="0" y="319871"/>
                  </a:cubicBezTo>
                </a:path>
              </a:pathLst>
            </a:custGeom>
            <a:noFill/>
            <a:ln>
              <a:solidFill>
                <a:schemeClr val="tx1"/>
              </a:soli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5" dirty="0"/>
            </a:p>
          </p:txBody>
        </p:sp>
      </p:grpSp>
      <p:grpSp>
        <p:nvGrpSpPr>
          <p:cNvPr id="71" name="グループ化 70">
            <a:extLst>
              <a:ext uri="{FF2B5EF4-FFF2-40B4-BE49-F238E27FC236}">
                <a16:creationId xmlns:a16="http://schemas.microsoft.com/office/drawing/2014/main" id="{71B11B08-7971-098D-ED55-374263D96A2C}"/>
              </a:ext>
            </a:extLst>
          </p:cNvPr>
          <p:cNvGrpSpPr/>
          <p:nvPr/>
        </p:nvGrpSpPr>
        <p:grpSpPr>
          <a:xfrm>
            <a:off x="2011108" y="2801044"/>
            <a:ext cx="6909319" cy="3139701"/>
            <a:chOff x="2675586" y="4614813"/>
            <a:chExt cx="9139645" cy="4153195"/>
          </a:xfrm>
        </p:grpSpPr>
        <p:sp>
          <p:nvSpPr>
            <p:cNvPr id="13" name="Rectangle à coins arrondis 154">
              <a:extLst>
                <a:ext uri="{FF2B5EF4-FFF2-40B4-BE49-F238E27FC236}">
                  <a16:creationId xmlns:a16="http://schemas.microsoft.com/office/drawing/2014/main" id="{41672C9C-7F6B-FC31-6E85-68D85DAE5C52}"/>
                </a:ext>
              </a:extLst>
            </p:cNvPr>
            <p:cNvSpPr/>
            <p:nvPr/>
          </p:nvSpPr>
          <p:spPr>
            <a:xfrm>
              <a:off x="6852196" y="4649437"/>
              <a:ext cx="4842035" cy="4118571"/>
            </a:xfrm>
            <a:prstGeom prst="roundRect">
              <a:avLst>
                <a:gd name="adj" fmla="val 0"/>
              </a:avLst>
            </a:prstGeom>
            <a:solidFill>
              <a:srgbClr val="007AB3">
                <a:alpha val="50196"/>
              </a:srgbClr>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en-US" sz="1091" dirty="0">
                <a:solidFill>
                  <a:schemeClr val="tx1"/>
                </a:solidFill>
                <a:latin typeface="Arial" charset="0"/>
              </a:endParaRPr>
            </a:p>
          </p:txBody>
        </p:sp>
        <p:sp>
          <p:nvSpPr>
            <p:cNvPr id="14" name="Rectangle à coins arrondis 144">
              <a:extLst>
                <a:ext uri="{FF2B5EF4-FFF2-40B4-BE49-F238E27FC236}">
                  <a16:creationId xmlns:a16="http://schemas.microsoft.com/office/drawing/2014/main" id="{1472D683-10EC-ECF3-4482-7E5E0F039270}"/>
                </a:ext>
              </a:extLst>
            </p:cNvPr>
            <p:cNvSpPr/>
            <p:nvPr/>
          </p:nvSpPr>
          <p:spPr>
            <a:xfrm>
              <a:off x="2722713" y="4615591"/>
              <a:ext cx="4132585" cy="4110569"/>
            </a:xfrm>
            <a:prstGeom prst="roundRect">
              <a:avLst>
                <a:gd name="adj" fmla="val 0"/>
              </a:avLst>
            </a:prstGeom>
            <a:solidFill>
              <a:srgbClr val="E0CC93"/>
            </a:solidFill>
            <a:ln w="12700">
              <a:solidFill>
                <a:schemeClr val="tx1"/>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lvl="0"/>
              <a:endParaRPr lang="en-US" sz="1091" dirty="0">
                <a:solidFill>
                  <a:schemeClr val="tx1"/>
                </a:solidFill>
                <a:latin typeface="Arial" charset="0"/>
              </a:endParaRPr>
            </a:p>
          </p:txBody>
        </p:sp>
        <mc:AlternateContent xmlns:mc="http://schemas.openxmlformats.org/markup-compatibility/2006" xmlns:a14="http://schemas.microsoft.com/office/drawing/2010/main">
          <mc:Choice Requires="a14">
            <p:sp>
              <p:nvSpPr>
                <p:cNvPr id="15" name="ZoneTexte 147">
                  <a:extLst>
                    <a:ext uri="{FF2B5EF4-FFF2-40B4-BE49-F238E27FC236}">
                      <a16:creationId xmlns:a16="http://schemas.microsoft.com/office/drawing/2014/main" id="{9D5F9D13-DE2E-4122-27D3-25F45AD57698}"/>
                    </a:ext>
                  </a:extLst>
                </p:cNvPr>
                <p:cNvSpPr txBox="1"/>
                <p:nvPr/>
              </p:nvSpPr>
              <p:spPr>
                <a:xfrm>
                  <a:off x="3183188" y="4614813"/>
                  <a:ext cx="3565720" cy="1264124"/>
                </a:xfrm>
                <a:prstGeom prst="rect">
                  <a:avLst/>
                </a:prstGeom>
                <a:noFill/>
              </p:spPr>
              <p:txBody>
                <a:bodyPr wrap="square" rtlCol="0">
                  <a:spAutoFit/>
                </a:bodyPr>
                <a:lstStyle/>
                <a:p>
                  <a:r>
                    <a:rPr lang="en-GB" sz="1227" dirty="0"/>
                    <a:t>Finding a good approximation of </a:t>
                  </a:r>
                  <a14:m>
                    <m:oMath xmlns:m="http://schemas.openxmlformats.org/officeDocument/2006/math">
                      <m:sSub>
                        <m:sSubPr>
                          <m:ctrlPr>
                            <a:rPr lang="fr-FR" sz="1227" i="1">
                              <a:latin typeface="Cambria Math" panose="02040503050406030204" pitchFamily="18" charset="0"/>
                            </a:rPr>
                          </m:ctrlPr>
                        </m:sSubPr>
                        <m:e>
                          <m:r>
                            <a:rPr lang="fr-FR" sz="1227" i="1">
                              <a:latin typeface="Cambria Math" panose="02040503050406030204" pitchFamily="18" charset="0"/>
                            </a:rPr>
                            <m:t>𝜔</m:t>
                          </m:r>
                        </m:e>
                        <m:sub>
                          <m:r>
                            <a:rPr lang="fr-FR" sz="1227" i="1">
                              <a:latin typeface="Cambria Math" panose="02040503050406030204" pitchFamily="18" charset="0"/>
                            </a:rPr>
                            <m:t>𝑜𝑝𝑡</m:t>
                          </m:r>
                        </m:sub>
                      </m:sSub>
                    </m:oMath>
                  </a14:m>
                  <a:r>
                    <a:rPr lang="en-GB" sz="1227" dirty="0"/>
                    <a:t> by working on sub-chains of atoms and applying the result to the full cluster…</a:t>
                  </a:r>
                </a:p>
              </p:txBody>
            </p:sp>
          </mc:Choice>
          <mc:Fallback xmlns="">
            <p:sp>
              <p:nvSpPr>
                <p:cNvPr id="15" name="ZoneTexte 147">
                  <a:extLst>
                    <a:ext uri="{FF2B5EF4-FFF2-40B4-BE49-F238E27FC236}">
                      <a16:creationId xmlns:a16="http://schemas.microsoft.com/office/drawing/2014/main" id="{9D5F9D13-DE2E-4122-27D3-25F45AD57698}"/>
                    </a:ext>
                  </a:extLst>
                </p:cNvPr>
                <p:cNvSpPr txBox="1">
                  <a:spLocks noRot="1" noChangeAspect="1" noMove="1" noResize="1" noEditPoints="1" noAdjustHandles="1" noChangeArrowheads="1" noChangeShapeType="1" noTextEdit="1"/>
                </p:cNvSpPr>
                <p:nvPr/>
              </p:nvSpPr>
              <p:spPr>
                <a:xfrm>
                  <a:off x="3183188" y="4614813"/>
                  <a:ext cx="3565720" cy="1264124"/>
                </a:xfrm>
                <a:prstGeom prst="rect">
                  <a:avLst/>
                </a:prstGeom>
                <a:blipFill>
                  <a:blip r:embed="rId4"/>
                  <a:stretch>
                    <a:fillRect l="-251" t="-1418" b="-5674"/>
                  </a:stretch>
                </a:blipFill>
              </p:spPr>
              <p:txBody>
                <a:bodyPr/>
                <a:lstStyle/>
                <a:p>
                  <a:r>
                    <a:rPr lang="ja-JP" altLang="en-US">
                      <a:noFill/>
                    </a:rPr>
                    <a:t> </a:t>
                  </a:r>
                </a:p>
              </p:txBody>
            </p:sp>
          </mc:Fallback>
        </mc:AlternateContent>
        <p:pic>
          <p:nvPicPr>
            <p:cNvPr id="16" name="Image 150">
              <a:extLst>
                <a:ext uri="{FF2B5EF4-FFF2-40B4-BE49-F238E27FC236}">
                  <a16:creationId xmlns:a16="http://schemas.microsoft.com/office/drawing/2014/main" id="{E38C2867-2281-DBED-FC31-85C98ABA5C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5586" y="4684753"/>
              <a:ext cx="600435" cy="606535"/>
            </a:xfrm>
            <a:prstGeom prst="rect">
              <a:avLst/>
            </a:prstGeom>
            <a:effectLst>
              <a:outerShdw blurRad="127000" dist="38100" dir="2700000" sx="110000" sy="110000" algn="tl" rotWithShape="0">
                <a:prstClr val="black">
                  <a:alpha val="40000"/>
                </a:prstClr>
              </a:outerShdw>
            </a:effectLst>
          </p:spPr>
        </p:pic>
        <p:cxnSp>
          <p:nvCxnSpPr>
            <p:cNvPr id="17" name="Connecteur droit avec flèche 131">
              <a:extLst>
                <a:ext uri="{FF2B5EF4-FFF2-40B4-BE49-F238E27FC236}">
                  <a16:creationId xmlns:a16="http://schemas.microsoft.com/office/drawing/2014/main" id="{B0D9A1D0-FF25-A6BF-D3B8-1F5832B35FCF}"/>
                </a:ext>
              </a:extLst>
            </p:cNvPr>
            <p:cNvCxnSpPr/>
            <p:nvPr/>
          </p:nvCxnSpPr>
          <p:spPr>
            <a:xfrm flipV="1">
              <a:off x="4930557" y="7844196"/>
              <a:ext cx="212288" cy="3920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eur droit 46">
              <a:extLst>
                <a:ext uri="{FF2B5EF4-FFF2-40B4-BE49-F238E27FC236}">
                  <a16:creationId xmlns:a16="http://schemas.microsoft.com/office/drawing/2014/main" id="{1BEDCF23-0FBA-286D-24BE-1953ED4AB453}"/>
                </a:ext>
              </a:extLst>
            </p:cNvPr>
            <p:cNvCxnSpPr/>
            <p:nvPr/>
          </p:nvCxnSpPr>
          <p:spPr>
            <a:xfrm>
              <a:off x="3891245" y="7906520"/>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19" name="Connecteur droit 36">
              <a:extLst>
                <a:ext uri="{FF2B5EF4-FFF2-40B4-BE49-F238E27FC236}">
                  <a16:creationId xmlns:a16="http://schemas.microsoft.com/office/drawing/2014/main" id="{7D2EEA35-63D7-5411-02E1-BA5DDD189232}"/>
                </a:ext>
              </a:extLst>
            </p:cNvPr>
            <p:cNvCxnSpPr>
              <a:endCxn id="23" idx="4"/>
            </p:cNvCxnSpPr>
            <p:nvPr/>
          </p:nvCxnSpPr>
          <p:spPr>
            <a:xfrm flipV="1">
              <a:off x="3664644" y="6973399"/>
              <a:ext cx="0" cy="839317"/>
            </a:xfrm>
            <a:prstGeom prst="line">
              <a:avLst/>
            </a:prstGeom>
            <a:ln w="31750"/>
          </p:spPr>
          <p:style>
            <a:lnRef idx="1">
              <a:schemeClr val="dk1"/>
            </a:lnRef>
            <a:fillRef idx="0">
              <a:schemeClr val="dk1"/>
            </a:fillRef>
            <a:effectRef idx="0">
              <a:schemeClr val="dk1"/>
            </a:effectRef>
            <a:fontRef idx="minor">
              <a:schemeClr val="tx1"/>
            </a:fontRef>
          </p:style>
        </p:cxnSp>
        <p:sp>
          <p:nvSpPr>
            <p:cNvPr id="20" name="Ellipse 39">
              <a:extLst>
                <a:ext uri="{FF2B5EF4-FFF2-40B4-BE49-F238E27FC236}">
                  <a16:creationId xmlns:a16="http://schemas.microsoft.com/office/drawing/2014/main" id="{FAA3AA6B-A815-717E-D65B-541E1916CFDE}"/>
                </a:ext>
              </a:extLst>
            </p:cNvPr>
            <p:cNvSpPr/>
            <p:nvPr/>
          </p:nvSpPr>
          <p:spPr>
            <a:xfrm>
              <a:off x="3438043" y="768029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1" name="Ellipse 96">
              <a:extLst>
                <a:ext uri="{FF2B5EF4-FFF2-40B4-BE49-F238E27FC236}">
                  <a16:creationId xmlns:a16="http://schemas.microsoft.com/office/drawing/2014/main" id="{08AC3D2E-B29E-B325-16CF-C7E8F4850568}"/>
                </a:ext>
              </a:extLst>
            </p:cNvPr>
            <p:cNvSpPr/>
            <p:nvPr/>
          </p:nvSpPr>
          <p:spPr>
            <a:xfrm>
              <a:off x="3962774" y="7091877"/>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mc:AlternateContent xmlns:mc="http://schemas.openxmlformats.org/markup-compatibility/2006" xmlns:a14="http://schemas.microsoft.com/office/drawing/2010/main">
          <mc:Choice Requires="a14">
            <p:sp>
              <p:nvSpPr>
                <p:cNvPr id="22" name="ZoneTexte 35">
                  <a:extLst>
                    <a:ext uri="{FF2B5EF4-FFF2-40B4-BE49-F238E27FC236}">
                      <a16:creationId xmlns:a16="http://schemas.microsoft.com/office/drawing/2014/main" id="{4CA36A64-879B-0A19-FB8C-21AD1DBBDBA6}"/>
                    </a:ext>
                  </a:extLst>
                </p:cNvPr>
                <p:cNvSpPr txBox="1"/>
                <p:nvPr/>
              </p:nvSpPr>
              <p:spPr>
                <a:xfrm>
                  <a:off x="4386789" y="8242010"/>
                  <a:ext cx="1875227" cy="399212"/>
                </a:xfrm>
                <a:prstGeom prst="rect">
                  <a:avLst/>
                </a:prstGeom>
                <a:noFill/>
              </p:spPr>
              <p:txBody>
                <a:bodyPr wrap="square" rtlCol="0">
                  <a:spAutoFit/>
                </a:bodyPr>
                <a:lstStyle/>
                <a:p>
                  <a:pPr algn="ctr"/>
                  <a14:m>
                    <m:oMath xmlns:m="http://schemas.openxmlformats.org/officeDocument/2006/math">
                      <m:sSub>
                        <m:sSubPr>
                          <m:ctrlPr>
                            <a:rPr lang="fr-FR" sz="1091" i="1">
                              <a:latin typeface="Cambria Math" panose="02040503050406030204" pitchFamily="18" charset="0"/>
                            </a:rPr>
                          </m:ctrlPr>
                        </m:sSubPr>
                        <m:e>
                          <m:r>
                            <a:rPr lang="fr-FR" sz="1091" i="1">
                              <a:latin typeface="Cambria Math" panose="02040503050406030204" pitchFamily="18" charset="0"/>
                            </a:rPr>
                            <m:t>𝑎</m:t>
                          </m:r>
                        </m:e>
                        <m:sub>
                          <m:d>
                            <m:dPr>
                              <m:begChr m:val="["/>
                              <m:endChr m:val="]"/>
                              <m:ctrlPr>
                                <a:rPr lang="fr-FR" sz="1091" i="1">
                                  <a:latin typeface="Cambria Math" panose="02040503050406030204" pitchFamily="18" charset="0"/>
                                </a:rPr>
                              </m:ctrlPr>
                            </m:dPr>
                            <m:e>
                              <m:r>
                                <a:rPr lang="fr-FR" sz="1091" i="1">
                                  <a:latin typeface="Cambria Math" panose="02040503050406030204" pitchFamily="18" charset="0"/>
                                </a:rPr>
                                <m:t>100</m:t>
                              </m:r>
                            </m:e>
                          </m:d>
                        </m:sub>
                      </m:sSub>
                      <m:r>
                        <a:rPr lang="fr-FR" sz="1091" i="1">
                          <a:latin typeface="Cambria Math" panose="02040503050406030204" pitchFamily="18" charset="0"/>
                        </a:rPr>
                        <m:t>=</m:t>
                      </m:r>
                    </m:oMath>
                  </a14:m>
                  <a:r>
                    <a:rPr lang="fr-FR" sz="1091" dirty="0"/>
                    <a:t> 3,92 Å</a:t>
                  </a:r>
                </a:p>
              </p:txBody>
            </p:sp>
          </mc:Choice>
          <mc:Fallback xmlns="">
            <p:sp>
              <p:nvSpPr>
                <p:cNvPr id="22" name="ZoneTexte 35">
                  <a:extLst>
                    <a:ext uri="{FF2B5EF4-FFF2-40B4-BE49-F238E27FC236}">
                      <a16:creationId xmlns:a16="http://schemas.microsoft.com/office/drawing/2014/main" id="{4CA36A64-879B-0A19-FB8C-21AD1DBBDBA6}"/>
                    </a:ext>
                  </a:extLst>
                </p:cNvPr>
                <p:cNvSpPr txBox="1">
                  <a:spLocks noRot="1" noChangeAspect="1" noMove="1" noResize="1" noEditPoints="1" noAdjustHandles="1" noChangeArrowheads="1" noChangeShapeType="1" noTextEdit="1"/>
                </p:cNvSpPr>
                <p:nvPr/>
              </p:nvSpPr>
              <p:spPr>
                <a:xfrm>
                  <a:off x="4386789" y="8242010"/>
                  <a:ext cx="1875227" cy="399212"/>
                </a:xfrm>
                <a:prstGeom prst="rect">
                  <a:avLst/>
                </a:prstGeom>
                <a:blipFill>
                  <a:blip r:embed="rId6"/>
                  <a:stretch>
                    <a:fillRect b="-15909"/>
                  </a:stretch>
                </a:blipFill>
              </p:spPr>
              <p:txBody>
                <a:bodyPr/>
                <a:lstStyle/>
                <a:p>
                  <a:r>
                    <a:rPr lang="ja-JP" altLang="en-US">
                      <a:noFill/>
                    </a:rPr>
                    <a:t> </a:t>
                  </a:r>
                </a:p>
              </p:txBody>
            </p:sp>
          </mc:Fallback>
        </mc:AlternateContent>
        <p:sp>
          <p:nvSpPr>
            <p:cNvPr id="23" name="Ellipse 37">
              <a:extLst>
                <a:ext uri="{FF2B5EF4-FFF2-40B4-BE49-F238E27FC236}">
                  <a16:creationId xmlns:a16="http://schemas.microsoft.com/office/drawing/2014/main" id="{989A273B-1B43-013F-C0BD-AAB1603ECA44}"/>
                </a:ext>
              </a:extLst>
            </p:cNvPr>
            <p:cNvSpPr/>
            <p:nvPr/>
          </p:nvSpPr>
          <p:spPr>
            <a:xfrm>
              <a:off x="3438043" y="651558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4" name="Ellipse 38">
              <a:extLst>
                <a:ext uri="{FF2B5EF4-FFF2-40B4-BE49-F238E27FC236}">
                  <a16:creationId xmlns:a16="http://schemas.microsoft.com/office/drawing/2014/main" id="{C2DA791F-195E-EBD6-26A5-A0B49B3127A0}"/>
                </a:ext>
              </a:extLst>
            </p:cNvPr>
            <p:cNvSpPr/>
            <p:nvPr/>
          </p:nvSpPr>
          <p:spPr>
            <a:xfrm>
              <a:off x="4512845" y="651558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25" name="Ellipse 40">
              <a:extLst>
                <a:ext uri="{FF2B5EF4-FFF2-40B4-BE49-F238E27FC236}">
                  <a16:creationId xmlns:a16="http://schemas.microsoft.com/office/drawing/2014/main" id="{71CDDAE9-DEF9-E69B-1802-D0CF8374CE8F}"/>
                </a:ext>
              </a:extLst>
            </p:cNvPr>
            <p:cNvSpPr/>
            <p:nvPr/>
          </p:nvSpPr>
          <p:spPr>
            <a:xfrm>
              <a:off x="4512845" y="7680299"/>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26" name="Connecteur droit 41">
              <a:extLst>
                <a:ext uri="{FF2B5EF4-FFF2-40B4-BE49-F238E27FC236}">
                  <a16:creationId xmlns:a16="http://schemas.microsoft.com/office/drawing/2014/main" id="{DE14A55E-C51C-C117-5A46-9AB7E119549C}"/>
                </a:ext>
              </a:extLst>
            </p:cNvPr>
            <p:cNvCxnSpPr/>
            <p:nvPr/>
          </p:nvCxnSpPr>
          <p:spPr>
            <a:xfrm flipV="1">
              <a:off x="3331639" y="6817694"/>
              <a:ext cx="236414" cy="195302"/>
            </a:xfrm>
            <a:prstGeom prst="line">
              <a:avLst/>
            </a:prstGeom>
            <a:ln w="31750"/>
          </p:spPr>
          <p:style>
            <a:lnRef idx="1">
              <a:schemeClr val="dk1"/>
            </a:lnRef>
            <a:fillRef idx="0">
              <a:schemeClr val="dk1"/>
            </a:fillRef>
            <a:effectRef idx="0">
              <a:schemeClr val="dk1"/>
            </a:effectRef>
            <a:fontRef idx="minor">
              <a:schemeClr val="tx1"/>
            </a:fontRef>
          </p:style>
        </p:cxnSp>
        <p:sp>
          <p:nvSpPr>
            <p:cNvPr id="27" name="Ellipse 42">
              <a:extLst>
                <a:ext uri="{FF2B5EF4-FFF2-40B4-BE49-F238E27FC236}">
                  <a16:creationId xmlns:a16="http://schemas.microsoft.com/office/drawing/2014/main" id="{46DC2396-268A-D9D7-6542-295AFA8F95B6}"/>
                </a:ext>
              </a:extLst>
            </p:cNvPr>
            <p:cNvSpPr/>
            <p:nvPr/>
          </p:nvSpPr>
          <p:spPr>
            <a:xfrm>
              <a:off x="3109520" y="677735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28" name="Connecteur droit 43">
              <a:extLst>
                <a:ext uri="{FF2B5EF4-FFF2-40B4-BE49-F238E27FC236}">
                  <a16:creationId xmlns:a16="http://schemas.microsoft.com/office/drawing/2014/main" id="{FE9B17CA-113A-9751-6040-ED28A5E4010A}"/>
                </a:ext>
              </a:extLst>
            </p:cNvPr>
            <p:cNvCxnSpPr>
              <a:stCxn id="23" idx="6"/>
              <a:endCxn id="24" idx="2"/>
            </p:cNvCxnSpPr>
            <p:nvPr/>
          </p:nvCxnSpPr>
          <p:spPr>
            <a:xfrm>
              <a:off x="3891246" y="6744494"/>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29" name="Connecteur droit 44">
              <a:extLst>
                <a:ext uri="{FF2B5EF4-FFF2-40B4-BE49-F238E27FC236}">
                  <a16:creationId xmlns:a16="http://schemas.microsoft.com/office/drawing/2014/main" id="{345CB000-023A-4D76-B3CF-B18B4F6C5708}"/>
                </a:ext>
              </a:extLst>
            </p:cNvPr>
            <p:cNvCxnSpPr/>
            <p:nvPr/>
          </p:nvCxnSpPr>
          <p:spPr>
            <a:xfrm flipV="1">
              <a:off x="4394638" y="6831144"/>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0" name="Connecteur droit 45">
              <a:extLst>
                <a:ext uri="{FF2B5EF4-FFF2-40B4-BE49-F238E27FC236}">
                  <a16:creationId xmlns:a16="http://schemas.microsoft.com/office/drawing/2014/main" id="{EC86D0F2-697C-9F2C-C4F3-D4C5365B8922}"/>
                </a:ext>
              </a:extLst>
            </p:cNvPr>
            <p:cNvCxnSpPr/>
            <p:nvPr/>
          </p:nvCxnSpPr>
          <p:spPr>
            <a:xfrm>
              <a:off x="3568053" y="8170970"/>
              <a:ext cx="621598" cy="0"/>
            </a:xfrm>
            <a:prstGeom prst="line">
              <a:avLst/>
            </a:prstGeom>
            <a:ln w="31750"/>
          </p:spPr>
          <p:style>
            <a:lnRef idx="1">
              <a:schemeClr val="dk1"/>
            </a:lnRef>
            <a:fillRef idx="0">
              <a:schemeClr val="dk1"/>
            </a:fillRef>
            <a:effectRef idx="0">
              <a:schemeClr val="dk1"/>
            </a:effectRef>
            <a:fontRef idx="minor">
              <a:schemeClr val="tx1"/>
            </a:fontRef>
          </p:style>
        </p:cxnSp>
        <p:cxnSp>
          <p:nvCxnSpPr>
            <p:cNvPr id="31" name="Connecteur droit 47">
              <a:extLst>
                <a:ext uri="{FF2B5EF4-FFF2-40B4-BE49-F238E27FC236}">
                  <a16:creationId xmlns:a16="http://schemas.microsoft.com/office/drawing/2014/main" id="{08B7F3B7-A12E-40EE-6F2A-C94C3B186046}"/>
                </a:ext>
              </a:extLst>
            </p:cNvPr>
            <p:cNvCxnSpPr/>
            <p:nvPr/>
          </p:nvCxnSpPr>
          <p:spPr>
            <a:xfrm flipV="1">
              <a:off x="3331639" y="7959605"/>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2" name="Connecteur droit 48">
              <a:extLst>
                <a:ext uri="{FF2B5EF4-FFF2-40B4-BE49-F238E27FC236}">
                  <a16:creationId xmlns:a16="http://schemas.microsoft.com/office/drawing/2014/main" id="{4650CC59-83B2-40D6-C953-60119DC5BE3F}"/>
                </a:ext>
              </a:extLst>
            </p:cNvPr>
            <p:cNvCxnSpPr/>
            <p:nvPr/>
          </p:nvCxnSpPr>
          <p:spPr>
            <a:xfrm flipV="1">
              <a:off x="4410195" y="7972596"/>
              <a:ext cx="236414" cy="195302"/>
            </a:xfrm>
            <a:prstGeom prst="line">
              <a:avLst/>
            </a:prstGeom>
            <a:ln w="31750"/>
          </p:spPr>
          <p:style>
            <a:lnRef idx="1">
              <a:schemeClr val="dk1"/>
            </a:lnRef>
            <a:fillRef idx="0">
              <a:schemeClr val="dk1"/>
            </a:fillRef>
            <a:effectRef idx="0">
              <a:schemeClr val="dk1"/>
            </a:effectRef>
            <a:fontRef idx="minor">
              <a:schemeClr val="tx1"/>
            </a:fontRef>
          </p:style>
        </p:cxnSp>
        <p:cxnSp>
          <p:nvCxnSpPr>
            <p:cNvPr id="33" name="Connecteur droit 53">
              <a:extLst>
                <a:ext uri="{FF2B5EF4-FFF2-40B4-BE49-F238E27FC236}">
                  <a16:creationId xmlns:a16="http://schemas.microsoft.com/office/drawing/2014/main" id="{DA9876E5-626F-DF20-CC03-87B59900D9D2}"/>
                </a:ext>
              </a:extLst>
            </p:cNvPr>
            <p:cNvCxnSpPr>
              <a:stCxn id="25" idx="0"/>
              <a:endCxn id="24" idx="4"/>
            </p:cNvCxnSpPr>
            <p:nvPr/>
          </p:nvCxnSpPr>
          <p:spPr>
            <a:xfrm flipV="1">
              <a:off x="4739447" y="6973399"/>
              <a:ext cx="0" cy="706900"/>
            </a:xfrm>
            <a:prstGeom prst="line">
              <a:avLst/>
            </a:prstGeom>
            <a:ln w="31750"/>
          </p:spPr>
          <p:style>
            <a:lnRef idx="1">
              <a:schemeClr val="dk1"/>
            </a:lnRef>
            <a:fillRef idx="0">
              <a:schemeClr val="dk1"/>
            </a:fillRef>
            <a:effectRef idx="0">
              <a:schemeClr val="dk1"/>
            </a:effectRef>
            <a:fontRef idx="minor">
              <a:schemeClr val="tx1"/>
            </a:fontRef>
          </p:style>
        </p:cxnSp>
        <p:cxnSp>
          <p:nvCxnSpPr>
            <p:cNvPr id="34" name="Connecteur droit avec flèche 74">
              <a:extLst>
                <a:ext uri="{FF2B5EF4-FFF2-40B4-BE49-F238E27FC236}">
                  <a16:creationId xmlns:a16="http://schemas.microsoft.com/office/drawing/2014/main" id="{97F16EE8-6495-819C-5CE8-514410FDB149}"/>
                </a:ext>
              </a:extLst>
            </p:cNvPr>
            <p:cNvCxnSpPr>
              <a:cxnSpLocks/>
            </p:cNvCxnSpPr>
            <p:nvPr/>
          </p:nvCxnSpPr>
          <p:spPr>
            <a:xfrm flipV="1">
              <a:off x="5228733" y="6952076"/>
              <a:ext cx="0" cy="48103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5" name="Connecteur droit avec flèche 75">
              <a:extLst>
                <a:ext uri="{FF2B5EF4-FFF2-40B4-BE49-F238E27FC236}">
                  <a16:creationId xmlns:a16="http://schemas.microsoft.com/office/drawing/2014/main" id="{2F54A8D8-84FD-C2FC-825B-B2E5065112DC}"/>
                </a:ext>
              </a:extLst>
            </p:cNvPr>
            <p:cNvCxnSpPr>
              <a:cxnSpLocks/>
            </p:cNvCxnSpPr>
            <p:nvPr/>
          </p:nvCxnSpPr>
          <p:spPr>
            <a:xfrm>
              <a:off x="5228733" y="7445690"/>
              <a:ext cx="438643"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6" name="Connecteur droit avec flèche 76">
              <a:extLst>
                <a:ext uri="{FF2B5EF4-FFF2-40B4-BE49-F238E27FC236}">
                  <a16:creationId xmlns:a16="http://schemas.microsoft.com/office/drawing/2014/main" id="{3FD55109-1DB7-3642-3C16-8C12DBDF041C}"/>
                </a:ext>
              </a:extLst>
            </p:cNvPr>
            <p:cNvCxnSpPr>
              <a:cxnSpLocks/>
            </p:cNvCxnSpPr>
            <p:nvPr/>
          </p:nvCxnSpPr>
          <p:spPr>
            <a:xfrm flipV="1">
              <a:off x="5244146" y="7137822"/>
              <a:ext cx="401957" cy="2952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7" name="ZoneTexte 77">
              <a:extLst>
                <a:ext uri="{FF2B5EF4-FFF2-40B4-BE49-F238E27FC236}">
                  <a16:creationId xmlns:a16="http://schemas.microsoft.com/office/drawing/2014/main" id="{4AA197CA-87FC-66F9-C701-A6AC3E3362D4}"/>
                </a:ext>
              </a:extLst>
            </p:cNvPr>
            <p:cNvSpPr txBox="1"/>
            <p:nvPr/>
          </p:nvSpPr>
          <p:spPr>
            <a:xfrm>
              <a:off x="5528102" y="7242914"/>
              <a:ext cx="776324" cy="381625"/>
            </a:xfrm>
            <a:prstGeom prst="rect">
              <a:avLst/>
            </a:prstGeom>
            <a:noFill/>
          </p:spPr>
          <p:txBody>
            <a:bodyPr wrap="none" rtlCol="0">
              <a:spAutoFit/>
            </a:bodyPr>
            <a:lstStyle/>
            <a:p>
              <a:r>
                <a:rPr lang="fr-FR" sz="1091" dirty="0"/>
                <a:t>[100]</a:t>
              </a:r>
            </a:p>
          </p:txBody>
        </p:sp>
        <p:sp>
          <p:nvSpPr>
            <p:cNvPr id="38" name="ZoneTexte 78">
              <a:extLst>
                <a:ext uri="{FF2B5EF4-FFF2-40B4-BE49-F238E27FC236}">
                  <a16:creationId xmlns:a16="http://schemas.microsoft.com/office/drawing/2014/main" id="{3670501B-0B68-4367-D09F-6173225D1A80}"/>
                </a:ext>
              </a:extLst>
            </p:cNvPr>
            <p:cNvSpPr txBox="1"/>
            <p:nvPr/>
          </p:nvSpPr>
          <p:spPr>
            <a:xfrm>
              <a:off x="5636915" y="6888107"/>
              <a:ext cx="776324" cy="381625"/>
            </a:xfrm>
            <a:prstGeom prst="rect">
              <a:avLst/>
            </a:prstGeom>
            <a:noFill/>
          </p:spPr>
          <p:txBody>
            <a:bodyPr wrap="none" rtlCol="0">
              <a:spAutoFit/>
            </a:bodyPr>
            <a:lstStyle/>
            <a:p>
              <a:r>
                <a:rPr lang="fr-FR" sz="1091" dirty="0"/>
                <a:t>[010]</a:t>
              </a:r>
            </a:p>
          </p:txBody>
        </p:sp>
        <p:sp>
          <p:nvSpPr>
            <p:cNvPr id="39" name="ZoneTexte 79">
              <a:extLst>
                <a:ext uri="{FF2B5EF4-FFF2-40B4-BE49-F238E27FC236}">
                  <a16:creationId xmlns:a16="http://schemas.microsoft.com/office/drawing/2014/main" id="{88769EA2-6427-FB7E-F39A-6D58B8622150}"/>
                </a:ext>
              </a:extLst>
            </p:cNvPr>
            <p:cNvSpPr txBox="1"/>
            <p:nvPr/>
          </p:nvSpPr>
          <p:spPr>
            <a:xfrm>
              <a:off x="5033869" y="6657335"/>
              <a:ext cx="776324" cy="381625"/>
            </a:xfrm>
            <a:prstGeom prst="rect">
              <a:avLst/>
            </a:prstGeom>
            <a:noFill/>
          </p:spPr>
          <p:txBody>
            <a:bodyPr wrap="none" rtlCol="0">
              <a:spAutoFit/>
            </a:bodyPr>
            <a:lstStyle/>
            <a:p>
              <a:r>
                <a:rPr lang="fr-FR" sz="1091" dirty="0"/>
                <a:t>[001]</a:t>
              </a:r>
            </a:p>
          </p:txBody>
        </p:sp>
        <p:sp>
          <p:nvSpPr>
            <p:cNvPr id="40" name="Ellipse 90">
              <a:extLst>
                <a:ext uri="{FF2B5EF4-FFF2-40B4-BE49-F238E27FC236}">
                  <a16:creationId xmlns:a16="http://schemas.microsoft.com/office/drawing/2014/main" id="{B53876DF-3636-A4E3-3758-73C05C0997C3}"/>
                </a:ext>
              </a:extLst>
            </p:cNvPr>
            <p:cNvSpPr/>
            <p:nvPr/>
          </p:nvSpPr>
          <p:spPr>
            <a:xfrm>
              <a:off x="4348482" y="7189628"/>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41" name="Connecteur droit 52">
              <a:extLst>
                <a:ext uri="{FF2B5EF4-FFF2-40B4-BE49-F238E27FC236}">
                  <a16:creationId xmlns:a16="http://schemas.microsoft.com/office/drawing/2014/main" id="{C6D5115A-1609-3D40-8472-F26BB04DE3C6}"/>
                </a:ext>
              </a:extLst>
            </p:cNvPr>
            <p:cNvCxnSpPr>
              <a:stCxn id="56" idx="0"/>
              <a:endCxn id="47" idx="4"/>
            </p:cNvCxnSpPr>
            <p:nvPr/>
          </p:nvCxnSpPr>
          <p:spPr>
            <a:xfrm flipV="1">
              <a:off x="4410924" y="7235165"/>
              <a:ext cx="0" cy="706900"/>
            </a:xfrm>
            <a:prstGeom prst="line">
              <a:avLst/>
            </a:prstGeom>
            <a:ln w="31750"/>
          </p:spPr>
          <p:style>
            <a:lnRef idx="1">
              <a:schemeClr val="dk1"/>
            </a:lnRef>
            <a:fillRef idx="0">
              <a:schemeClr val="dk1"/>
            </a:fillRef>
            <a:effectRef idx="0">
              <a:schemeClr val="dk1"/>
            </a:effectRef>
            <a:fontRef idx="minor">
              <a:schemeClr val="tx1"/>
            </a:fontRef>
          </p:style>
        </p:cxnSp>
        <p:sp>
          <p:nvSpPr>
            <p:cNvPr id="42" name="Ellipse 93">
              <a:extLst>
                <a:ext uri="{FF2B5EF4-FFF2-40B4-BE49-F238E27FC236}">
                  <a16:creationId xmlns:a16="http://schemas.microsoft.com/office/drawing/2014/main" id="{1063B912-259C-A5E7-64EC-E75925FB58F3}"/>
                </a:ext>
              </a:extLst>
            </p:cNvPr>
            <p:cNvSpPr/>
            <p:nvPr/>
          </p:nvSpPr>
          <p:spPr>
            <a:xfrm>
              <a:off x="3823624" y="664102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43" name="Connecteur droit 56">
              <a:extLst>
                <a:ext uri="{FF2B5EF4-FFF2-40B4-BE49-F238E27FC236}">
                  <a16:creationId xmlns:a16="http://schemas.microsoft.com/office/drawing/2014/main" id="{F016FBFA-8273-6A22-E107-83DF8F4EE4DA}"/>
                </a:ext>
              </a:extLst>
            </p:cNvPr>
            <p:cNvCxnSpPr>
              <a:stCxn id="27" idx="6"/>
              <a:endCxn id="47" idx="2"/>
            </p:cNvCxnSpPr>
            <p:nvPr/>
          </p:nvCxnSpPr>
          <p:spPr>
            <a:xfrm>
              <a:off x="3562723" y="7006261"/>
              <a:ext cx="621598" cy="0"/>
            </a:xfrm>
            <a:prstGeom prst="line">
              <a:avLst/>
            </a:prstGeom>
            <a:ln w="31750"/>
          </p:spPr>
          <p:style>
            <a:lnRef idx="1">
              <a:schemeClr val="dk1"/>
            </a:lnRef>
            <a:fillRef idx="0">
              <a:schemeClr val="dk1"/>
            </a:fillRef>
            <a:effectRef idx="0">
              <a:schemeClr val="dk1"/>
            </a:effectRef>
            <a:fontRef idx="minor">
              <a:schemeClr val="tx1"/>
            </a:fontRef>
          </p:style>
        </p:cxnSp>
        <p:sp>
          <p:nvSpPr>
            <p:cNvPr id="44" name="Ellipse 102">
              <a:extLst>
                <a:ext uri="{FF2B5EF4-FFF2-40B4-BE49-F238E27FC236}">
                  <a16:creationId xmlns:a16="http://schemas.microsoft.com/office/drawing/2014/main" id="{69CE4330-EA61-052E-10D2-9A9476B5F855}"/>
                </a:ext>
              </a:extLst>
            </p:cNvPr>
            <p:cNvSpPr/>
            <p:nvPr/>
          </p:nvSpPr>
          <p:spPr>
            <a:xfrm>
              <a:off x="3275496" y="721681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45" name="Connecteur droit 51">
              <a:extLst>
                <a:ext uri="{FF2B5EF4-FFF2-40B4-BE49-F238E27FC236}">
                  <a16:creationId xmlns:a16="http://schemas.microsoft.com/office/drawing/2014/main" id="{53BB4C73-6171-4935-C15C-AF252DA7FB20}"/>
                </a:ext>
              </a:extLst>
            </p:cNvPr>
            <p:cNvCxnSpPr>
              <a:stCxn id="54" idx="0"/>
              <a:endCxn id="27" idx="4"/>
            </p:cNvCxnSpPr>
            <p:nvPr/>
          </p:nvCxnSpPr>
          <p:spPr>
            <a:xfrm flipV="1">
              <a:off x="3336121" y="7235165"/>
              <a:ext cx="0" cy="706900"/>
            </a:xfrm>
            <a:prstGeom prst="line">
              <a:avLst/>
            </a:prstGeom>
            <a:ln w="31750"/>
          </p:spPr>
          <p:style>
            <a:lnRef idx="1">
              <a:schemeClr val="dk1"/>
            </a:lnRef>
            <a:fillRef idx="0">
              <a:schemeClr val="dk1"/>
            </a:fillRef>
            <a:effectRef idx="0">
              <a:schemeClr val="dk1"/>
            </a:effectRef>
            <a:fontRef idx="minor">
              <a:schemeClr val="tx1"/>
            </a:fontRef>
          </p:style>
        </p:cxnSp>
        <p:cxnSp>
          <p:nvCxnSpPr>
            <p:cNvPr id="46" name="Connecteur droit avec flèche 104">
              <a:extLst>
                <a:ext uri="{FF2B5EF4-FFF2-40B4-BE49-F238E27FC236}">
                  <a16:creationId xmlns:a16="http://schemas.microsoft.com/office/drawing/2014/main" id="{FA2F3B3E-F473-2351-9553-D5F1FC2F3A51}"/>
                </a:ext>
              </a:extLst>
            </p:cNvPr>
            <p:cNvCxnSpPr>
              <a:stCxn id="54" idx="7"/>
            </p:cNvCxnSpPr>
            <p:nvPr/>
          </p:nvCxnSpPr>
          <p:spPr>
            <a:xfrm flipV="1">
              <a:off x="3496353" y="6791706"/>
              <a:ext cx="1180856" cy="1217404"/>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47" name="Ellipse 57">
              <a:extLst>
                <a:ext uri="{FF2B5EF4-FFF2-40B4-BE49-F238E27FC236}">
                  <a16:creationId xmlns:a16="http://schemas.microsoft.com/office/drawing/2014/main" id="{C67EB27B-C4EF-D85A-5BAF-3B2F3805B236}"/>
                </a:ext>
              </a:extLst>
            </p:cNvPr>
            <p:cNvSpPr/>
            <p:nvPr/>
          </p:nvSpPr>
          <p:spPr>
            <a:xfrm>
              <a:off x="4184322" y="677735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sp>
          <p:nvSpPr>
            <p:cNvPr id="48" name="Ellipse 80">
              <a:extLst>
                <a:ext uri="{FF2B5EF4-FFF2-40B4-BE49-F238E27FC236}">
                  <a16:creationId xmlns:a16="http://schemas.microsoft.com/office/drawing/2014/main" id="{102F71AC-2ED2-0430-E6F9-270D374AB2A6}"/>
                </a:ext>
              </a:extLst>
            </p:cNvPr>
            <p:cNvSpPr/>
            <p:nvPr/>
          </p:nvSpPr>
          <p:spPr>
            <a:xfrm>
              <a:off x="3653974" y="7356753"/>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49" name="Connecteur droit avec flèche 112">
              <a:extLst>
                <a:ext uri="{FF2B5EF4-FFF2-40B4-BE49-F238E27FC236}">
                  <a16:creationId xmlns:a16="http://schemas.microsoft.com/office/drawing/2014/main" id="{E421090E-F659-C12B-C4F3-30E06EAEF9E1}"/>
                </a:ext>
              </a:extLst>
            </p:cNvPr>
            <p:cNvCxnSpPr/>
            <p:nvPr/>
          </p:nvCxnSpPr>
          <p:spPr>
            <a:xfrm flipV="1">
              <a:off x="4899678" y="6379236"/>
              <a:ext cx="184577" cy="19462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eur droit avec flèche 120">
              <a:extLst>
                <a:ext uri="{FF2B5EF4-FFF2-40B4-BE49-F238E27FC236}">
                  <a16:creationId xmlns:a16="http://schemas.microsoft.com/office/drawing/2014/main" id="{371E1602-9792-6354-7A4C-43128F2F8DD2}"/>
                </a:ext>
              </a:extLst>
            </p:cNvPr>
            <p:cNvCxnSpPr>
              <a:stCxn id="56" idx="6"/>
            </p:cNvCxnSpPr>
            <p:nvPr/>
          </p:nvCxnSpPr>
          <p:spPr>
            <a:xfrm>
              <a:off x="4637525" y="8170971"/>
              <a:ext cx="388177" cy="618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1" name="Ellipse 99">
              <a:extLst>
                <a:ext uri="{FF2B5EF4-FFF2-40B4-BE49-F238E27FC236}">
                  <a16:creationId xmlns:a16="http://schemas.microsoft.com/office/drawing/2014/main" id="{62DFAF52-3BFC-EAF6-0EFB-B98D6E219095}"/>
                </a:ext>
              </a:extLst>
            </p:cNvPr>
            <p:cNvSpPr/>
            <p:nvPr/>
          </p:nvSpPr>
          <p:spPr>
            <a:xfrm>
              <a:off x="3811568" y="7825136"/>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52" name="Connecteur droit avec flèche 106">
              <a:extLst>
                <a:ext uri="{FF2B5EF4-FFF2-40B4-BE49-F238E27FC236}">
                  <a16:creationId xmlns:a16="http://schemas.microsoft.com/office/drawing/2014/main" id="{9AC0D331-F121-1A06-5BD5-90A9549B4FAC}"/>
                </a:ext>
              </a:extLst>
            </p:cNvPr>
            <p:cNvCxnSpPr>
              <a:endCxn id="56" idx="2"/>
            </p:cNvCxnSpPr>
            <p:nvPr/>
          </p:nvCxnSpPr>
          <p:spPr>
            <a:xfrm flipV="1">
              <a:off x="3337773" y="8170971"/>
              <a:ext cx="846548" cy="6183"/>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cxnSp>
          <p:nvCxnSpPr>
            <p:cNvPr id="53" name="Connecteur droit avec flèche 124">
              <a:extLst>
                <a:ext uri="{FF2B5EF4-FFF2-40B4-BE49-F238E27FC236}">
                  <a16:creationId xmlns:a16="http://schemas.microsoft.com/office/drawing/2014/main" id="{BE6E0539-DBDD-E360-0A02-15DB390FB35C}"/>
                </a:ext>
              </a:extLst>
            </p:cNvPr>
            <p:cNvCxnSpPr/>
            <p:nvPr/>
          </p:nvCxnSpPr>
          <p:spPr>
            <a:xfrm flipV="1">
              <a:off x="3336948" y="8084577"/>
              <a:ext cx="548235" cy="101252"/>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54" name="Ellipse 49">
              <a:extLst>
                <a:ext uri="{FF2B5EF4-FFF2-40B4-BE49-F238E27FC236}">
                  <a16:creationId xmlns:a16="http://schemas.microsoft.com/office/drawing/2014/main" id="{70FB512F-C568-C838-BC4C-45E276FF2ADC}"/>
                </a:ext>
              </a:extLst>
            </p:cNvPr>
            <p:cNvSpPr/>
            <p:nvPr/>
          </p:nvSpPr>
          <p:spPr>
            <a:xfrm>
              <a:off x="3109520" y="794206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p:cxnSp>
          <p:nvCxnSpPr>
            <p:cNvPr id="55" name="Connecteur droit avec flèche 129">
              <a:extLst>
                <a:ext uri="{FF2B5EF4-FFF2-40B4-BE49-F238E27FC236}">
                  <a16:creationId xmlns:a16="http://schemas.microsoft.com/office/drawing/2014/main" id="{B3F4FDF2-A9C1-29DC-0F3A-F55079600A0F}"/>
                </a:ext>
              </a:extLst>
            </p:cNvPr>
            <p:cNvCxnSpPr/>
            <p:nvPr/>
          </p:nvCxnSpPr>
          <p:spPr>
            <a:xfrm flipV="1">
              <a:off x="4180469" y="7950419"/>
              <a:ext cx="408097" cy="75369"/>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56" name="Ellipse 50">
              <a:extLst>
                <a:ext uri="{FF2B5EF4-FFF2-40B4-BE49-F238E27FC236}">
                  <a16:creationId xmlns:a16="http://schemas.microsoft.com/office/drawing/2014/main" id="{E571910D-3311-D8C2-0DCD-D590C46A382B}"/>
                </a:ext>
              </a:extLst>
            </p:cNvPr>
            <p:cNvSpPr/>
            <p:nvPr/>
          </p:nvSpPr>
          <p:spPr>
            <a:xfrm>
              <a:off x="4184322" y="7942065"/>
              <a:ext cx="453204" cy="457809"/>
            </a:xfrm>
            <a:prstGeom prst="ellipse">
              <a:avLst/>
            </a:prstGeom>
            <a:gradFill flip="none" rotWithShape="1">
              <a:gsLst>
                <a:gs pos="14000">
                  <a:schemeClr val="accent1">
                    <a:lumMod val="5000"/>
                    <a:lumOff val="95000"/>
                  </a:schemeClr>
                </a:gs>
                <a:gs pos="70000">
                  <a:srgbClr val="8F8F93"/>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27"/>
            </a:p>
          </p:txBody>
        </p:sp>
        <mc:AlternateContent xmlns:mc="http://schemas.openxmlformats.org/markup-compatibility/2006" xmlns:a14="http://schemas.microsoft.com/office/drawing/2010/main">
          <mc:Choice Requires="a14">
            <p:sp>
              <p:nvSpPr>
                <p:cNvPr id="57" name="ZoneTexte 137">
                  <a:extLst>
                    <a:ext uri="{FF2B5EF4-FFF2-40B4-BE49-F238E27FC236}">
                      <a16:creationId xmlns:a16="http://schemas.microsoft.com/office/drawing/2014/main" id="{C8CDF8A0-73D6-0419-DFB4-B9910C174866}"/>
                    </a:ext>
                  </a:extLst>
                </p:cNvPr>
                <p:cNvSpPr txBox="1"/>
                <p:nvPr/>
              </p:nvSpPr>
              <p:spPr>
                <a:xfrm>
                  <a:off x="4793563" y="6321516"/>
                  <a:ext cx="1875227" cy="399212"/>
                </a:xfrm>
                <a:prstGeom prst="rect">
                  <a:avLst/>
                </a:prstGeom>
                <a:noFill/>
              </p:spPr>
              <p:txBody>
                <a:bodyPr wrap="square" rtlCol="0">
                  <a:spAutoFit/>
                </a:bodyPr>
                <a:lstStyle/>
                <a:p>
                  <a:pPr algn="ctr"/>
                  <a14:m>
                    <m:oMath xmlns:m="http://schemas.openxmlformats.org/officeDocument/2006/math">
                      <m:sSub>
                        <m:sSubPr>
                          <m:ctrlPr>
                            <a:rPr lang="fr-FR" sz="1091" i="1">
                              <a:latin typeface="Cambria Math" panose="02040503050406030204" pitchFamily="18" charset="0"/>
                            </a:rPr>
                          </m:ctrlPr>
                        </m:sSubPr>
                        <m:e>
                          <m:r>
                            <a:rPr lang="fr-FR" sz="1091" i="1">
                              <a:latin typeface="Cambria Math" panose="02040503050406030204" pitchFamily="18" charset="0"/>
                            </a:rPr>
                            <m:t>𝑎</m:t>
                          </m:r>
                        </m:e>
                        <m:sub>
                          <m:d>
                            <m:dPr>
                              <m:begChr m:val="["/>
                              <m:endChr m:val="]"/>
                              <m:ctrlPr>
                                <a:rPr lang="fr-FR" sz="1091" i="1">
                                  <a:latin typeface="Cambria Math" panose="02040503050406030204" pitchFamily="18" charset="0"/>
                                </a:rPr>
                              </m:ctrlPr>
                            </m:dPr>
                            <m:e>
                              <m:r>
                                <a:rPr lang="fr-FR" sz="1091" i="1">
                                  <a:latin typeface="Cambria Math" panose="02040503050406030204" pitchFamily="18" charset="0"/>
                                </a:rPr>
                                <m:t>111</m:t>
                              </m:r>
                            </m:e>
                          </m:d>
                        </m:sub>
                      </m:sSub>
                      <m:r>
                        <a:rPr lang="fr-FR" sz="1091" i="1">
                          <a:latin typeface="Cambria Math" panose="02040503050406030204" pitchFamily="18" charset="0"/>
                        </a:rPr>
                        <m:t>=</m:t>
                      </m:r>
                    </m:oMath>
                  </a14:m>
                  <a:r>
                    <a:rPr lang="fr-FR" sz="1091" dirty="0"/>
                    <a:t> 6,79 Å</a:t>
                  </a:r>
                </a:p>
              </p:txBody>
            </p:sp>
          </mc:Choice>
          <mc:Fallback xmlns="">
            <p:sp>
              <p:nvSpPr>
                <p:cNvPr id="57" name="ZoneTexte 137">
                  <a:extLst>
                    <a:ext uri="{FF2B5EF4-FFF2-40B4-BE49-F238E27FC236}">
                      <a16:creationId xmlns:a16="http://schemas.microsoft.com/office/drawing/2014/main" id="{C8CDF8A0-73D6-0419-DFB4-B9910C174866}"/>
                    </a:ext>
                  </a:extLst>
                </p:cNvPr>
                <p:cNvSpPr txBox="1">
                  <a:spLocks noRot="1" noChangeAspect="1" noMove="1" noResize="1" noEditPoints="1" noAdjustHandles="1" noChangeArrowheads="1" noChangeShapeType="1" noTextEdit="1"/>
                </p:cNvSpPr>
                <p:nvPr/>
              </p:nvSpPr>
              <p:spPr>
                <a:xfrm>
                  <a:off x="4793563" y="6321516"/>
                  <a:ext cx="1875227" cy="399212"/>
                </a:xfrm>
                <a:prstGeom prst="rect">
                  <a:avLst/>
                </a:prstGeom>
                <a:blipFill>
                  <a:blip r:embed="rId7"/>
                  <a:stretch>
                    <a:fillRect b="-1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8" name="ZoneTexte 138">
                  <a:extLst>
                    <a:ext uri="{FF2B5EF4-FFF2-40B4-BE49-F238E27FC236}">
                      <a16:creationId xmlns:a16="http://schemas.microsoft.com/office/drawing/2014/main" id="{75FC35A2-2619-4A81-4389-8E1A40A51C5B}"/>
                    </a:ext>
                  </a:extLst>
                </p:cNvPr>
                <p:cNvSpPr txBox="1"/>
                <p:nvPr/>
              </p:nvSpPr>
              <p:spPr>
                <a:xfrm>
                  <a:off x="4929888" y="7663887"/>
                  <a:ext cx="1875227" cy="399212"/>
                </a:xfrm>
                <a:prstGeom prst="rect">
                  <a:avLst/>
                </a:prstGeom>
                <a:noFill/>
              </p:spPr>
              <p:txBody>
                <a:bodyPr wrap="square" rtlCol="0">
                  <a:spAutoFit/>
                </a:bodyPr>
                <a:lstStyle/>
                <a:p>
                  <a:pPr algn="ctr"/>
                  <a14:m>
                    <m:oMath xmlns:m="http://schemas.openxmlformats.org/officeDocument/2006/math">
                      <m:sSub>
                        <m:sSubPr>
                          <m:ctrlPr>
                            <a:rPr lang="fr-FR" sz="1091" i="1">
                              <a:latin typeface="Cambria Math" panose="02040503050406030204" pitchFamily="18" charset="0"/>
                            </a:rPr>
                          </m:ctrlPr>
                        </m:sSubPr>
                        <m:e>
                          <m:r>
                            <a:rPr lang="fr-FR" sz="1091" i="1">
                              <a:latin typeface="Cambria Math" panose="02040503050406030204" pitchFamily="18" charset="0"/>
                            </a:rPr>
                            <m:t>𝑎</m:t>
                          </m:r>
                        </m:e>
                        <m:sub>
                          <m:d>
                            <m:dPr>
                              <m:begChr m:val="["/>
                              <m:endChr m:val="]"/>
                              <m:ctrlPr>
                                <a:rPr lang="fr-FR" sz="1091" i="1">
                                  <a:latin typeface="Cambria Math" panose="02040503050406030204" pitchFamily="18" charset="0"/>
                                </a:rPr>
                              </m:ctrlPr>
                            </m:dPr>
                            <m:e>
                              <m:r>
                                <a:rPr lang="fr-FR" sz="1091" i="1">
                                  <a:latin typeface="Cambria Math" panose="02040503050406030204" pitchFamily="18" charset="0"/>
                                </a:rPr>
                                <m:t>110</m:t>
                              </m:r>
                            </m:e>
                          </m:d>
                        </m:sub>
                      </m:sSub>
                      <m:r>
                        <a:rPr lang="fr-FR" sz="1091" i="1">
                          <a:latin typeface="Cambria Math" panose="02040503050406030204" pitchFamily="18" charset="0"/>
                        </a:rPr>
                        <m:t>=</m:t>
                      </m:r>
                    </m:oMath>
                  </a14:m>
                  <a:r>
                    <a:rPr lang="fr-FR" sz="1091" dirty="0"/>
                    <a:t> 2,77 Å</a:t>
                  </a:r>
                </a:p>
              </p:txBody>
            </p:sp>
          </mc:Choice>
          <mc:Fallback xmlns="">
            <p:sp>
              <p:nvSpPr>
                <p:cNvPr id="58" name="ZoneTexte 138">
                  <a:extLst>
                    <a:ext uri="{FF2B5EF4-FFF2-40B4-BE49-F238E27FC236}">
                      <a16:creationId xmlns:a16="http://schemas.microsoft.com/office/drawing/2014/main" id="{75FC35A2-2619-4A81-4389-8E1A40A51C5B}"/>
                    </a:ext>
                  </a:extLst>
                </p:cNvPr>
                <p:cNvSpPr txBox="1">
                  <a:spLocks noRot="1" noChangeAspect="1" noMove="1" noResize="1" noEditPoints="1" noAdjustHandles="1" noChangeArrowheads="1" noChangeShapeType="1" noTextEdit="1"/>
                </p:cNvSpPr>
                <p:nvPr/>
              </p:nvSpPr>
              <p:spPr>
                <a:xfrm>
                  <a:off x="4929888" y="7663887"/>
                  <a:ext cx="1875227" cy="399212"/>
                </a:xfrm>
                <a:prstGeom prst="rect">
                  <a:avLst/>
                </a:prstGeom>
                <a:blipFill>
                  <a:blip r:embed="rId8"/>
                  <a:stretch>
                    <a:fillRect b="-13333"/>
                  </a:stretch>
                </a:blipFill>
              </p:spPr>
              <p:txBody>
                <a:bodyPr/>
                <a:lstStyle/>
                <a:p>
                  <a:r>
                    <a:rPr lang="ja-JP" altLang="en-US">
                      <a:noFill/>
                    </a:rPr>
                    <a:t> </a:t>
                  </a:r>
                </a:p>
              </p:txBody>
            </p:sp>
          </mc:Fallback>
        </mc:AlternateContent>
        <p:sp>
          <p:nvSpPr>
            <p:cNvPr id="59" name="Flèche droite 155">
              <a:extLst>
                <a:ext uri="{FF2B5EF4-FFF2-40B4-BE49-F238E27FC236}">
                  <a16:creationId xmlns:a16="http://schemas.microsoft.com/office/drawing/2014/main" id="{8EB1ABEB-8C14-994C-AEAA-1A9CB8B08839}"/>
                </a:ext>
              </a:extLst>
            </p:cNvPr>
            <p:cNvSpPr/>
            <p:nvPr/>
          </p:nvSpPr>
          <p:spPr>
            <a:xfrm>
              <a:off x="6723394" y="5004762"/>
              <a:ext cx="304375" cy="229427"/>
            </a:xfrm>
            <a:prstGeom prst="rightArrow">
              <a:avLst/>
            </a:prstGeom>
            <a:solidFill>
              <a:srgbClr val="007AB3"/>
            </a:solidFill>
          </p:spPr>
          <p:style>
            <a:lnRef idx="1">
              <a:schemeClr val="dk1"/>
            </a:lnRef>
            <a:fillRef idx="2">
              <a:schemeClr val="dk1"/>
            </a:fillRef>
            <a:effectRef idx="1">
              <a:schemeClr val="dk1"/>
            </a:effectRef>
            <a:fontRef idx="minor">
              <a:schemeClr val="dk1"/>
            </a:fontRef>
          </p:style>
          <p:txBody>
            <a:bodyPr rtlCol="0" anchor="ctr"/>
            <a:lstStyle/>
            <a:p>
              <a:pPr algn="ctr"/>
              <a:endParaRPr lang="en-GB" sz="1227"/>
            </a:p>
          </p:txBody>
        </p:sp>
        <mc:AlternateContent xmlns:mc="http://schemas.openxmlformats.org/markup-compatibility/2006" xmlns:a14="http://schemas.microsoft.com/office/drawing/2010/main">
          <mc:Choice Requires="a14">
            <p:sp>
              <p:nvSpPr>
                <p:cNvPr id="60" name="ZoneTexte 156">
                  <a:extLst>
                    <a:ext uri="{FF2B5EF4-FFF2-40B4-BE49-F238E27FC236}">
                      <a16:creationId xmlns:a16="http://schemas.microsoft.com/office/drawing/2014/main" id="{03865FA2-CA17-9CE9-15F3-803E52201AC8}"/>
                    </a:ext>
                  </a:extLst>
                </p:cNvPr>
                <p:cNvSpPr txBox="1"/>
                <p:nvPr/>
              </p:nvSpPr>
              <p:spPr>
                <a:xfrm>
                  <a:off x="7163739" y="4716208"/>
                  <a:ext cx="4651492" cy="710211"/>
                </a:xfrm>
                <a:prstGeom prst="rect">
                  <a:avLst/>
                </a:prstGeom>
                <a:noFill/>
              </p:spPr>
              <p:txBody>
                <a:bodyPr wrap="square" rtlCol="0">
                  <a:spAutoFit/>
                </a:bodyPr>
                <a:lstStyle/>
                <a:p>
                  <a:r>
                    <a:rPr lang="fr-FR" sz="1227" dirty="0">
                      <a:solidFill>
                        <a:srgbClr val="FFF8E5"/>
                      </a:solidFill>
                    </a:rPr>
                    <a:t>Calculated </a:t>
                  </a:r>
                  <a14:m>
                    <m:oMath xmlns:m="http://schemas.openxmlformats.org/officeDocument/2006/math">
                      <m:sSub>
                        <m:sSubPr>
                          <m:ctrlPr>
                            <a:rPr lang="fr-FR" sz="1227" i="1">
                              <a:solidFill>
                                <a:srgbClr val="FFF8E5"/>
                              </a:solidFill>
                              <a:latin typeface="Cambria Math" panose="02040503050406030204" pitchFamily="18" charset="0"/>
                            </a:rPr>
                          </m:ctrlPr>
                        </m:sSubPr>
                        <m:e>
                          <m:r>
                            <a:rPr lang="fr-FR" sz="1227" i="1">
                              <a:solidFill>
                                <a:srgbClr val="FFF8E5"/>
                              </a:solidFill>
                              <a:latin typeface="Cambria Math" panose="02040503050406030204" pitchFamily="18" charset="0"/>
                            </a:rPr>
                            <m:t>𝜔</m:t>
                          </m:r>
                        </m:e>
                        <m:sub>
                          <m:r>
                            <a:rPr lang="fr-FR" sz="1227" i="1">
                              <a:solidFill>
                                <a:srgbClr val="FFF8E5"/>
                              </a:solidFill>
                              <a:latin typeface="Cambria Math" panose="02040503050406030204" pitchFamily="18" charset="0"/>
                            </a:rPr>
                            <m:t>𝑜𝑝𝑡</m:t>
                          </m:r>
                        </m:sub>
                      </m:sSub>
                    </m:oMath>
                  </a14:m>
                  <a:r>
                    <a:rPr lang="en-GB" sz="1227" dirty="0">
                      <a:solidFill>
                        <a:srgbClr val="FFF8E5"/>
                      </a:solidFill>
                    </a:rPr>
                    <a:t> for the [110] 5-atoms chains works also for the full cluster. </a:t>
                  </a:r>
                </a:p>
              </p:txBody>
            </p:sp>
          </mc:Choice>
          <mc:Fallback xmlns="">
            <p:sp>
              <p:nvSpPr>
                <p:cNvPr id="60" name="ZoneTexte 156">
                  <a:extLst>
                    <a:ext uri="{FF2B5EF4-FFF2-40B4-BE49-F238E27FC236}">
                      <a16:creationId xmlns:a16="http://schemas.microsoft.com/office/drawing/2014/main" id="{03865FA2-CA17-9CE9-15F3-803E52201AC8}"/>
                    </a:ext>
                  </a:extLst>
                </p:cNvPr>
                <p:cNvSpPr txBox="1">
                  <a:spLocks noRot="1" noChangeAspect="1" noMove="1" noResize="1" noEditPoints="1" noAdjustHandles="1" noChangeArrowheads="1" noChangeShapeType="1" noTextEdit="1"/>
                </p:cNvSpPr>
                <p:nvPr/>
              </p:nvSpPr>
              <p:spPr>
                <a:xfrm>
                  <a:off x="7163739" y="4716208"/>
                  <a:ext cx="4651492" cy="710211"/>
                </a:xfrm>
                <a:prstGeom prst="rect">
                  <a:avLst/>
                </a:prstGeom>
                <a:blipFill>
                  <a:blip r:embed="rId9"/>
                  <a:stretch>
                    <a:fillRect l="-192" b="-8750"/>
                  </a:stretch>
                </a:blipFill>
              </p:spPr>
              <p:txBody>
                <a:bodyPr/>
                <a:lstStyle/>
                <a:p>
                  <a:r>
                    <a:rPr lang="ja-JP" altLang="en-US">
                      <a:noFill/>
                    </a:rPr>
                    <a:t> </a:t>
                  </a:r>
                </a:p>
              </p:txBody>
            </p:sp>
          </mc:Fallback>
        </mc:AlternateContent>
        <p:pic>
          <p:nvPicPr>
            <p:cNvPr id="61" name="Image 151">
              <a:extLst>
                <a:ext uri="{FF2B5EF4-FFF2-40B4-BE49-F238E27FC236}">
                  <a16:creationId xmlns:a16="http://schemas.microsoft.com/office/drawing/2014/main" id="{257BAF9A-CDEA-9807-8357-BF687E128BF1}"/>
                </a:ext>
              </a:extLst>
            </p:cNvPr>
            <p:cNvPicPr>
              <a:picLocks noChangeAspect="1"/>
            </p:cNvPicPr>
            <p:nvPr/>
          </p:nvPicPr>
          <p:blipFill>
            <a:blip r:embed="rId10"/>
            <a:stretch>
              <a:fillRect/>
            </a:stretch>
          </p:blipFill>
          <p:spPr>
            <a:xfrm>
              <a:off x="7215898" y="5507135"/>
              <a:ext cx="4189928" cy="2868121"/>
            </a:xfrm>
            <a:prstGeom prst="rect">
              <a:avLst/>
            </a:prstGeom>
            <a:ln w="38100">
              <a:noFill/>
            </a:ln>
          </p:spPr>
        </p:pic>
        <p:sp>
          <p:nvSpPr>
            <p:cNvPr id="62" name="ZoneTexte 157">
              <a:extLst>
                <a:ext uri="{FF2B5EF4-FFF2-40B4-BE49-F238E27FC236}">
                  <a16:creationId xmlns:a16="http://schemas.microsoft.com/office/drawing/2014/main" id="{8E00FF33-1448-521E-3D4D-FAA720FD9214}"/>
                </a:ext>
              </a:extLst>
            </p:cNvPr>
            <p:cNvSpPr txBox="1"/>
            <p:nvPr/>
          </p:nvSpPr>
          <p:spPr>
            <a:xfrm>
              <a:off x="7215898" y="8360501"/>
              <a:ext cx="4189929" cy="289370"/>
            </a:xfrm>
            <a:prstGeom prst="rect">
              <a:avLst/>
            </a:prstGeom>
            <a:solidFill>
              <a:schemeClr val="bg1"/>
            </a:solidFill>
          </p:spPr>
          <p:txBody>
            <a:bodyPr wrap="square" rtlCol="0">
              <a:spAutoFit/>
            </a:bodyPr>
            <a:lstStyle/>
            <a:p>
              <a:pPr algn="ctr"/>
              <a:r>
                <a:rPr lang="en-GB" sz="682" dirty="0"/>
                <a:t>Polar angle (degree)</a:t>
              </a:r>
            </a:p>
          </p:txBody>
        </p:sp>
        <p:sp>
          <p:nvSpPr>
            <p:cNvPr id="63" name="Rectangle 62">
              <a:extLst>
                <a:ext uri="{FF2B5EF4-FFF2-40B4-BE49-F238E27FC236}">
                  <a16:creationId xmlns:a16="http://schemas.microsoft.com/office/drawing/2014/main" id="{4BD3236A-F780-9408-9B0A-DAC90A95B1C0}"/>
                </a:ext>
              </a:extLst>
            </p:cNvPr>
            <p:cNvSpPr/>
            <p:nvPr/>
          </p:nvSpPr>
          <p:spPr>
            <a:xfrm>
              <a:off x="2683769" y="6795501"/>
              <a:ext cx="1236060" cy="400230"/>
            </a:xfrm>
            <a:prstGeom prst="rect">
              <a:avLst/>
            </a:prstGeom>
            <a:noFill/>
          </p:spPr>
          <p:txBody>
            <a:bodyPr wrap="square" lIns="62345" tIns="31173" rIns="62345" bIns="31173">
              <a:spAutoFit/>
            </a:bodyPr>
            <a:lstStyle/>
            <a:p>
              <a:pPr algn="ctr"/>
              <a:r>
                <a:rPr lang="fr-FR" sz="1364" b="1">
                  <a:ln w="9525">
                    <a:solidFill>
                      <a:schemeClr val="bg1"/>
                    </a:solidFill>
                    <a:prstDash val="solid"/>
                  </a:ln>
                  <a:effectLst>
                    <a:outerShdw blurRad="12700" dist="38100" dir="2700000" algn="tl" rotWithShape="0">
                      <a:schemeClr val="bg1">
                        <a:lumMod val="50000"/>
                      </a:schemeClr>
                    </a:outerShdw>
                  </a:effectLst>
                </a:rPr>
                <a:t>Pt</a:t>
              </a:r>
              <a:endParaRPr lang="fr-FR" sz="1364" b="1" dirty="0">
                <a:ln w="9525">
                  <a:solidFill>
                    <a:schemeClr val="bg1"/>
                  </a:solidFill>
                  <a:prstDash val="solid"/>
                </a:ln>
                <a:effectLst>
                  <a:outerShdw blurRad="12700" dist="38100" dir="2700000" algn="tl" rotWithShape="0">
                    <a:schemeClr val="bg1">
                      <a:lumMod val="50000"/>
                    </a:schemeClr>
                  </a:outerShdw>
                </a:effectLst>
              </a:endParaRPr>
            </a:p>
          </p:txBody>
        </p:sp>
      </p:grpSp>
      <p:sp>
        <p:nvSpPr>
          <p:cNvPr id="67" name="テキスト ボックス 66">
            <a:extLst>
              <a:ext uri="{FF2B5EF4-FFF2-40B4-BE49-F238E27FC236}">
                <a16:creationId xmlns:a16="http://schemas.microsoft.com/office/drawing/2014/main" id="{9827ECAF-F71D-9D1B-6031-3F2631A5ADA1}"/>
              </a:ext>
            </a:extLst>
          </p:cNvPr>
          <p:cNvSpPr txBox="1"/>
          <p:nvPr/>
        </p:nvSpPr>
        <p:spPr>
          <a:xfrm>
            <a:off x="3773031" y="319303"/>
            <a:ext cx="4645938"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原子鎖を用いた方法論</a:t>
            </a:r>
            <a:endParaRPr lang="en-US" altLang="ja-JP" sz="3409" b="1" baseline="23391" dirty="0">
              <a:latin typeface="Arial" panose="020B0604020202020204" pitchFamily="34" charset="0"/>
              <a:cs typeface="Arial" panose="020B0604020202020204" pitchFamily="34" charset="0"/>
            </a:endParaRPr>
          </a:p>
        </p:txBody>
      </p:sp>
      <p:sp>
        <p:nvSpPr>
          <p:cNvPr id="70" name="テキスト ボックス 69">
            <a:extLst>
              <a:ext uri="{FF2B5EF4-FFF2-40B4-BE49-F238E27FC236}">
                <a16:creationId xmlns:a16="http://schemas.microsoft.com/office/drawing/2014/main" id="{8F3A41FF-3AF8-C4F7-6CBB-6984B13CD494}"/>
              </a:ext>
            </a:extLst>
          </p:cNvPr>
          <p:cNvSpPr txBox="1"/>
          <p:nvPr/>
        </p:nvSpPr>
        <p:spPr>
          <a:xfrm>
            <a:off x="9654011" y="3271723"/>
            <a:ext cx="1562782" cy="738664"/>
          </a:xfrm>
          <a:prstGeom prst="rect">
            <a:avLst/>
          </a:prstGeom>
          <a:noFill/>
        </p:spPr>
        <p:txBody>
          <a:bodyPr wrap="square" rtlCol="0">
            <a:spAutoFit/>
          </a:bodyPr>
          <a:lstStyle/>
          <a:p>
            <a:r>
              <a:rPr lang="en-US" altLang="ja-JP" sz="1400" dirty="0"/>
              <a:t>G</a:t>
            </a:r>
            <a:r>
              <a:rPr lang="en-US" altLang="ja-JP" sz="1400" baseline="-25000" dirty="0"/>
              <a:t>1</a:t>
            </a:r>
            <a:r>
              <a:rPr lang="en-US" altLang="ja-JP" sz="1400" dirty="0"/>
              <a:t> order n = 9</a:t>
            </a:r>
          </a:p>
          <a:p>
            <a:r>
              <a:rPr lang="en-US" altLang="ja-JP" sz="1400" dirty="0"/>
              <a:t>Π</a:t>
            </a:r>
            <a:r>
              <a:rPr lang="en-US" altLang="ja-JP" sz="1400" baseline="-25000" dirty="0"/>
              <a:t>1</a:t>
            </a:r>
            <a:r>
              <a:rPr lang="en-US" altLang="ja-JP" sz="1400" dirty="0"/>
              <a:t> order n = 6</a:t>
            </a:r>
          </a:p>
          <a:p>
            <a:r>
              <a:rPr lang="en-US" altLang="ja-JP" sz="1400" dirty="0"/>
              <a:t>MI</a:t>
            </a:r>
            <a:r>
              <a:rPr lang="en-US" altLang="ja-JP" sz="1400" baseline="-25000" dirty="0"/>
              <a:t> </a:t>
            </a:r>
            <a:endParaRPr lang="ja-JP" altLang="en-US" sz="1400" dirty="0"/>
          </a:p>
        </p:txBody>
      </p:sp>
      <p:cxnSp>
        <p:nvCxnSpPr>
          <p:cNvPr id="73" name="直線コネクタ 72">
            <a:extLst>
              <a:ext uri="{FF2B5EF4-FFF2-40B4-BE49-F238E27FC236}">
                <a16:creationId xmlns:a16="http://schemas.microsoft.com/office/drawing/2014/main" id="{29895941-2AF8-E3F6-61D3-CB162454030F}"/>
              </a:ext>
            </a:extLst>
          </p:cNvPr>
          <p:cNvCxnSpPr>
            <a:cxnSpLocks/>
          </p:cNvCxnSpPr>
          <p:nvPr/>
        </p:nvCxnSpPr>
        <p:spPr>
          <a:xfrm>
            <a:off x="9255192" y="3374895"/>
            <a:ext cx="347176" cy="0"/>
          </a:xfrm>
          <a:prstGeom prst="line">
            <a:avLst/>
          </a:prstGeom>
          <a:ln w="38100">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75" name="直線コネクタ 74">
            <a:extLst>
              <a:ext uri="{FF2B5EF4-FFF2-40B4-BE49-F238E27FC236}">
                <a16:creationId xmlns:a16="http://schemas.microsoft.com/office/drawing/2014/main" id="{94DC8312-D459-9564-14F0-399F38B0E712}"/>
              </a:ext>
            </a:extLst>
          </p:cNvPr>
          <p:cNvCxnSpPr>
            <a:cxnSpLocks/>
          </p:cNvCxnSpPr>
          <p:nvPr/>
        </p:nvCxnSpPr>
        <p:spPr>
          <a:xfrm>
            <a:off x="9255192" y="3624265"/>
            <a:ext cx="347176" cy="0"/>
          </a:xfrm>
          <a:prstGeom prst="line">
            <a:avLst/>
          </a:prstGeom>
          <a:ln w="38100">
            <a:solidFill>
              <a:srgbClr val="F010C0"/>
            </a:solidFill>
          </a:ln>
        </p:spPr>
        <p:style>
          <a:lnRef idx="2">
            <a:schemeClr val="accent1"/>
          </a:lnRef>
          <a:fillRef idx="0">
            <a:schemeClr val="accent1"/>
          </a:fillRef>
          <a:effectRef idx="1">
            <a:schemeClr val="accent1"/>
          </a:effectRef>
          <a:fontRef idx="minor">
            <a:schemeClr val="tx1"/>
          </a:fontRef>
        </p:style>
      </p:cxnSp>
      <p:cxnSp>
        <p:nvCxnSpPr>
          <p:cNvPr id="76" name="直線コネクタ 75">
            <a:extLst>
              <a:ext uri="{FF2B5EF4-FFF2-40B4-BE49-F238E27FC236}">
                <a16:creationId xmlns:a16="http://schemas.microsoft.com/office/drawing/2014/main" id="{EA803007-4A61-DB3D-D3AE-6B0EECE4D0B2}"/>
              </a:ext>
            </a:extLst>
          </p:cNvPr>
          <p:cNvCxnSpPr>
            <a:cxnSpLocks/>
          </p:cNvCxnSpPr>
          <p:nvPr/>
        </p:nvCxnSpPr>
        <p:spPr>
          <a:xfrm>
            <a:off x="9255192" y="3886108"/>
            <a:ext cx="347176"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77" name="正方形/長方形 76">
            <a:extLst>
              <a:ext uri="{FF2B5EF4-FFF2-40B4-BE49-F238E27FC236}">
                <a16:creationId xmlns:a16="http://schemas.microsoft.com/office/drawing/2014/main" id="{C6A632C6-3BDE-7014-3903-85BD43976742}"/>
              </a:ext>
            </a:extLst>
          </p:cNvPr>
          <p:cNvSpPr/>
          <p:nvPr/>
        </p:nvSpPr>
        <p:spPr>
          <a:xfrm>
            <a:off x="9191149" y="3022205"/>
            <a:ext cx="1914858" cy="10963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cxnSp>
        <p:nvCxnSpPr>
          <p:cNvPr id="79" name="直線矢印コネクタ 78">
            <a:extLst>
              <a:ext uri="{FF2B5EF4-FFF2-40B4-BE49-F238E27FC236}">
                <a16:creationId xmlns:a16="http://schemas.microsoft.com/office/drawing/2014/main" id="{E8732840-08B6-419A-5D4A-D102DB579205}"/>
              </a:ext>
            </a:extLst>
          </p:cNvPr>
          <p:cNvCxnSpPr>
            <a:cxnSpLocks/>
            <a:stCxn id="77" idx="1"/>
            <a:endCxn id="80" idx="3"/>
          </p:cNvCxnSpPr>
          <p:nvPr/>
        </p:nvCxnSpPr>
        <p:spPr>
          <a:xfrm flipH="1">
            <a:off x="8517275" y="3570363"/>
            <a:ext cx="673874" cy="1588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正方形/長方形 79">
            <a:extLst>
              <a:ext uri="{FF2B5EF4-FFF2-40B4-BE49-F238E27FC236}">
                <a16:creationId xmlns:a16="http://schemas.microsoft.com/office/drawing/2014/main" id="{1BE7F4B0-0456-FF59-1AB6-4B1648B88530}"/>
              </a:ext>
            </a:extLst>
          </p:cNvPr>
          <p:cNvSpPr/>
          <p:nvPr/>
        </p:nvSpPr>
        <p:spPr>
          <a:xfrm>
            <a:off x="7842272" y="3495783"/>
            <a:ext cx="675003" cy="46687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81" name="テキスト ボックス 80">
            <a:extLst>
              <a:ext uri="{FF2B5EF4-FFF2-40B4-BE49-F238E27FC236}">
                <a16:creationId xmlns:a16="http://schemas.microsoft.com/office/drawing/2014/main" id="{65574787-1111-529F-0891-F9DA02198A16}"/>
              </a:ext>
            </a:extLst>
          </p:cNvPr>
          <p:cNvSpPr txBox="1"/>
          <p:nvPr/>
        </p:nvSpPr>
        <p:spPr>
          <a:xfrm>
            <a:off x="8890860" y="4401429"/>
            <a:ext cx="2433796" cy="679930"/>
          </a:xfrm>
          <a:prstGeom prst="rect">
            <a:avLst/>
          </a:prstGeom>
          <a:noFill/>
        </p:spPr>
        <p:txBody>
          <a:bodyPr wrap="square" rtlCol="0">
            <a:spAutoFit/>
          </a:bodyPr>
          <a:lstStyle/>
          <a:p>
            <a:r>
              <a:rPr lang="en-US" altLang="ja-JP" sz="1909" dirty="0"/>
              <a:t>Π</a:t>
            </a:r>
            <a:r>
              <a:rPr lang="en-US" altLang="ja-JP" sz="1909" baseline="-25000" dirty="0"/>
              <a:t>1</a:t>
            </a:r>
            <a:r>
              <a:rPr lang="en-US" altLang="ja-JP" sz="1909" dirty="0"/>
              <a:t> is faster than G</a:t>
            </a:r>
            <a:r>
              <a:rPr lang="en-US" altLang="ja-JP" sz="1909" baseline="-25000" dirty="0"/>
              <a:t>1</a:t>
            </a:r>
          </a:p>
          <a:p>
            <a:r>
              <a:rPr lang="en-US" altLang="ja-JP" sz="1909" dirty="0"/>
              <a:t>CPU </a:t>
            </a:r>
            <a:r>
              <a:rPr lang="ja-JP" altLang="en-US" sz="1909" dirty="0"/>
              <a:t>∝</a:t>
            </a:r>
            <a:r>
              <a:rPr lang="en-US" altLang="ja-JP" sz="1909" dirty="0"/>
              <a:t>(N</a:t>
            </a:r>
            <a:r>
              <a:rPr lang="en-US" altLang="ja-JP" sz="1909" baseline="-25000" dirty="0"/>
              <a:t>at</a:t>
            </a:r>
            <a:r>
              <a:rPr lang="en-US" altLang="ja-JP" sz="1909" dirty="0"/>
              <a:t>-1)</a:t>
            </a:r>
            <a:r>
              <a:rPr lang="en-US" altLang="ja-JP" sz="1909" baseline="30000" dirty="0"/>
              <a:t>n</a:t>
            </a:r>
            <a:r>
              <a:rPr lang="en-US" altLang="ja-JP" sz="1909" dirty="0"/>
              <a:t>  </a:t>
            </a:r>
            <a:endParaRPr lang="ja-JP" altLang="en-US" sz="1909" dirty="0"/>
          </a:p>
        </p:txBody>
      </p:sp>
      <mc:AlternateContent xmlns:mc="http://schemas.openxmlformats.org/markup-compatibility/2006" xmlns:a14="http://schemas.microsoft.com/office/drawing/2010/main">
        <mc:Choice Requires="a14">
          <p:sp>
            <p:nvSpPr>
              <p:cNvPr id="11" name="テキスト ボックス 10">
                <a:extLst>
                  <a:ext uri="{FF2B5EF4-FFF2-40B4-BE49-F238E27FC236}">
                    <a16:creationId xmlns:a16="http://schemas.microsoft.com/office/drawing/2014/main" id="{8CE8C997-BAF9-8C20-7EE1-E5B116A53E18}"/>
                  </a:ext>
                </a:extLst>
              </p:cNvPr>
              <p:cNvSpPr txBox="1"/>
              <p:nvPr/>
            </p:nvSpPr>
            <p:spPr>
              <a:xfrm>
                <a:off x="4957836" y="1448955"/>
                <a:ext cx="2996777" cy="946991"/>
              </a:xfrm>
              <a:prstGeom prst="rect">
                <a:avLst/>
              </a:prstGeom>
              <a:noFill/>
            </p:spPr>
            <p:txBody>
              <a:bodyPr wrap="square" rtlCol="0">
                <a:spAutoFit/>
              </a:bodyPr>
              <a:lstStyle/>
              <a:p>
                <a:pPr algn="r"/>
                <a:r>
                  <a:rPr lang="en-GB" altLang="ja-JP" sz="1800" dirty="0"/>
                  <a:t>84 atoms cluster of Pt</a:t>
                </a:r>
              </a:p>
              <a:p>
                <a:pPr algn="r"/>
                <a14:m>
                  <m:oMath xmlns:m="http://schemas.openxmlformats.org/officeDocument/2006/math">
                    <m:r>
                      <a:rPr lang="ja-JP" altLang="en-US" sz="2000" b="1" smtClean="0">
                        <a:latin typeface="Cambria Math" panose="02040503050406030204" pitchFamily="18" charset="0"/>
                      </a:rPr>
                      <m:t>𝛒</m:t>
                    </m:r>
                    <m:d>
                      <m:dPr>
                        <m:ctrlPr>
                          <a:rPr lang="en-US" altLang="ja-JP" sz="2000" b="1" i="1">
                            <a:latin typeface="Cambria Math" panose="02040503050406030204" pitchFamily="18" charset="0"/>
                          </a:rPr>
                        </m:ctrlPr>
                      </m:dPr>
                      <m:e>
                        <m:r>
                          <a:rPr lang="en-US" altLang="ja-JP" sz="2000" b="1">
                            <a:latin typeface="Cambria Math" panose="02040503050406030204" pitchFamily="18" charset="0"/>
                          </a:rPr>
                          <m:t>𝐊</m:t>
                        </m:r>
                      </m:e>
                    </m:d>
                    <m:r>
                      <a:rPr lang="en-US" altLang="ja-JP" sz="2000" b="1" i="1">
                        <a:latin typeface="Cambria Math" panose="02040503050406030204" pitchFamily="18" charset="0"/>
                      </a:rPr>
                      <m:t> </m:t>
                    </m:r>
                  </m:oMath>
                </a14:m>
                <a:r>
                  <a:rPr lang="en-GB" altLang="ja-JP" sz="1800" dirty="0"/>
                  <a:t>= 1,09 @ 410 eV</a:t>
                </a:r>
              </a:p>
              <a:p>
                <a:endParaRPr kumimoji="1" lang="ja-JP" altLang="en-US" dirty="0"/>
              </a:p>
            </p:txBody>
          </p:sp>
        </mc:Choice>
        <mc:Fallback xmlns="">
          <p:sp>
            <p:nvSpPr>
              <p:cNvPr id="11" name="テキスト ボックス 10">
                <a:extLst>
                  <a:ext uri="{FF2B5EF4-FFF2-40B4-BE49-F238E27FC236}">
                    <a16:creationId xmlns:a16="http://schemas.microsoft.com/office/drawing/2014/main" id="{8CE8C997-BAF9-8C20-7EE1-E5B116A53E18}"/>
                  </a:ext>
                </a:extLst>
              </p:cNvPr>
              <p:cNvSpPr txBox="1">
                <a:spLocks noRot="1" noChangeAspect="1" noMove="1" noResize="1" noEditPoints="1" noAdjustHandles="1" noChangeArrowheads="1" noChangeShapeType="1" noTextEdit="1"/>
              </p:cNvSpPr>
              <p:nvPr/>
            </p:nvSpPr>
            <p:spPr>
              <a:xfrm>
                <a:off x="4957836" y="1448955"/>
                <a:ext cx="2996777" cy="946991"/>
              </a:xfrm>
              <a:prstGeom prst="rect">
                <a:avLst/>
              </a:prstGeom>
              <a:blipFill>
                <a:blip r:embed="rId11"/>
                <a:stretch>
                  <a:fillRect t="-3871" r="-1626"/>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616143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68CB7F-8786-3161-2DA7-DEBF902AF463}"/>
              </a:ext>
            </a:extLst>
          </p:cNvPr>
          <p:cNvSpPr>
            <a:spLocks noGrp="1"/>
          </p:cNvSpPr>
          <p:nvPr>
            <p:ph type="title"/>
          </p:nvPr>
        </p:nvSpPr>
        <p:spPr/>
        <p:txBody>
          <a:bodyPr/>
          <a:lstStyle/>
          <a:p>
            <a:r>
              <a:rPr lang="ja-JP" altLang="en-US" dirty="0"/>
              <a:t>自己紹介</a:t>
            </a:r>
            <a:endParaRPr kumimoji="1" lang="ja-JP" altLang="en-US" dirty="0"/>
          </a:p>
        </p:txBody>
      </p:sp>
      <p:sp>
        <p:nvSpPr>
          <p:cNvPr id="3" name="コンテンツ プレースホルダー 2">
            <a:extLst>
              <a:ext uri="{FF2B5EF4-FFF2-40B4-BE49-F238E27FC236}">
                <a16:creationId xmlns:a16="http://schemas.microsoft.com/office/drawing/2014/main" id="{67B5FD89-793D-C4EC-69EB-6B5BC5A7219E}"/>
              </a:ext>
            </a:extLst>
          </p:cNvPr>
          <p:cNvSpPr>
            <a:spLocks noGrp="1"/>
          </p:cNvSpPr>
          <p:nvPr>
            <p:ph idx="1"/>
          </p:nvPr>
        </p:nvSpPr>
        <p:spPr>
          <a:xfrm>
            <a:off x="109384" y="1796128"/>
            <a:ext cx="11973232" cy="4351338"/>
          </a:xfrm>
        </p:spPr>
        <p:txBody>
          <a:bodyPr>
            <a:normAutofit/>
          </a:bodyPr>
          <a:lstStyle/>
          <a:p>
            <a:r>
              <a:rPr kumimoji="1" lang="en-US" altLang="ja-JP" sz="3200" dirty="0"/>
              <a:t>2018</a:t>
            </a:r>
            <a:r>
              <a:rPr kumimoji="1" lang="ja-JP" altLang="en-US" sz="3200" dirty="0"/>
              <a:t>年</a:t>
            </a:r>
            <a:r>
              <a:rPr kumimoji="1" lang="en-US" altLang="ja-JP" sz="3200" dirty="0"/>
              <a:t>4</a:t>
            </a:r>
            <a:r>
              <a:rPr kumimoji="1" lang="ja-JP" altLang="en-US" sz="3200" dirty="0"/>
              <a:t>月</a:t>
            </a:r>
            <a:r>
              <a:rPr kumimoji="1" lang="en-US" altLang="ja-JP" sz="3200" dirty="0"/>
              <a:t>: </a:t>
            </a:r>
            <a:r>
              <a:rPr lang="ja-JP" altLang="en-US" sz="3200" dirty="0"/>
              <a:t>富山大学理学部物理学科入学</a:t>
            </a:r>
            <a:endParaRPr lang="en-US" altLang="ja-JP" sz="3200" dirty="0"/>
          </a:p>
          <a:p>
            <a:r>
              <a:rPr kumimoji="1" lang="en-US" altLang="ja-JP" sz="3200" dirty="0"/>
              <a:t>2022</a:t>
            </a:r>
            <a:r>
              <a:rPr kumimoji="1" lang="ja-JP" altLang="en-US" sz="3200" dirty="0"/>
              <a:t>年</a:t>
            </a:r>
            <a:r>
              <a:rPr kumimoji="1" lang="en-US" altLang="ja-JP" sz="3200" dirty="0"/>
              <a:t>3</a:t>
            </a:r>
            <a:r>
              <a:rPr kumimoji="1" lang="ja-JP" altLang="en-US" sz="3200" dirty="0"/>
              <a:t>月</a:t>
            </a:r>
            <a:r>
              <a:rPr kumimoji="1" lang="en-US" altLang="ja-JP" sz="3200" dirty="0"/>
              <a:t>: </a:t>
            </a:r>
            <a:r>
              <a:rPr kumimoji="1" lang="ja-JP" altLang="en-US" sz="3200" dirty="0"/>
              <a:t>卒業</a:t>
            </a:r>
            <a:endParaRPr kumimoji="1" lang="en-US" altLang="ja-JP" sz="3200" dirty="0"/>
          </a:p>
          <a:p>
            <a:r>
              <a:rPr lang="en-US" altLang="ja-JP" sz="3200" dirty="0"/>
              <a:t>2022</a:t>
            </a:r>
            <a:r>
              <a:rPr lang="ja-JP" altLang="en-US" sz="3200" dirty="0"/>
              <a:t>年</a:t>
            </a:r>
            <a:r>
              <a:rPr lang="en-US" altLang="ja-JP" sz="3200" dirty="0"/>
              <a:t>4</a:t>
            </a:r>
            <a:r>
              <a:rPr lang="ja-JP" altLang="en-US" sz="3200" dirty="0"/>
              <a:t>月</a:t>
            </a:r>
            <a:r>
              <a:rPr lang="en-US" altLang="ja-JP" sz="3200" dirty="0"/>
              <a:t>:</a:t>
            </a:r>
            <a:r>
              <a:rPr lang="ja-JP" altLang="en-US" sz="3200" dirty="0"/>
              <a:t>富山大学理工学研究科物理学・応用物理学専攻入学</a:t>
            </a:r>
            <a:endParaRPr lang="en-US" altLang="ja-JP" sz="3200" dirty="0"/>
          </a:p>
          <a:p>
            <a:r>
              <a:rPr lang="en-US" altLang="ja-JP" sz="3200" dirty="0"/>
              <a:t>2022</a:t>
            </a:r>
            <a:r>
              <a:rPr lang="ja-JP" altLang="en-US" sz="3200" dirty="0"/>
              <a:t>年</a:t>
            </a:r>
            <a:r>
              <a:rPr lang="en-US" altLang="ja-JP" sz="3200" dirty="0"/>
              <a:t>8</a:t>
            </a:r>
            <a:r>
              <a:rPr lang="ja-JP" altLang="en-US" sz="3200" dirty="0"/>
              <a:t>月</a:t>
            </a:r>
            <a:r>
              <a:rPr lang="en-US" altLang="ja-JP" sz="3200" dirty="0"/>
              <a:t>: </a:t>
            </a:r>
            <a:r>
              <a:rPr lang="ja-JP" altLang="en-US" sz="3200" dirty="0"/>
              <a:t>中退、ヨーロッパへ留学</a:t>
            </a:r>
            <a:endParaRPr lang="en-US" altLang="ja-JP" sz="3200" dirty="0"/>
          </a:p>
          <a:p>
            <a:r>
              <a:rPr kumimoji="1" lang="en-US" altLang="ja-JP" sz="3200" dirty="0"/>
              <a:t>2024</a:t>
            </a:r>
            <a:r>
              <a:rPr kumimoji="1" lang="ja-JP" altLang="en-US" sz="3200" dirty="0"/>
              <a:t>年</a:t>
            </a:r>
            <a:r>
              <a:rPr kumimoji="1" lang="en-US" altLang="ja-JP" sz="3200" dirty="0"/>
              <a:t>9</a:t>
            </a:r>
            <a:r>
              <a:rPr kumimoji="1" lang="ja-JP" altLang="en-US" sz="3200" dirty="0"/>
              <a:t>月</a:t>
            </a:r>
            <a:r>
              <a:rPr kumimoji="1" lang="en-US" altLang="ja-JP" sz="3200" dirty="0"/>
              <a:t>: </a:t>
            </a:r>
            <a:r>
              <a:rPr kumimoji="1" lang="ja-JP" altLang="en-US" sz="3200" dirty="0"/>
              <a:t>フランスレンヌ大学＆ドイツ</a:t>
            </a:r>
            <a:r>
              <a:rPr kumimoji="1" lang="en-US" altLang="ja-JP" sz="3200" dirty="0"/>
              <a:t>LMU</a:t>
            </a:r>
            <a:r>
              <a:rPr kumimoji="1" lang="ja-JP" altLang="en-US" sz="3200" dirty="0"/>
              <a:t>修了</a:t>
            </a:r>
          </a:p>
        </p:txBody>
      </p:sp>
    </p:spTree>
    <p:extLst>
      <p:ext uri="{BB962C8B-B14F-4D97-AF65-F5344CB8AC3E}">
        <p14:creationId xmlns:p14="http://schemas.microsoft.com/office/powerpoint/2010/main" val="1156029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3">
            <a:extLst>
              <a:ext uri="{FF2B5EF4-FFF2-40B4-BE49-F238E27FC236}">
                <a16:creationId xmlns:a16="http://schemas.microsoft.com/office/drawing/2014/main" id="{C983D041-0A87-1BB8-D535-4924D0373483}"/>
              </a:ext>
            </a:extLst>
          </p:cNvPr>
          <p:cNvSpPr>
            <a:spLocks noGrp="1"/>
          </p:cNvSpPr>
          <p:nvPr>
            <p:ph type="ftr" sz="quarter" idx="11"/>
          </p:nvPr>
        </p:nvSpPr>
        <p:spPr>
          <a:xfrm>
            <a:off x="4038600" y="6356350"/>
            <a:ext cx="4114800" cy="365125"/>
          </a:xfrm>
        </p:spPr>
        <p:txBody>
          <a:bodyPr/>
          <a:lstStyle/>
          <a:p>
            <a:r>
              <a:rPr kumimoji="1" lang="en-US" altLang="ja-JP" b="1" dirty="0"/>
              <a:t>Modeling of X-ray photoelectron diffraction</a:t>
            </a:r>
            <a:endParaRPr kumimoji="1" lang="ja-JP" altLang="en-US" dirty="0"/>
          </a:p>
        </p:txBody>
      </p:sp>
      <p:sp>
        <p:nvSpPr>
          <p:cNvPr id="4" name="スライド番号プレースホルダー 4">
            <a:extLst>
              <a:ext uri="{FF2B5EF4-FFF2-40B4-BE49-F238E27FC236}">
                <a16:creationId xmlns:a16="http://schemas.microsoft.com/office/drawing/2014/main" id="{CBDBE98C-D490-9DF0-DFF5-70F43C39E634}"/>
              </a:ext>
            </a:extLst>
          </p:cNvPr>
          <p:cNvSpPr>
            <a:spLocks noGrp="1"/>
          </p:cNvSpPr>
          <p:nvPr>
            <p:ph type="sldNum" sz="quarter" idx="12"/>
          </p:nvPr>
        </p:nvSpPr>
        <p:spPr>
          <a:xfrm>
            <a:off x="11353800" y="6370170"/>
            <a:ext cx="405653" cy="365125"/>
          </a:xfrm>
        </p:spPr>
        <p:txBody>
          <a:bodyPr/>
          <a:lstStyle/>
          <a:p>
            <a:fld id="{B21B9B4F-A4D2-4B49-B820-CCE4FA55D23B}" type="slidenum">
              <a:rPr kumimoji="1" lang="ja-JP" altLang="en-US" smtClean="0"/>
              <a:pPr/>
              <a:t>20</a:t>
            </a:fld>
            <a:endParaRPr kumimoji="1" lang="ja-JP" altLang="en-US" dirty="0"/>
          </a:p>
        </p:txBody>
      </p:sp>
      <p:sp>
        <p:nvSpPr>
          <p:cNvPr id="8" name="object 3">
            <a:extLst>
              <a:ext uri="{FF2B5EF4-FFF2-40B4-BE49-F238E27FC236}">
                <a16:creationId xmlns:a16="http://schemas.microsoft.com/office/drawing/2014/main" id="{BD658224-5212-2B53-1626-5568D7EDBF8B}"/>
              </a:ext>
            </a:extLst>
          </p:cNvPr>
          <p:cNvSpPr txBox="1"/>
          <p:nvPr/>
        </p:nvSpPr>
        <p:spPr>
          <a:xfrm>
            <a:off x="592966" y="818371"/>
            <a:ext cx="8177407" cy="643766"/>
          </a:xfrm>
          <a:prstGeom prst="rect">
            <a:avLst/>
          </a:prstGeom>
        </p:spPr>
        <p:txBody>
          <a:bodyPr vert="horz" wrap="square" lIns="0" tIns="12700" rIns="0" bIns="0" rtlCol="0">
            <a:spAutoFit/>
          </a:bodyPr>
          <a:lstStyle/>
          <a:p>
            <a:pPr marL="347980" indent="-335280">
              <a:lnSpc>
                <a:spcPct val="100000"/>
              </a:lnSpc>
              <a:spcBef>
                <a:spcPts val="100"/>
              </a:spcBef>
              <a:buFont typeface="Arial MT"/>
              <a:buChar char="•"/>
              <a:tabLst>
                <a:tab pos="347980" algn="l"/>
              </a:tabLst>
            </a:pPr>
            <a:r>
              <a:rPr lang="en-US" sz="4100" spc="-280" dirty="0">
                <a:latin typeface="Tahoma"/>
                <a:cs typeface="Tahoma"/>
              </a:rPr>
              <a:t>STO</a:t>
            </a:r>
            <a:r>
              <a:rPr lang="ja-JP" altLang="en-US" sz="4100" spc="-280" dirty="0">
                <a:latin typeface="Tahoma"/>
                <a:cs typeface="Tahoma"/>
              </a:rPr>
              <a:t>を</a:t>
            </a:r>
            <a:r>
              <a:rPr lang="en-US" altLang="ja-JP" sz="4100" spc="-280" dirty="0">
                <a:latin typeface="Tahoma"/>
                <a:cs typeface="Tahoma"/>
              </a:rPr>
              <a:t>SE</a:t>
            </a:r>
            <a:r>
              <a:rPr lang="ja-JP" altLang="en-US" sz="4100" spc="-280" dirty="0">
                <a:latin typeface="Tahoma"/>
                <a:cs typeface="Tahoma"/>
              </a:rPr>
              <a:t>で計算すると</a:t>
            </a:r>
            <a:r>
              <a:rPr sz="4100" spc="-280" dirty="0">
                <a:latin typeface="Tahoma"/>
                <a:cs typeface="Tahoma"/>
              </a:rPr>
              <a:t>;</a:t>
            </a:r>
            <a:endParaRPr sz="4100" dirty="0">
              <a:latin typeface="Tahoma"/>
              <a:cs typeface="Tahoma"/>
            </a:endParaRPr>
          </a:p>
        </p:txBody>
      </p:sp>
      <mc:AlternateContent xmlns:mc="http://schemas.openxmlformats.org/markup-compatibility/2006" xmlns:a14="http://schemas.microsoft.com/office/drawing/2010/main">
        <mc:Choice Requires="a14">
          <p:sp>
            <p:nvSpPr>
              <p:cNvPr id="9" name="object 4">
                <a:extLst>
                  <a:ext uri="{FF2B5EF4-FFF2-40B4-BE49-F238E27FC236}">
                    <a16:creationId xmlns:a16="http://schemas.microsoft.com/office/drawing/2014/main" id="{097E64F6-513C-EC43-ED04-B4D07878C5C7}"/>
                  </a:ext>
                </a:extLst>
              </p:cNvPr>
              <p:cNvSpPr txBox="1"/>
              <p:nvPr/>
            </p:nvSpPr>
            <p:spPr>
              <a:xfrm>
                <a:off x="2764470" y="5465149"/>
                <a:ext cx="4857750" cy="474489"/>
              </a:xfrm>
              <a:prstGeom prst="rect">
                <a:avLst/>
              </a:prstGeom>
            </p:spPr>
            <p:txBody>
              <a:bodyPr vert="horz" wrap="square" lIns="0" tIns="12700" rIns="0" bIns="0" rtlCol="0">
                <a:spAutoFit/>
              </a:bodyPr>
              <a:lstStyle/>
              <a:p>
                <a:pPr marL="12700">
                  <a:lnSpc>
                    <a:spcPct val="100000"/>
                  </a:lnSpc>
                  <a:spcBef>
                    <a:spcPts val="100"/>
                  </a:spcBef>
                </a:pPr>
                <a14:m>
                  <m:oMath xmlns:m="http://schemas.openxmlformats.org/officeDocument/2006/math">
                    <m:r>
                      <a:rPr lang="ja-JP" altLang="en-US" sz="3000" i="1" smtClean="0">
                        <a:latin typeface="Cambria Math" panose="02040503050406030204" pitchFamily="18" charset="0"/>
                        <a:cs typeface="Tahoma"/>
                      </a:rPr>
                      <m:t>𝜃</m:t>
                    </m:r>
                    <m:r>
                      <a:rPr lang="en-US" altLang="ja-JP" sz="3000" b="0" i="1" smtClean="0">
                        <a:latin typeface="Cambria Math" panose="02040503050406030204" pitchFamily="18" charset="0"/>
                        <a:cs typeface="Tahoma"/>
                      </a:rPr>
                      <m:t>=0</m:t>
                    </m:r>
                    <m:r>
                      <a:rPr lang="en-US" altLang="ja-JP" sz="3000" i="1">
                        <a:latin typeface="Cambria Math" panose="02040503050406030204" pitchFamily="18" charset="0"/>
                        <a:cs typeface="Tahoma"/>
                      </a:rPr>
                      <m:t>°</m:t>
                    </m:r>
                    <m:r>
                      <a:rPr lang="ja-JP" altLang="en-US" sz="3000" i="1" smtClean="0">
                        <a:latin typeface="Cambria Math" panose="02040503050406030204" pitchFamily="18" charset="0"/>
                        <a:cs typeface="Tahoma"/>
                      </a:rPr>
                      <m:t>付近で</m:t>
                    </m:r>
                  </m:oMath>
                </a14:m>
                <a:r>
                  <a:rPr lang="ja-JP" altLang="en-US" sz="3000" dirty="0">
                    <a:latin typeface="Tahoma"/>
                    <a:cs typeface="Tahoma"/>
                  </a:rPr>
                  <a:t>発散</a:t>
                </a:r>
                <a:endParaRPr sz="3000" dirty="0">
                  <a:latin typeface="Tahoma"/>
                  <a:cs typeface="Tahoma"/>
                </a:endParaRPr>
              </a:p>
            </p:txBody>
          </p:sp>
        </mc:Choice>
        <mc:Fallback xmlns="">
          <p:sp>
            <p:nvSpPr>
              <p:cNvPr id="9" name="object 4">
                <a:extLst>
                  <a:ext uri="{FF2B5EF4-FFF2-40B4-BE49-F238E27FC236}">
                    <a16:creationId xmlns:a16="http://schemas.microsoft.com/office/drawing/2014/main" id="{097E64F6-513C-EC43-ED04-B4D07878C5C7}"/>
                  </a:ext>
                </a:extLst>
              </p:cNvPr>
              <p:cNvSpPr txBox="1">
                <a:spLocks noRot="1" noChangeAspect="1" noMove="1" noResize="1" noEditPoints="1" noAdjustHandles="1" noChangeArrowheads="1" noChangeShapeType="1" noTextEdit="1"/>
              </p:cNvSpPr>
              <p:nvPr/>
            </p:nvSpPr>
            <p:spPr>
              <a:xfrm>
                <a:off x="2764470" y="5465149"/>
                <a:ext cx="4857750" cy="474489"/>
              </a:xfrm>
              <a:prstGeom prst="rect">
                <a:avLst/>
              </a:prstGeom>
              <a:blipFill>
                <a:blip r:embed="rId2"/>
                <a:stretch>
                  <a:fillRect t="-23377" b="-50649"/>
                </a:stretch>
              </a:blipFill>
            </p:spPr>
            <p:txBody>
              <a:bodyPr/>
              <a:lstStyle/>
              <a:p>
                <a:r>
                  <a:rPr lang="ja-JP" altLang="en-US">
                    <a:noFill/>
                  </a:rPr>
                  <a:t> </a:t>
                </a:r>
              </a:p>
            </p:txBody>
          </p:sp>
        </mc:Fallback>
      </mc:AlternateContent>
      <p:pic>
        <p:nvPicPr>
          <p:cNvPr id="10" name="図 9" descr="グラフ, 折れ線グラフ">
            <a:extLst>
              <a:ext uri="{FF2B5EF4-FFF2-40B4-BE49-F238E27FC236}">
                <a16:creationId xmlns:a16="http://schemas.microsoft.com/office/drawing/2014/main" id="{12598E97-AB9A-5F3A-198A-D62402FCA1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6081" y="1853265"/>
            <a:ext cx="4857750" cy="3123761"/>
          </a:xfrm>
          <a:prstGeom prst="rect">
            <a:avLst/>
          </a:prstGeom>
        </p:spPr>
      </p:pic>
      <p:sp>
        <p:nvSpPr>
          <p:cNvPr id="11" name="object 8">
            <a:extLst>
              <a:ext uri="{FF2B5EF4-FFF2-40B4-BE49-F238E27FC236}">
                <a16:creationId xmlns:a16="http://schemas.microsoft.com/office/drawing/2014/main" id="{EEB972B5-13D6-2743-0509-20B4E0FF31D5}"/>
              </a:ext>
            </a:extLst>
          </p:cNvPr>
          <p:cNvSpPr/>
          <p:nvPr/>
        </p:nvSpPr>
        <p:spPr>
          <a:xfrm>
            <a:off x="8153400" y="2022481"/>
            <a:ext cx="2697333" cy="2813037"/>
          </a:xfrm>
          <a:custGeom>
            <a:avLst/>
            <a:gdLst/>
            <a:ahLst/>
            <a:cxnLst/>
            <a:rect l="l" t="t" r="r" b="b"/>
            <a:pathLst>
              <a:path w="3982084" h="4152900">
                <a:moveTo>
                  <a:pt x="3982085" y="2567305"/>
                </a:moveTo>
                <a:lnTo>
                  <a:pt x="3943985" y="2548255"/>
                </a:lnTo>
                <a:lnTo>
                  <a:pt x="3867785" y="2510155"/>
                </a:lnTo>
                <a:lnTo>
                  <a:pt x="3867785" y="2548255"/>
                </a:lnTo>
                <a:lnTo>
                  <a:pt x="1632712" y="2548255"/>
                </a:lnTo>
                <a:lnTo>
                  <a:pt x="1632712" y="114300"/>
                </a:lnTo>
                <a:lnTo>
                  <a:pt x="1670812" y="114300"/>
                </a:lnTo>
                <a:lnTo>
                  <a:pt x="1661287" y="95250"/>
                </a:lnTo>
                <a:lnTo>
                  <a:pt x="1613662" y="0"/>
                </a:lnTo>
                <a:lnTo>
                  <a:pt x="1556512" y="114300"/>
                </a:lnTo>
                <a:lnTo>
                  <a:pt x="1594612" y="114300"/>
                </a:lnTo>
                <a:lnTo>
                  <a:pt x="1594612" y="2548458"/>
                </a:lnTo>
                <a:lnTo>
                  <a:pt x="1582801" y="2536698"/>
                </a:lnTo>
                <a:lnTo>
                  <a:pt x="67144" y="4058132"/>
                </a:lnTo>
                <a:lnTo>
                  <a:pt x="40132" y="4031234"/>
                </a:lnTo>
                <a:lnTo>
                  <a:pt x="0" y="4152646"/>
                </a:lnTo>
                <a:lnTo>
                  <a:pt x="121158" y="4111879"/>
                </a:lnTo>
                <a:lnTo>
                  <a:pt x="107759" y="4098544"/>
                </a:lnTo>
                <a:lnTo>
                  <a:pt x="94145" y="4085005"/>
                </a:lnTo>
                <a:lnTo>
                  <a:pt x="1606181" y="2567305"/>
                </a:lnTo>
                <a:lnTo>
                  <a:pt x="1613662" y="2567305"/>
                </a:lnTo>
                <a:lnTo>
                  <a:pt x="1613662" y="2586355"/>
                </a:lnTo>
                <a:lnTo>
                  <a:pt x="3867785" y="2586355"/>
                </a:lnTo>
                <a:lnTo>
                  <a:pt x="3867785" y="2624455"/>
                </a:lnTo>
                <a:lnTo>
                  <a:pt x="3943985" y="2586355"/>
                </a:lnTo>
                <a:lnTo>
                  <a:pt x="3982085" y="2567305"/>
                </a:lnTo>
                <a:close/>
              </a:path>
            </a:pathLst>
          </a:custGeom>
          <a:solidFill>
            <a:srgbClr val="000000"/>
          </a:solidFill>
        </p:spPr>
        <p:txBody>
          <a:bodyPr wrap="square" lIns="0" tIns="0" rIns="0" bIns="0" rtlCol="0"/>
          <a:lstStyle/>
          <a:p>
            <a:endParaRPr dirty="0"/>
          </a:p>
        </p:txBody>
      </p:sp>
      <p:sp>
        <p:nvSpPr>
          <p:cNvPr id="12" name="object 9">
            <a:extLst>
              <a:ext uri="{FF2B5EF4-FFF2-40B4-BE49-F238E27FC236}">
                <a16:creationId xmlns:a16="http://schemas.microsoft.com/office/drawing/2014/main" id="{A50A9792-9A7D-25F6-6EB5-4DEC1EA9143C}"/>
              </a:ext>
            </a:extLst>
          </p:cNvPr>
          <p:cNvSpPr txBox="1"/>
          <p:nvPr/>
        </p:nvSpPr>
        <p:spPr>
          <a:xfrm>
            <a:off x="7808416" y="4352284"/>
            <a:ext cx="194310" cy="483234"/>
          </a:xfrm>
          <a:prstGeom prst="rect">
            <a:avLst/>
          </a:prstGeom>
        </p:spPr>
        <p:txBody>
          <a:bodyPr vert="horz" wrap="square" lIns="0" tIns="12700" rIns="0" bIns="0" rtlCol="0">
            <a:spAutoFit/>
          </a:bodyPr>
          <a:lstStyle/>
          <a:p>
            <a:pPr marL="12700">
              <a:lnSpc>
                <a:spcPct val="100000"/>
              </a:lnSpc>
              <a:spcBef>
                <a:spcPts val="100"/>
              </a:spcBef>
            </a:pPr>
            <a:r>
              <a:rPr sz="3000" spc="-160" dirty="0">
                <a:latin typeface="Tahoma"/>
                <a:cs typeface="Tahoma"/>
              </a:rPr>
              <a:t>x</a:t>
            </a:r>
            <a:endParaRPr sz="3000" dirty="0">
              <a:latin typeface="Tahoma"/>
              <a:cs typeface="Tahoma"/>
            </a:endParaRPr>
          </a:p>
        </p:txBody>
      </p:sp>
      <p:sp>
        <p:nvSpPr>
          <p:cNvPr id="13" name="object 10">
            <a:extLst>
              <a:ext uri="{FF2B5EF4-FFF2-40B4-BE49-F238E27FC236}">
                <a16:creationId xmlns:a16="http://schemas.microsoft.com/office/drawing/2014/main" id="{83CF7B51-A90F-EAD3-F755-38D3554BFE5F}"/>
              </a:ext>
            </a:extLst>
          </p:cNvPr>
          <p:cNvSpPr txBox="1"/>
          <p:nvPr/>
        </p:nvSpPr>
        <p:spPr>
          <a:xfrm>
            <a:off x="10880302" y="3070157"/>
            <a:ext cx="198120" cy="483234"/>
          </a:xfrm>
          <a:prstGeom prst="rect">
            <a:avLst/>
          </a:prstGeom>
        </p:spPr>
        <p:txBody>
          <a:bodyPr vert="horz" wrap="square" lIns="0" tIns="12700" rIns="0" bIns="0" rtlCol="0">
            <a:spAutoFit/>
          </a:bodyPr>
          <a:lstStyle/>
          <a:p>
            <a:pPr marL="12700">
              <a:lnSpc>
                <a:spcPct val="100000"/>
              </a:lnSpc>
              <a:spcBef>
                <a:spcPts val="100"/>
              </a:spcBef>
            </a:pPr>
            <a:r>
              <a:rPr sz="3000" spc="-140" dirty="0">
                <a:latin typeface="Tahoma"/>
                <a:cs typeface="Tahoma"/>
              </a:rPr>
              <a:t>y</a:t>
            </a:r>
            <a:endParaRPr sz="3000" dirty="0">
              <a:latin typeface="Tahoma"/>
              <a:cs typeface="Tahoma"/>
            </a:endParaRPr>
          </a:p>
        </p:txBody>
      </p:sp>
      <p:sp>
        <p:nvSpPr>
          <p:cNvPr id="14" name="object 11">
            <a:extLst>
              <a:ext uri="{FF2B5EF4-FFF2-40B4-BE49-F238E27FC236}">
                <a16:creationId xmlns:a16="http://schemas.microsoft.com/office/drawing/2014/main" id="{9FDE52E9-01BA-F1CC-26C7-EEAC8D8B6D59}"/>
              </a:ext>
            </a:extLst>
          </p:cNvPr>
          <p:cNvSpPr txBox="1"/>
          <p:nvPr/>
        </p:nvSpPr>
        <p:spPr>
          <a:xfrm>
            <a:off x="9107311" y="1501009"/>
            <a:ext cx="192405" cy="482600"/>
          </a:xfrm>
          <a:prstGeom prst="rect">
            <a:avLst/>
          </a:prstGeom>
        </p:spPr>
        <p:txBody>
          <a:bodyPr vert="horz" wrap="square" lIns="0" tIns="12700" rIns="0" bIns="0" rtlCol="0">
            <a:spAutoFit/>
          </a:bodyPr>
          <a:lstStyle/>
          <a:p>
            <a:pPr marL="12700">
              <a:lnSpc>
                <a:spcPct val="100000"/>
              </a:lnSpc>
              <a:spcBef>
                <a:spcPts val="100"/>
              </a:spcBef>
            </a:pPr>
            <a:r>
              <a:rPr sz="3000" spc="-20" dirty="0">
                <a:latin typeface="Tahoma"/>
                <a:cs typeface="Tahoma"/>
              </a:rPr>
              <a:t>z</a:t>
            </a:r>
            <a:endParaRPr sz="3000" dirty="0">
              <a:latin typeface="Tahoma"/>
              <a:cs typeface="Tahoma"/>
            </a:endParaRPr>
          </a:p>
        </p:txBody>
      </p:sp>
      <p:sp>
        <p:nvSpPr>
          <p:cNvPr id="15" name="object 12">
            <a:extLst>
              <a:ext uri="{FF2B5EF4-FFF2-40B4-BE49-F238E27FC236}">
                <a16:creationId xmlns:a16="http://schemas.microsoft.com/office/drawing/2014/main" id="{AB65104D-BD74-5C77-C591-1CA7DDE0C60D}"/>
              </a:ext>
            </a:extLst>
          </p:cNvPr>
          <p:cNvSpPr/>
          <p:nvPr/>
        </p:nvSpPr>
        <p:spPr>
          <a:xfrm>
            <a:off x="8497865" y="1829913"/>
            <a:ext cx="1411296" cy="2154594"/>
          </a:xfrm>
          <a:custGeom>
            <a:avLst/>
            <a:gdLst/>
            <a:ahLst/>
            <a:cxnLst/>
            <a:rect l="l" t="t" r="r" b="b"/>
            <a:pathLst>
              <a:path w="1844675" h="2816225">
                <a:moveTo>
                  <a:pt x="0" y="1407795"/>
                </a:moveTo>
                <a:lnTo>
                  <a:pt x="769" y="1349766"/>
                </a:lnTo>
                <a:lnTo>
                  <a:pt x="3057" y="1292335"/>
                </a:lnTo>
                <a:lnTo>
                  <a:pt x="6833" y="1235546"/>
                </a:lnTo>
                <a:lnTo>
                  <a:pt x="12069" y="1179445"/>
                </a:lnTo>
                <a:lnTo>
                  <a:pt x="18735" y="1124077"/>
                </a:lnTo>
                <a:lnTo>
                  <a:pt x="26801" y="1069488"/>
                </a:lnTo>
                <a:lnTo>
                  <a:pt x="36236" y="1015723"/>
                </a:lnTo>
                <a:lnTo>
                  <a:pt x="47013" y="962826"/>
                </a:lnTo>
                <a:lnTo>
                  <a:pt x="59100" y="910844"/>
                </a:lnTo>
                <a:lnTo>
                  <a:pt x="72469" y="859821"/>
                </a:lnTo>
                <a:lnTo>
                  <a:pt x="87089" y="809803"/>
                </a:lnTo>
                <a:lnTo>
                  <a:pt x="102931" y="760836"/>
                </a:lnTo>
                <a:lnTo>
                  <a:pt x="119966" y="712964"/>
                </a:lnTo>
                <a:lnTo>
                  <a:pt x="138163" y="666232"/>
                </a:lnTo>
                <a:lnTo>
                  <a:pt x="157492" y="620687"/>
                </a:lnTo>
                <a:lnTo>
                  <a:pt x="177925" y="576373"/>
                </a:lnTo>
                <a:lnTo>
                  <a:pt x="199432" y="533336"/>
                </a:lnTo>
                <a:lnTo>
                  <a:pt x="221983" y="491621"/>
                </a:lnTo>
                <a:lnTo>
                  <a:pt x="245547" y="451272"/>
                </a:lnTo>
                <a:lnTo>
                  <a:pt x="270097" y="412337"/>
                </a:lnTo>
                <a:lnTo>
                  <a:pt x="295601" y="374859"/>
                </a:lnTo>
                <a:lnTo>
                  <a:pt x="322030" y="338884"/>
                </a:lnTo>
                <a:lnTo>
                  <a:pt x="349355" y="304458"/>
                </a:lnTo>
                <a:lnTo>
                  <a:pt x="377546" y="271625"/>
                </a:lnTo>
                <a:lnTo>
                  <a:pt x="406573" y="240431"/>
                </a:lnTo>
                <a:lnTo>
                  <a:pt x="436407" y="210922"/>
                </a:lnTo>
                <a:lnTo>
                  <a:pt x="467017" y="183142"/>
                </a:lnTo>
                <a:lnTo>
                  <a:pt x="498375" y="157137"/>
                </a:lnTo>
                <a:lnTo>
                  <a:pt x="530450" y="132952"/>
                </a:lnTo>
                <a:lnTo>
                  <a:pt x="563213" y="110632"/>
                </a:lnTo>
                <a:lnTo>
                  <a:pt x="596634" y="90224"/>
                </a:lnTo>
                <a:lnTo>
                  <a:pt x="630684" y="71771"/>
                </a:lnTo>
                <a:lnTo>
                  <a:pt x="665332" y="55319"/>
                </a:lnTo>
                <a:lnTo>
                  <a:pt x="736307" y="28601"/>
                </a:lnTo>
                <a:lnTo>
                  <a:pt x="809321" y="10432"/>
                </a:lnTo>
                <a:lnTo>
                  <a:pt x="884137" y="1174"/>
                </a:lnTo>
                <a:lnTo>
                  <a:pt x="922146" y="0"/>
                </a:lnTo>
                <a:lnTo>
                  <a:pt x="960156" y="1174"/>
                </a:lnTo>
                <a:lnTo>
                  <a:pt x="1034972" y="10432"/>
                </a:lnTo>
                <a:lnTo>
                  <a:pt x="1107986" y="28601"/>
                </a:lnTo>
                <a:lnTo>
                  <a:pt x="1178961" y="55319"/>
                </a:lnTo>
                <a:lnTo>
                  <a:pt x="1213609" y="71771"/>
                </a:lnTo>
                <a:lnTo>
                  <a:pt x="1247659" y="90224"/>
                </a:lnTo>
                <a:lnTo>
                  <a:pt x="1281080" y="110632"/>
                </a:lnTo>
                <a:lnTo>
                  <a:pt x="1313843" y="132952"/>
                </a:lnTo>
                <a:lnTo>
                  <a:pt x="1345918" y="157137"/>
                </a:lnTo>
                <a:lnTo>
                  <a:pt x="1377276" y="183142"/>
                </a:lnTo>
                <a:lnTo>
                  <a:pt x="1407886" y="210922"/>
                </a:lnTo>
                <a:lnTo>
                  <a:pt x="1437720" y="240431"/>
                </a:lnTo>
                <a:lnTo>
                  <a:pt x="1466747" y="271625"/>
                </a:lnTo>
                <a:lnTo>
                  <a:pt x="1494938" y="304458"/>
                </a:lnTo>
                <a:lnTo>
                  <a:pt x="1522263" y="338884"/>
                </a:lnTo>
                <a:lnTo>
                  <a:pt x="1548692" y="374859"/>
                </a:lnTo>
                <a:lnTo>
                  <a:pt x="1574196" y="412337"/>
                </a:lnTo>
                <a:lnTo>
                  <a:pt x="1598746" y="451272"/>
                </a:lnTo>
                <a:lnTo>
                  <a:pt x="1622310" y="491621"/>
                </a:lnTo>
                <a:lnTo>
                  <a:pt x="1644861" y="533336"/>
                </a:lnTo>
                <a:lnTo>
                  <a:pt x="1666368" y="576373"/>
                </a:lnTo>
                <a:lnTo>
                  <a:pt x="1686801" y="620687"/>
                </a:lnTo>
                <a:lnTo>
                  <a:pt x="1706130" y="666232"/>
                </a:lnTo>
                <a:lnTo>
                  <a:pt x="1724327" y="712964"/>
                </a:lnTo>
                <a:lnTo>
                  <a:pt x="1741362" y="760836"/>
                </a:lnTo>
                <a:lnTo>
                  <a:pt x="1757204" y="809803"/>
                </a:lnTo>
                <a:lnTo>
                  <a:pt x="1771824" y="859821"/>
                </a:lnTo>
                <a:lnTo>
                  <a:pt x="1785193" y="910844"/>
                </a:lnTo>
                <a:lnTo>
                  <a:pt x="1797280" y="962826"/>
                </a:lnTo>
                <a:lnTo>
                  <a:pt x="1808057" y="1015723"/>
                </a:lnTo>
                <a:lnTo>
                  <a:pt x="1817492" y="1069488"/>
                </a:lnTo>
                <a:lnTo>
                  <a:pt x="1825558" y="1124077"/>
                </a:lnTo>
                <a:lnTo>
                  <a:pt x="1832224" y="1179445"/>
                </a:lnTo>
                <a:lnTo>
                  <a:pt x="1837460" y="1235546"/>
                </a:lnTo>
                <a:lnTo>
                  <a:pt x="1841236" y="1292335"/>
                </a:lnTo>
                <a:lnTo>
                  <a:pt x="1843524" y="1349766"/>
                </a:lnTo>
                <a:lnTo>
                  <a:pt x="1844293" y="1407795"/>
                </a:lnTo>
                <a:lnTo>
                  <a:pt x="1843524" y="1465832"/>
                </a:lnTo>
                <a:lnTo>
                  <a:pt x="1841236" y="1523272"/>
                </a:lnTo>
                <a:lnTo>
                  <a:pt x="1837460" y="1580069"/>
                </a:lnTo>
                <a:lnTo>
                  <a:pt x="1832224" y="1636178"/>
                </a:lnTo>
                <a:lnTo>
                  <a:pt x="1825558" y="1691553"/>
                </a:lnTo>
                <a:lnTo>
                  <a:pt x="1817492" y="1746150"/>
                </a:lnTo>
                <a:lnTo>
                  <a:pt x="1808057" y="1799922"/>
                </a:lnTo>
                <a:lnTo>
                  <a:pt x="1797280" y="1852825"/>
                </a:lnTo>
                <a:lnTo>
                  <a:pt x="1785193" y="1904813"/>
                </a:lnTo>
                <a:lnTo>
                  <a:pt x="1771824" y="1955841"/>
                </a:lnTo>
                <a:lnTo>
                  <a:pt x="1757204" y="2005864"/>
                </a:lnTo>
                <a:lnTo>
                  <a:pt x="1741362" y="2054837"/>
                </a:lnTo>
                <a:lnTo>
                  <a:pt x="1724327" y="2102713"/>
                </a:lnTo>
                <a:lnTo>
                  <a:pt x="1706130" y="2149449"/>
                </a:lnTo>
                <a:lnTo>
                  <a:pt x="1686801" y="2194998"/>
                </a:lnTo>
                <a:lnTo>
                  <a:pt x="1666368" y="2239315"/>
                </a:lnTo>
                <a:lnTo>
                  <a:pt x="1644861" y="2282356"/>
                </a:lnTo>
                <a:lnTo>
                  <a:pt x="1622310" y="2324074"/>
                </a:lnTo>
                <a:lnTo>
                  <a:pt x="1598746" y="2364425"/>
                </a:lnTo>
                <a:lnTo>
                  <a:pt x="1574196" y="2403363"/>
                </a:lnTo>
                <a:lnTo>
                  <a:pt x="1548692" y="2440843"/>
                </a:lnTo>
                <a:lnTo>
                  <a:pt x="1522263" y="2476820"/>
                </a:lnTo>
                <a:lnTo>
                  <a:pt x="1494938" y="2511248"/>
                </a:lnTo>
                <a:lnTo>
                  <a:pt x="1466747" y="2544083"/>
                </a:lnTo>
                <a:lnTo>
                  <a:pt x="1437720" y="2575278"/>
                </a:lnTo>
                <a:lnTo>
                  <a:pt x="1407886" y="2604789"/>
                </a:lnTo>
                <a:lnTo>
                  <a:pt x="1377276" y="2632570"/>
                </a:lnTo>
                <a:lnTo>
                  <a:pt x="1345918" y="2658576"/>
                </a:lnTo>
                <a:lnTo>
                  <a:pt x="1313843" y="2682761"/>
                </a:lnTo>
                <a:lnTo>
                  <a:pt x="1281080" y="2705082"/>
                </a:lnTo>
                <a:lnTo>
                  <a:pt x="1247659" y="2725491"/>
                </a:lnTo>
                <a:lnTo>
                  <a:pt x="1213609" y="2743944"/>
                </a:lnTo>
                <a:lnTo>
                  <a:pt x="1178961" y="2760396"/>
                </a:lnTo>
                <a:lnTo>
                  <a:pt x="1107986" y="2787114"/>
                </a:lnTo>
                <a:lnTo>
                  <a:pt x="1034972" y="2805284"/>
                </a:lnTo>
                <a:lnTo>
                  <a:pt x="960156" y="2814542"/>
                </a:lnTo>
                <a:lnTo>
                  <a:pt x="922146" y="2815717"/>
                </a:lnTo>
                <a:lnTo>
                  <a:pt x="884137" y="2814542"/>
                </a:lnTo>
                <a:lnTo>
                  <a:pt x="809321" y="2805284"/>
                </a:lnTo>
                <a:lnTo>
                  <a:pt x="736307" y="2787114"/>
                </a:lnTo>
                <a:lnTo>
                  <a:pt x="665332" y="2760396"/>
                </a:lnTo>
                <a:lnTo>
                  <a:pt x="630684" y="2743944"/>
                </a:lnTo>
                <a:lnTo>
                  <a:pt x="596634" y="2725491"/>
                </a:lnTo>
                <a:lnTo>
                  <a:pt x="563213" y="2705082"/>
                </a:lnTo>
                <a:lnTo>
                  <a:pt x="530450" y="2682761"/>
                </a:lnTo>
                <a:lnTo>
                  <a:pt x="498375" y="2658576"/>
                </a:lnTo>
                <a:lnTo>
                  <a:pt x="467017" y="2632570"/>
                </a:lnTo>
                <a:lnTo>
                  <a:pt x="436407" y="2604789"/>
                </a:lnTo>
                <a:lnTo>
                  <a:pt x="406573" y="2575278"/>
                </a:lnTo>
                <a:lnTo>
                  <a:pt x="377546" y="2544083"/>
                </a:lnTo>
                <a:lnTo>
                  <a:pt x="349355" y="2511248"/>
                </a:lnTo>
                <a:lnTo>
                  <a:pt x="322030" y="2476820"/>
                </a:lnTo>
                <a:lnTo>
                  <a:pt x="295601" y="2440843"/>
                </a:lnTo>
                <a:lnTo>
                  <a:pt x="270097" y="2403363"/>
                </a:lnTo>
                <a:lnTo>
                  <a:pt x="245547" y="2364425"/>
                </a:lnTo>
                <a:lnTo>
                  <a:pt x="221983" y="2324074"/>
                </a:lnTo>
                <a:lnTo>
                  <a:pt x="199432" y="2282356"/>
                </a:lnTo>
                <a:lnTo>
                  <a:pt x="177925" y="2239315"/>
                </a:lnTo>
                <a:lnTo>
                  <a:pt x="157492" y="2194998"/>
                </a:lnTo>
                <a:lnTo>
                  <a:pt x="138163" y="2149449"/>
                </a:lnTo>
                <a:lnTo>
                  <a:pt x="119966" y="2102713"/>
                </a:lnTo>
                <a:lnTo>
                  <a:pt x="102931" y="2054837"/>
                </a:lnTo>
                <a:lnTo>
                  <a:pt x="87089" y="2005864"/>
                </a:lnTo>
                <a:lnTo>
                  <a:pt x="72469" y="1955841"/>
                </a:lnTo>
                <a:lnTo>
                  <a:pt x="59100" y="1904813"/>
                </a:lnTo>
                <a:lnTo>
                  <a:pt x="47013" y="1852825"/>
                </a:lnTo>
                <a:lnTo>
                  <a:pt x="36236" y="1799922"/>
                </a:lnTo>
                <a:lnTo>
                  <a:pt x="26801" y="1746150"/>
                </a:lnTo>
                <a:lnTo>
                  <a:pt x="18735" y="1691553"/>
                </a:lnTo>
                <a:lnTo>
                  <a:pt x="12069" y="1636178"/>
                </a:lnTo>
                <a:lnTo>
                  <a:pt x="6833" y="1580069"/>
                </a:lnTo>
                <a:lnTo>
                  <a:pt x="3057" y="1523272"/>
                </a:lnTo>
                <a:lnTo>
                  <a:pt x="769" y="1465832"/>
                </a:lnTo>
                <a:lnTo>
                  <a:pt x="0" y="1407795"/>
                </a:lnTo>
                <a:close/>
              </a:path>
            </a:pathLst>
          </a:custGeom>
          <a:ln w="38100">
            <a:solidFill>
              <a:srgbClr val="00AF50"/>
            </a:solidFill>
          </a:ln>
        </p:spPr>
        <p:txBody>
          <a:bodyPr wrap="square" lIns="0" tIns="0" rIns="0" bIns="0" rtlCol="0"/>
          <a:lstStyle/>
          <a:p>
            <a:endParaRPr/>
          </a:p>
        </p:txBody>
      </p:sp>
      <p:sp>
        <p:nvSpPr>
          <p:cNvPr id="16" name="object 12">
            <a:extLst>
              <a:ext uri="{FF2B5EF4-FFF2-40B4-BE49-F238E27FC236}">
                <a16:creationId xmlns:a16="http://schemas.microsoft.com/office/drawing/2014/main" id="{7CE6A311-A457-9F3B-80A7-6CF368EE250A}"/>
              </a:ext>
            </a:extLst>
          </p:cNvPr>
          <p:cNvSpPr/>
          <p:nvPr/>
        </p:nvSpPr>
        <p:spPr>
          <a:xfrm>
            <a:off x="2161466" y="1462137"/>
            <a:ext cx="1532670" cy="2339894"/>
          </a:xfrm>
          <a:custGeom>
            <a:avLst/>
            <a:gdLst/>
            <a:ahLst/>
            <a:cxnLst/>
            <a:rect l="l" t="t" r="r" b="b"/>
            <a:pathLst>
              <a:path w="1844675" h="2816225">
                <a:moveTo>
                  <a:pt x="0" y="1407795"/>
                </a:moveTo>
                <a:lnTo>
                  <a:pt x="769" y="1349766"/>
                </a:lnTo>
                <a:lnTo>
                  <a:pt x="3057" y="1292335"/>
                </a:lnTo>
                <a:lnTo>
                  <a:pt x="6833" y="1235546"/>
                </a:lnTo>
                <a:lnTo>
                  <a:pt x="12069" y="1179445"/>
                </a:lnTo>
                <a:lnTo>
                  <a:pt x="18735" y="1124077"/>
                </a:lnTo>
                <a:lnTo>
                  <a:pt x="26801" y="1069488"/>
                </a:lnTo>
                <a:lnTo>
                  <a:pt x="36236" y="1015723"/>
                </a:lnTo>
                <a:lnTo>
                  <a:pt x="47013" y="962826"/>
                </a:lnTo>
                <a:lnTo>
                  <a:pt x="59100" y="910844"/>
                </a:lnTo>
                <a:lnTo>
                  <a:pt x="72469" y="859821"/>
                </a:lnTo>
                <a:lnTo>
                  <a:pt x="87089" y="809803"/>
                </a:lnTo>
                <a:lnTo>
                  <a:pt x="102931" y="760836"/>
                </a:lnTo>
                <a:lnTo>
                  <a:pt x="119966" y="712964"/>
                </a:lnTo>
                <a:lnTo>
                  <a:pt x="138163" y="666232"/>
                </a:lnTo>
                <a:lnTo>
                  <a:pt x="157492" y="620687"/>
                </a:lnTo>
                <a:lnTo>
                  <a:pt x="177925" y="576373"/>
                </a:lnTo>
                <a:lnTo>
                  <a:pt x="199432" y="533336"/>
                </a:lnTo>
                <a:lnTo>
                  <a:pt x="221983" y="491621"/>
                </a:lnTo>
                <a:lnTo>
                  <a:pt x="245547" y="451272"/>
                </a:lnTo>
                <a:lnTo>
                  <a:pt x="270097" y="412337"/>
                </a:lnTo>
                <a:lnTo>
                  <a:pt x="295601" y="374859"/>
                </a:lnTo>
                <a:lnTo>
                  <a:pt x="322030" y="338884"/>
                </a:lnTo>
                <a:lnTo>
                  <a:pt x="349355" y="304458"/>
                </a:lnTo>
                <a:lnTo>
                  <a:pt x="377546" y="271625"/>
                </a:lnTo>
                <a:lnTo>
                  <a:pt x="406573" y="240431"/>
                </a:lnTo>
                <a:lnTo>
                  <a:pt x="436407" y="210922"/>
                </a:lnTo>
                <a:lnTo>
                  <a:pt x="467017" y="183142"/>
                </a:lnTo>
                <a:lnTo>
                  <a:pt x="498375" y="157137"/>
                </a:lnTo>
                <a:lnTo>
                  <a:pt x="530450" y="132952"/>
                </a:lnTo>
                <a:lnTo>
                  <a:pt x="563213" y="110632"/>
                </a:lnTo>
                <a:lnTo>
                  <a:pt x="596634" y="90224"/>
                </a:lnTo>
                <a:lnTo>
                  <a:pt x="630684" y="71771"/>
                </a:lnTo>
                <a:lnTo>
                  <a:pt x="665332" y="55319"/>
                </a:lnTo>
                <a:lnTo>
                  <a:pt x="736307" y="28601"/>
                </a:lnTo>
                <a:lnTo>
                  <a:pt x="809321" y="10432"/>
                </a:lnTo>
                <a:lnTo>
                  <a:pt x="884137" y="1174"/>
                </a:lnTo>
                <a:lnTo>
                  <a:pt x="922146" y="0"/>
                </a:lnTo>
                <a:lnTo>
                  <a:pt x="960156" y="1174"/>
                </a:lnTo>
                <a:lnTo>
                  <a:pt x="1034972" y="10432"/>
                </a:lnTo>
                <a:lnTo>
                  <a:pt x="1107986" y="28601"/>
                </a:lnTo>
                <a:lnTo>
                  <a:pt x="1178961" y="55319"/>
                </a:lnTo>
                <a:lnTo>
                  <a:pt x="1213609" y="71771"/>
                </a:lnTo>
                <a:lnTo>
                  <a:pt x="1247659" y="90224"/>
                </a:lnTo>
                <a:lnTo>
                  <a:pt x="1281080" y="110632"/>
                </a:lnTo>
                <a:lnTo>
                  <a:pt x="1313843" y="132952"/>
                </a:lnTo>
                <a:lnTo>
                  <a:pt x="1345918" y="157137"/>
                </a:lnTo>
                <a:lnTo>
                  <a:pt x="1377276" y="183142"/>
                </a:lnTo>
                <a:lnTo>
                  <a:pt x="1407886" y="210922"/>
                </a:lnTo>
                <a:lnTo>
                  <a:pt x="1437720" y="240431"/>
                </a:lnTo>
                <a:lnTo>
                  <a:pt x="1466747" y="271625"/>
                </a:lnTo>
                <a:lnTo>
                  <a:pt x="1494938" y="304458"/>
                </a:lnTo>
                <a:lnTo>
                  <a:pt x="1522263" y="338884"/>
                </a:lnTo>
                <a:lnTo>
                  <a:pt x="1548692" y="374859"/>
                </a:lnTo>
                <a:lnTo>
                  <a:pt x="1574196" y="412337"/>
                </a:lnTo>
                <a:lnTo>
                  <a:pt x="1598746" y="451272"/>
                </a:lnTo>
                <a:lnTo>
                  <a:pt x="1622310" y="491621"/>
                </a:lnTo>
                <a:lnTo>
                  <a:pt x="1644861" y="533336"/>
                </a:lnTo>
                <a:lnTo>
                  <a:pt x="1666368" y="576373"/>
                </a:lnTo>
                <a:lnTo>
                  <a:pt x="1686801" y="620687"/>
                </a:lnTo>
                <a:lnTo>
                  <a:pt x="1706130" y="666232"/>
                </a:lnTo>
                <a:lnTo>
                  <a:pt x="1724327" y="712964"/>
                </a:lnTo>
                <a:lnTo>
                  <a:pt x="1741362" y="760836"/>
                </a:lnTo>
                <a:lnTo>
                  <a:pt x="1757204" y="809803"/>
                </a:lnTo>
                <a:lnTo>
                  <a:pt x="1771824" y="859821"/>
                </a:lnTo>
                <a:lnTo>
                  <a:pt x="1785193" y="910844"/>
                </a:lnTo>
                <a:lnTo>
                  <a:pt x="1797280" y="962826"/>
                </a:lnTo>
                <a:lnTo>
                  <a:pt x="1808057" y="1015723"/>
                </a:lnTo>
                <a:lnTo>
                  <a:pt x="1817492" y="1069488"/>
                </a:lnTo>
                <a:lnTo>
                  <a:pt x="1825558" y="1124077"/>
                </a:lnTo>
                <a:lnTo>
                  <a:pt x="1832224" y="1179445"/>
                </a:lnTo>
                <a:lnTo>
                  <a:pt x="1837460" y="1235546"/>
                </a:lnTo>
                <a:lnTo>
                  <a:pt x="1841236" y="1292335"/>
                </a:lnTo>
                <a:lnTo>
                  <a:pt x="1843524" y="1349766"/>
                </a:lnTo>
                <a:lnTo>
                  <a:pt x="1844293" y="1407795"/>
                </a:lnTo>
                <a:lnTo>
                  <a:pt x="1843524" y="1465832"/>
                </a:lnTo>
                <a:lnTo>
                  <a:pt x="1841236" y="1523272"/>
                </a:lnTo>
                <a:lnTo>
                  <a:pt x="1837460" y="1580069"/>
                </a:lnTo>
                <a:lnTo>
                  <a:pt x="1832224" y="1636178"/>
                </a:lnTo>
                <a:lnTo>
                  <a:pt x="1825558" y="1691553"/>
                </a:lnTo>
                <a:lnTo>
                  <a:pt x="1817492" y="1746150"/>
                </a:lnTo>
                <a:lnTo>
                  <a:pt x="1808057" y="1799922"/>
                </a:lnTo>
                <a:lnTo>
                  <a:pt x="1797280" y="1852825"/>
                </a:lnTo>
                <a:lnTo>
                  <a:pt x="1785193" y="1904813"/>
                </a:lnTo>
                <a:lnTo>
                  <a:pt x="1771824" y="1955841"/>
                </a:lnTo>
                <a:lnTo>
                  <a:pt x="1757204" y="2005864"/>
                </a:lnTo>
                <a:lnTo>
                  <a:pt x="1741362" y="2054837"/>
                </a:lnTo>
                <a:lnTo>
                  <a:pt x="1724327" y="2102713"/>
                </a:lnTo>
                <a:lnTo>
                  <a:pt x="1706130" y="2149449"/>
                </a:lnTo>
                <a:lnTo>
                  <a:pt x="1686801" y="2194998"/>
                </a:lnTo>
                <a:lnTo>
                  <a:pt x="1666368" y="2239315"/>
                </a:lnTo>
                <a:lnTo>
                  <a:pt x="1644861" y="2282356"/>
                </a:lnTo>
                <a:lnTo>
                  <a:pt x="1622310" y="2324074"/>
                </a:lnTo>
                <a:lnTo>
                  <a:pt x="1598746" y="2364425"/>
                </a:lnTo>
                <a:lnTo>
                  <a:pt x="1574196" y="2403363"/>
                </a:lnTo>
                <a:lnTo>
                  <a:pt x="1548692" y="2440843"/>
                </a:lnTo>
                <a:lnTo>
                  <a:pt x="1522263" y="2476820"/>
                </a:lnTo>
                <a:lnTo>
                  <a:pt x="1494938" y="2511248"/>
                </a:lnTo>
                <a:lnTo>
                  <a:pt x="1466747" y="2544083"/>
                </a:lnTo>
                <a:lnTo>
                  <a:pt x="1437720" y="2575278"/>
                </a:lnTo>
                <a:lnTo>
                  <a:pt x="1407886" y="2604789"/>
                </a:lnTo>
                <a:lnTo>
                  <a:pt x="1377276" y="2632570"/>
                </a:lnTo>
                <a:lnTo>
                  <a:pt x="1345918" y="2658576"/>
                </a:lnTo>
                <a:lnTo>
                  <a:pt x="1313843" y="2682761"/>
                </a:lnTo>
                <a:lnTo>
                  <a:pt x="1281080" y="2705082"/>
                </a:lnTo>
                <a:lnTo>
                  <a:pt x="1247659" y="2725491"/>
                </a:lnTo>
                <a:lnTo>
                  <a:pt x="1213609" y="2743944"/>
                </a:lnTo>
                <a:lnTo>
                  <a:pt x="1178961" y="2760396"/>
                </a:lnTo>
                <a:lnTo>
                  <a:pt x="1107986" y="2787114"/>
                </a:lnTo>
                <a:lnTo>
                  <a:pt x="1034972" y="2805284"/>
                </a:lnTo>
                <a:lnTo>
                  <a:pt x="960156" y="2814542"/>
                </a:lnTo>
                <a:lnTo>
                  <a:pt x="922146" y="2815717"/>
                </a:lnTo>
                <a:lnTo>
                  <a:pt x="884137" y="2814542"/>
                </a:lnTo>
                <a:lnTo>
                  <a:pt x="809321" y="2805284"/>
                </a:lnTo>
                <a:lnTo>
                  <a:pt x="736307" y="2787114"/>
                </a:lnTo>
                <a:lnTo>
                  <a:pt x="665332" y="2760396"/>
                </a:lnTo>
                <a:lnTo>
                  <a:pt x="630684" y="2743944"/>
                </a:lnTo>
                <a:lnTo>
                  <a:pt x="596634" y="2725491"/>
                </a:lnTo>
                <a:lnTo>
                  <a:pt x="563213" y="2705082"/>
                </a:lnTo>
                <a:lnTo>
                  <a:pt x="530450" y="2682761"/>
                </a:lnTo>
                <a:lnTo>
                  <a:pt x="498375" y="2658576"/>
                </a:lnTo>
                <a:lnTo>
                  <a:pt x="467017" y="2632570"/>
                </a:lnTo>
                <a:lnTo>
                  <a:pt x="436407" y="2604789"/>
                </a:lnTo>
                <a:lnTo>
                  <a:pt x="406573" y="2575278"/>
                </a:lnTo>
                <a:lnTo>
                  <a:pt x="377546" y="2544083"/>
                </a:lnTo>
                <a:lnTo>
                  <a:pt x="349355" y="2511248"/>
                </a:lnTo>
                <a:lnTo>
                  <a:pt x="322030" y="2476820"/>
                </a:lnTo>
                <a:lnTo>
                  <a:pt x="295601" y="2440843"/>
                </a:lnTo>
                <a:lnTo>
                  <a:pt x="270097" y="2403363"/>
                </a:lnTo>
                <a:lnTo>
                  <a:pt x="245547" y="2364425"/>
                </a:lnTo>
                <a:lnTo>
                  <a:pt x="221983" y="2324074"/>
                </a:lnTo>
                <a:lnTo>
                  <a:pt x="199432" y="2282356"/>
                </a:lnTo>
                <a:lnTo>
                  <a:pt x="177925" y="2239315"/>
                </a:lnTo>
                <a:lnTo>
                  <a:pt x="157492" y="2194998"/>
                </a:lnTo>
                <a:lnTo>
                  <a:pt x="138163" y="2149449"/>
                </a:lnTo>
                <a:lnTo>
                  <a:pt x="119966" y="2102713"/>
                </a:lnTo>
                <a:lnTo>
                  <a:pt x="102931" y="2054837"/>
                </a:lnTo>
                <a:lnTo>
                  <a:pt x="87089" y="2005864"/>
                </a:lnTo>
                <a:lnTo>
                  <a:pt x="72469" y="1955841"/>
                </a:lnTo>
                <a:lnTo>
                  <a:pt x="59100" y="1904813"/>
                </a:lnTo>
                <a:lnTo>
                  <a:pt x="47013" y="1852825"/>
                </a:lnTo>
                <a:lnTo>
                  <a:pt x="36236" y="1799922"/>
                </a:lnTo>
                <a:lnTo>
                  <a:pt x="26801" y="1746150"/>
                </a:lnTo>
                <a:lnTo>
                  <a:pt x="18735" y="1691553"/>
                </a:lnTo>
                <a:lnTo>
                  <a:pt x="12069" y="1636178"/>
                </a:lnTo>
                <a:lnTo>
                  <a:pt x="6833" y="1580069"/>
                </a:lnTo>
                <a:lnTo>
                  <a:pt x="3057" y="1523272"/>
                </a:lnTo>
                <a:lnTo>
                  <a:pt x="769" y="1465832"/>
                </a:lnTo>
                <a:lnTo>
                  <a:pt x="0" y="1407795"/>
                </a:lnTo>
                <a:close/>
              </a:path>
            </a:pathLst>
          </a:custGeom>
          <a:ln w="38100">
            <a:solidFill>
              <a:srgbClr val="00AF50"/>
            </a:solidFill>
          </a:ln>
        </p:spPr>
        <p:txBody>
          <a:bodyPr wrap="square" lIns="0" tIns="0" rIns="0" bIns="0" rtlCol="0"/>
          <a:lstStyle/>
          <a:p>
            <a:endParaRPr/>
          </a:p>
        </p:txBody>
      </p:sp>
      <p:cxnSp>
        <p:nvCxnSpPr>
          <p:cNvPr id="20" name="直線矢印コネクタ 19">
            <a:extLst>
              <a:ext uri="{FF2B5EF4-FFF2-40B4-BE49-F238E27FC236}">
                <a16:creationId xmlns:a16="http://schemas.microsoft.com/office/drawing/2014/main" id="{D7781F13-80FB-C136-8CC8-B36ABC44B448}"/>
              </a:ext>
            </a:extLst>
          </p:cNvPr>
          <p:cNvCxnSpPr>
            <a:cxnSpLocks/>
          </p:cNvCxnSpPr>
          <p:nvPr/>
        </p:nvCxnSpPr>
        <p:spPr>
          <a:xfrm flipH="1" flipV="1">
            <a:off x="2872456" y="2505716"/>
            <a:ext cx="5625409" cy="564441"/>
          </a:xfrm>
          <a:prstGeom prst="straightConnector1">
            <a:avLst/>
          </a:prstGeom>
          <a:ln w="38100">
            <a:solidFill>
              <a:schemeClr val="accent6"/>
            </a:solidFill>
            <a:tailEnd type="triangle"/>
          </a:ln>
        </p:spPr>
        <p:style>
          <a:lnRef idx="2">
            <a:schemeClr val="accent1"/>
          </a:lnRef>
          <a:fillRef idx="0">
            <a:schemeClr val="accent1"/>
          </a:fillRef>
          <a:effectRef idx="1">
            <a:schemeClr val="accent1"/>
          </a:effectRef>
          <a:fontRef idx="minor">
            <a:schemeClr val="tx1"/>
          </a:fontRef>
        </p:style>
      </p:cxnSp>
      <p:sp>
        <p:nvSpPr>
          <p:cNvPr id="24" name="テキスト ボックス 23">
            <a:extLst>
              <a:ext uri="{FF2B5EF4-FFF2-40B4-BE49-F238E27FC236}">
                <a16:creationId xmlns:a16="http://schemas.microsoft.com/office/drawing/2014/main" id="{355A644C-58A8-6BC8-35C7-8245E8E34761}"/>
              </a:ext>
            </a:extLst>
          </p:cNvPr>
          <p:cNvSpPr txBox="1"/>
          <p:nvPr/>
        </p:nvSpPr>
        <p:spPr>
          <a:xfrm>
            <a:off x="3013798" y="5017924"/>
            <a:ext cx="2671362" cy="400110"/>
          </a:xfrm>
          <a:prstGeom prst="rect">
            <a:avLst/>
          </a:prstGeom>
          <a:noFill/>
        </p:spPr>
        <p:txBody>
          <a:bodyPr wrap="square" rtlCol="0">
            <a:spAutoFit/>
          </a:bodyPr>
          <a:lstStyle/>
          <a:p>
            <a:r>
              <a:rPr kumimoji="1" lang="ja-JP" altLang="en-US" sz="2000" b="1" dirty="0">
                <a:latin typeface="Arial" panose="020B0604020202020204" pitchFamily="34" charset="0"/>
                <a:cs typeface="Arial" panose="020B0604020202020204" pitchFamily="34" charset="0"/>
              </a:rPr>
              <a:t>繰り込み法 </a:t>
            </a:r>
            <a:r>
              <a:rPr kumimoji="1" lang="en-US" altLang="ja-JP" sz="2000" b="1" dirty="0">
                <a:latin typeface="Arial" panose="020B0604020202020204" pitchFamily="34" charset="0"/>
                <a:cs typeface="Arial" panose="020B0604020202020204" pitchFamily="34" charset="0"/>
              </a:rPr>
              <a:t>(G</a:t>
            </a:r>
            <a:r>
              <a:rPr kumimoji="1" lang="en-US" altLang="ja-JP" sz="2000" b="1" baseline="-25000" dirty="0">
                <a:latin typeface="Arial" panose="020B0604020202020204" pitchFamily="34" charset="0"/>
                <a:cs typeface="Arial" panose="020B0604020202020204" pitchFamily="34" charset="0"/>
              </a:rPr>
              <a:t>1</a:t>
            </a:r>
            <a:r>
              <a:rPr kumimoji="1" lang="en-US" altLang="ja-JP" sz="2000" b="1" dirty="0">
                <a:latin typeface="Arial" panose="020B0604020202020204" pitchFamily="34" charset="0"/>
                <a:cs typeface="Arial" panose="020B0604020202020204" pitchFamily="34" charset="0"/>
              </a:rPr>
              <a:t>)</a:t>
            </a:r>
            <a:r>
              <a:rPr kumimoji="1" lang="ja-JP" altLang="en-US" sz="2000" b="1" dirty="0">
                <a:latin typeface="Arial" panose="020B0604020202020204" pitchFamily="34" charset="0"/>
                <a:cs typeface="Arial" panose="020B0604020202020204" pitchFamily="34" charset="0"/>
              </a:rPr>
              <a:t>なし</a:t>
            </a:r>
          </a:p>
        </p:txBody>
      </p:sp>
      <p:sp>
        <p:nvSpPr>
          <p:cNvPr id="2" name="テキスト ボックス 1">
            <a:extLst>
              <a:ext uri="{FF2B5EF4-FFF2-40B4-BE49-F238E27FC236}">
                <a16:creationId xmlns:a16="http://schemas.microsoft.com/office/drawing/2014/main" id="{78B38D74-D1D2-BB0D-6487-CAD6816C58B0}"/>
              </a:ext>
            </a:extLst>
          </p:cNvPr>
          <p:cNvSpPr txBox="1"/>
          <p:nvPr/>
        </p:nvSpPr>
        <p:spPr>
          <a:xfrm>
            <a:off x="8347710" y="5207426"/>
            <a:ext cx="2503023" cy="369332"/>
          </a:xfrm>
          <a:prstGeom prst="rect">
            <a:avLst/>
          </a:prstGeom>
          <a:noFill/>
        </p:spPr>
        <p:txBody>
          <a:bodyPr wrap="square" rtlCol="0">
            <a:spAutoFit/>
          </a:bodyPr>
          <a:lstStyle/>
          <a:p>
            <a:r>
              <a:rPr kumimoji="1" lang="ja-JP" altLang="en-US" b="1" dirty="0">
                <a:solidFill>
                  <a:schemeClr val="tx2">
                    <a:lumMod val="50000"/>
                    <a:lumOff val="50000"/>
                  </a:schemeClr>
                </a:solidFill>
              </a:rPr>
              <a:t>ここには何がある？</a:t>
            </a:r>
          </a:p>
        </p:txBody>
      </p:sp>
      <p:sp>
        <p:nvSpPr>
          <p:cNvPr id="5" name="テキスト ボックス 4">
            <a:extLst>
              <a:ext uri="{FF2B5EF4-FFF2-40B4-BE49-F238E27FC236}">
                <a16:creationId xmlns:a16="http://schemas.microsoft.com/office/drawing/2014/main" id="{D80AA832-7FA4-B194-92DD-B8C11F55A3B5}"/>
              </a:ext>
            </a:extLst>
          </p:cNvPr>
          <p:cNvSpPr txBox="1"/>
          <p:nvPr/>
        </p:nvSpPr>
        <p:spPr>
          <a:xfrm>
            <a:off x="3773031" y="319303"/>
            <a:ext cx="4645938" cy="442044"/>
          </a:xfrm>
          <a:prstGeom prst="rect">
            <a:avLst/>
          </a:prstGeom>
          <a:noFill/>
        </p:spPr>
        <p:txBody>
          <a:bodyPr wrap="square">
            <a:spAutoFit/>
          </a:bodyPr>
          <a:lstStyle/>
          <a:p>
            <a:pPr marL="25976">
              <a:spcBef>
                <a:spcPts val="68"/>
              </a:spcBef>
            </a:pPr>
            <a:r>
              <a:rPr lang="en-US" altLang="ja-JP" sz="3409" b="1" baseline="23391" dirty="0">
                <a:latin typeface="Arial" panose="020B0604020202020204" pitchFamily="34" charset="0"/>
                <a:cs typeface="Arial" panose="020B0604020202020204" pitchFamily="34" charset="0"/>
              </a:rPr>
              <a:t>STO</a:t>
            </a:r>
            <a:r>
              <a:rPr lang="ja-JP" altLang="en-US" sz="3409" b="1" baseline="23391" dirty="0">
                <a:latin typeface="Arial" panose="020B0604020202020204" pitchFamily="34" charset="0"/>
                <a:cs typeface="Arial" panose="020B0604020202020204" pitchFamily="34" charset="0"/>
              </a:rPr>
              <a:t>を考えてみよう</a:t>
            </a:r>
            <a:endParaRPr lang="en-US" altLang="ja-JP" sz="3409" b="1" baseline="23391" dirty="0">
              <a:latin typeface="Arial" panose="020B0604020202020204" pitchFamily="34" charset="0"/>
              <a:cs typeface="Arial" panose="020B0604020202020204" pitchFamily="34" charset="0"/>
            </a:endParaRPr>
          </a:p>
        </p:txBody>
      </p:sp>
      <p:sp>
        <p:nvSpPr>
          <p:cNvPr id="6" name="日付プレースホルダー 2">
            <a:extLst>
              <a:ext uri="{FF2B5EF4-FFF2-40B4-BE49-F238E27FC236}">
                <a16:creationId xmlns:a16="http://schemas.microsoft.com/office/drawing/2014/main" id="{83BBFD1A-99E5-7329-E632-EEFCAE075943}"/>
              </a:ext>
            </a:extLst>
          </p:cNvPr>
          <p:cNvSpPr>
            <a:spLocks noGrp="1"/>
          </p:cNvSpPr>
          <p:nvPr>
            <p:ph type="dt" sz="half" idx="10"/>
          </p:nvPr>
        </p:nvSpPr>
        <p:spPr>
          <a:xfrm>
            <a:off x="8915400" y="6349800"/>
            <a:ext cx="1676400" cy="365125"/>
          </a:xfrm>
        </p:spPr>
        <p:txBody>
          <a:bodyPr/>
          <a:lstStyle/>
          <a:p>
            <a:r>
              <a:rPr kumimoji="1" lang="en-US" altLang="ja-JP" dirty="0"/>
              <a:t>13th Dec. 2024</a:t>
            </a:r>
            <a:endParaRPr kumimoji="1" lang="ja-JP" altLang="en-US" dirty="0"/>
          </a:p>
        </p:txBody>
      </p:sp>
    </p:spTree>
    <p:extLst>
      <p:ext uri="{BB962C8B-B14F-4D97-AF65-F5344CB8AC3E}">
        <p14:creationId xmlns:p14="http://schemas.microsoft.com/office/powerpoint/2010/main" val="1170880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3">
            <a:extLst>
              <a:ext uri="{FF2B5EF4-FFF2-40B4-BE49-F238E27FC236}">
                <a16:creationId xmlns:a16="http://schemas.microsoft.com/office/drawing/2014/main" id="{984688E2-52C2-75FB-D4D6-D753F8DD301F}"/>
              </a:ext>
            </a:extLst>
          </p:cNvPr>
          <p:cNvSpPr>
            <a:spLocks noGrp="1"/>
          </p:cNvSpPr>
          <p:nvPr>
            <p:ph type="ftr" sz="quarter" idx="11"/>
          </p:nvPr>
        </p:nvSpPr>
        <p:spPr>
          <a:xfrm>
            <a:off x="4038600" y="6356350"/>
            <a:ext cx="4114800" cy="365125"/>
          </a:xfrm>
        </p:spPr>
        <p:txBody>
          <a:bodyPr/>
          <a:lstStyle/>
          <a:p>
            <a:r>
              <a:rPr kumimoji="1" lang="en-US" altLang="ja-JP" b="1" dirty="0"/>
              <a:t>Modeling of X-ray photoelectron diffraction</a:t>
            </a:r>
            <a:endParaRPr kumimoji="1" lang="ja-JP" altLang="en-US" dirty="0"/>
          </a:p>
        </p:txBody>
      </p:sp>
      <p:sp>
        <p:nvSpPr>
          <p:cNvPr id="4" name="スライド番号プレースホルダー 4">
            <a:extLst>
              <a:ext uri="{FF2B5EF4-FFF2-40B4-BE49-F238E27FC236}">
                <a16:creationId xmlns:a16="http://schemas.microsoft.com/office/drawing/2014/main" id="{ADB3BAF1-FD08-3C0A-37B6-9DA2CFBF8834}"/>
              </a:ext>
            </a:extLst>
          </p:cNvPr>
          <p:cNvSpPr>
            <a:spLocks noGrp="1"/>
          </p:cNvSpPr>
          <p:nvPr>
            <p:ph type="sldNum" sz="quarter" idx="12"/>
          </p:nvPr>
        </p:nvSpPr>
        <p:spPr>
          <a:xfrm>
            <a:off x="11353800" y="6370170"/>
            <a:ext cx="405653" cy="365125"/>
          </a:xfrm>
        </p:spPr>
        <p:txBody>
          <a:bodyPr/>
          <a:lstStyle/>
          <a:p>
            <a:fld id="{B21B9B4F-A4D2-4B49-B820-CCE4FA55D23B}" type="slidenum">
              <a:rPr kumimoji="1" lang="ja-JP" altLang="en-US" smtClean="0"/>
              <a:pPr/>
              <a:t>21</a:t>
            </a:fld>
            <a:endParaRPr kumimoji="1" lang="ja-JP" altLang="en-US" dirty="0"/>
          </a:p>
        </p:txBody>
      </p:sp>
      <p:sp>
        <p:nvSpPr>
          <p:cNvPr id="5" name="object 15">
            <a:extLst>
              <a:ext uri="{FF2B5EF4-FFF2-40B4-BE49-F238E27FC236}">
                <a16:creationId xmlns:a16="http://schemas.microsoft.com/office/drawing/2014/main" id="{F0665426-5F3D-0D6D-082F-B540C9D8EC24}"/>
              </a:ext>
            </a:extLst>
          </p:cNvPr>
          <p:cNvSpPr txBox="1"/>
          <p:nvPr/>
        </p:nvSpPr>
        <p:spPr>
          <a:xfrm>
            <a:off x="722733" y="898580"/>
            <a:ext cx="8416925" cy="321242"/>
          </a:xfrm>
          <a:prstGeom prst="rect">
            <a:avLst/>
          </a:prstGeom>
        </p:spPr>
        <p:txBody>
          <a:bodyPr vert="horz" wrap="square" lIns="0" tIns="13335" rIns="0" bIns="0" rtlCol="0">
            <a:spAutoFit/>
          </a:bodyPr>
          <a:lstStyle/>
          <a:p>
            <a:pPr marL="347980" indent="-335280">
              <a:lnSpc>
                <a:spcPct val="100000"/>
              </a:lnSpc>
              <a:spcBef>
                <a:spcPts val="105"/>
              </a:spcBef>
              <a:buFont typeface="Arial MT"/>
              <a:buChar char="•"/>
              <a:tabLst>
                <a:tab pos="347980" algn="l"/>
              </a:tabLst>
            </a:pPr>
            <a:r>
              <a:rPr lang="en-US" sz="2000" spc="135" dirty="0">
                <a:latin typeface="Tahoma"/>
                <a:cs typeface="Tahoma"/>
              </a:rPr>
              <a:t>STO</a:t>
            </a:r>
            <a:r>
              <a:rPr lang="ja-JP" altLang="en-US" sz="2000" spc="135" dirty="0">
                <a:latin typeface="Tahoma"/>
                <a:cs typeface="Tahoma"/>
              </a:rPr>
              <a:t> クラスター </a:t>
            </a:r>
            <a:r>
              <a:rPr lang="en-US" altLang="ja-JP" sz="2000" spc="135" dirty="0">
                <a:latin typeface="Tahoma"/>
                <a:cs typeface="Tahoma"/>
              </a:rPr>
              <a:t>(Ti emitter, 1019eV)</a:t>
            </a:r>
            <a:endParaRPr sz="2000" dirty="0">
              <a:latin typeface="Tahoma"/>
              <a:cs typeface="Tahoma"/>
            </a:endParaRPr>
          </a:p>
        </p:txBody>
      </p:sp>
      <p:grpSp>
        <p:nvGrpSpPr>
          <p:cNvPr id="6" name="object 4">
            <a:extLst>
              <a:ext uri="{FF2B5EF4-FFF2-40B4-BE49-F238E27FC236}">
                <a16:creationId xmlns:a16="http://schemas.microsoft.com/office/drawing/2014/main" id="{71CC4F6F-9B29-5C45-97BF-6D4DAFE3D377}"/>
              </a:ext>
            </a:extLst>
          </p:cNvPr>
          <p:cNvGrpSpPr/>
          <p:nvPr/>
        </p:nvGrpSpPr>
        <p:grpSpPr>
          <a:xfrm>
            <a:off x="2290731" y="1240657"/>
            <a:ext cx="3544272" cy="3607677"/>
            <a:chOff x="1733042" y="2292223"/>
            <a:chExt cx="4933950" cy="5022215"/>
          </a:xfrm>
        </p:grpSpPr>
        <p:pic>
          <p:nvPicPr>
            <p:cNvPr id="7" name="object 5">
              <a:extLst>
                <a:ext uri="{FF2B5EF4-FFF2-40B4-BE49-F238E27FC236}">
                  <a16:creationId xmlns:a16="http://schemas.microsoft.com/office/drawing/2014/main" id="{864E9842-C0CD-DAA4-A32D-52E4E54EC6C4}"/>
                </a:ext>
              </a:extLst>
            </p:cNvPr>
            <p:cNvPicPr/>
            <p:nvPr/>
          </p:nvPicPr>
          <p:blipFill>
            <a:blip r:embed="rId2" cstate="print"/>
            <a:stretch>
              <a:fillRect/>
            </a:stretch>
          </p:blipFill>
          <p:spPr>
            <a:xfrm>
              <a:off x="1733042" y="2380869"/>
              <a:ext cx="4933569" cy="4933569"/>
            </a:xfrm>
            <a:prstGeom prst="rect">
              <a:avLst/>
            </a:prstGeom>
          </p:spPr>
        </p:pic>
        <p:sp>
          <p:nvSpPr>
            <p:cNvPr id="8" name="object 6">
              <a:extLst>
                <a:ext uri="{FF2B5EF4-FFF2-40B4-BE49-F238E27FC236}">
                  <a16:creationId xmlns:a16="http://schemas.microsoft.com/office/drawing/2014/main" id="{F73A506A-7DC8-17C2-DCE0-D191ABEC0E26}"/>
                </a:ext>
              </a:extLst>
            </p:cNvPr>
            <p:cNvSpPr/>
            <p:nvPr/>
          </p:nvSpPr>
          <p:spPr>
            <a:xfrm>
              <a:off x="3761105" y="2292223"/>
              <a:ext cx="1484630" cy="4055110"/>
            </a:xfrm>
            <a:custGeom>
              <a:avLst/>
              <a:gdLst/>
              <a:ahLst/>
              <a:cxnLst/>
              <a:rect l="l" t="t" r="r" b="b"/>
              <a:pathLst>
                <a:path w="1484629" h="4055110">
                  <a:moveTo>
                    <a:pt x="1412790" y="101134"/>
                  </a:moveTo>
                  <a:lnTo>
                    <a:pt x="0" y="4042155"/>
                  </a:lnTo>
                  <a:lnTo>
                    <a:pt x="35814" y="4054982"/>
                  </a:lnTo>
                  <a:lnTo>
                    <a:pt x="1448707" y="114025"/>
                  </a:lnTo>
                  <a:lnTo>
                    <a:pt x="1412790" y="101134"/>
                  </a:lnTo>
                  <a:close/>
                </a:path>
                <a:path w="1484629" h="4055110">
                  <a:moveTo>
                    <a:pt x="1479298" y="83184"/>
                  </a:moveTo>
                  <a:lnTo>
                    <a:pt x="1419225" y="83184"/>
                  </a:lnTo>
                  <a:lnTo>
                    <a:pt x="1455166" y="96011"/>
                  </a:lnTo>
                  <a:lnTo>
                    <a:pt x="1448707" y="114025"/>
                  </a:lnTo>
                  <a:lnTo>
                    <a:pt x="1484503" y="126873"/>
                  </a:lnTo>
                  <a:lnTo>
                    <a:pt x="1479298" y="83184"/>
                  </a:lnTo>
                  <a:close/>
                </a:path>
                <a:path w="1484629" h="4055110">
                  <a:moveTo>
                    <a:pt x="1419225" y="83184"/>
                  </a:moveTo>
                  <a:lnTo>
                    <a:pt x="1412790" y="101134"/>
                  </a:lnTo>
                  <a:lnTo>
                    <a:pt x="1448707" y="114025"/>
                  </a:lnTo>
                  <a:lnTo>
                    <a:pt x="1455166" y="96011"/>
                  </a:lnTo>
                  <a:lnTo>
                    <a:pt x="1419225" y="83184"/>
                  </a:lnTo>
                  <a:close/>
                </a:path>
                <a:path w="1484629" h="4055110">
                  <a:moveTo>
                    <a:pt x="1469390" y="0"/>
                  </a:moveTo>
                  <a:lnTo>
                    <a:pt x="1376934" y="88265"/>
                  </a:lnTo>
                  <a:lnTo>
                    <a:pt x="1412790" y="101134"/>
                  </a:lnTo>
                  <a:lnTo>
                    <a:pt x="1419225" y="83184"/>
                  </a:lnTo>
                  <a:lnTo>
                    <a:pt x="1479298" y="83184"/>
                  </a:lnTo>
                  <a:lnTo>
                    <a:pt x="1469390" y="0"/>
                  </a:lnTo>
                  <a:close/>
                </a:path>
              </a:pathLst>
            </a:custGeom>
            <a:solidFill>
              <a:srgbClr val="000000"/>
            </a:solidFill>
          </p:spPr>
          <p:txBody>
            <a:bodyPr wrap="square" lIns="0" tIns="0" rIns="0" bIns="0" rtlCol="0"/>
            <a:lstStyle/>
            <a:p>
              <a:endParaRPr/>
            </a:p>
          </p:txBody>
        </p:sp>
        <p:sp>
          <p:nvSpPr>
            <p:cNvPr id="9" name="object 7">
              <a:extLst>
                <a:ext uri="{FF2B5EF4-FFF2-40B4-BE49-F238E27FC236}">
                  <a16:creationId xmlns:a16="http://schemas.microsoft.com/office/drawing/2014/main" id="{93C0BA5F-3337-1351-7626-1880A40DC4C7}"/>
                </a:ext>
              </a:extLst>
            </p:cNvPr>
            <p:cNvSpPr/>
            <p:nvPr/>
          </p:nvSpPr>
          <p:spPr>
            <a:xfrm>
              <a:off x="2046986" y="2389886"/>
              <a:ext cx="1033780" cy="1143000"/>
            </a:xfrm>
            <a:custGeom>
              <a:avLst/>
              <a:gdLst/>
              <a:ahLst/>
              <a:cxnLst/>
              <a:rect l="l" t="t" r="r" b="b"/>
              <a:pathLst>
                <a:path w="1033780" h="1143000">
                  <a:moveTo>
                    <a:pt x="231647" y="0"/>
                  </a:moveTo>
                  <a:lnTo>
                    <a:pt x="0" y="195325"/>
                  </a:lnTo>
                  <a:lnTo>
                    <a:pt x="686307" y="1009015"/>
                  </a:lnTo>
                  <a:lnTo>
                    <a:pt x="570611" y="1106678"/>
                  </a:lnTo>
                  <a:lnTo>
                    <a:pt x="997457" y="1142873"/>
                  </a:lnTo>
                  <a:lnTo>
                    <a:pt x="1033780" y="716026"/>
                  </a:lnTo>
                  <a:lnTo>
                    <a:pt x="917956" y="813689"/>
                  </a:lnTo>
                  <a:lnTo>
                    <a:pt x="231647" y="0"/>
                  </a:lnTo>
                  <a:close/>
                </a:path>
              </a:pathLst>
            </a:custGeom>
            <a:solidFill>
              <a:srgbClr val="E97031"/>
            </a:solidFill>
          </p:spPr>
          <p:txBody>
            <a:bodyPr wrap="square" lIns="0" tIns="0" rIns="0" bIns="0" rtlCol="0"/>
            <a:lstStyle/>
            <a:p>
              <a:endParaRPr/>
            </a:p>
          </p:txBody>
        </p:sp>
        <p:sp>
          <p:nvSpPr>
            <p:cNvPr id="10" name="object 8">
              <a:extLst>
                <a:ext uri="{FF2B5EF4-FFF2-40B4-BE49-F238E27FC236}">
                  <a16:creationId xmlns:a16="http://schemas.microsoft.com/office/drawing/2014/main" id="{F7D80938-61DD-C4B4-0D77-918A82BD4AE5}"/>
                </a:ext>
              </a:extLst>
            </p:cNvPr>
            <p:cNvSpPr/>
            <p:nvPr/>
          </p:nvSpPr>
          <p:spPr>
            <a:xfrm>
              <a:off x="2046986" y="2389886"/>
              <a:ext cx="1033780" cy="1143000"/>
            </a:xfrm>
            <a:custGeom>
              <a:avLst/>
              <a:gdLst/>
              <a:ahLst/>
              <a:cxnLst/>
              <a:rect l="l" t="t" r="r" b="b"/>
              <a:pathLst>
                <a:path w="1033780" h="1143000">
                  <a:moveTo>
                    <a:pt x="231647" y="0"/>
                  </a:moveTo>
                  <a:lnTo>
                    <a:pt x="917956" y="813689"/>
                  </a:lnTo>
                  <a:lnTo>
                    <a:pt x="1033780" y="716026"/>
                  </a:lnTo>
                  <a:lnTo>
                    <a:pt x="997457" y="1142873"/>
                  </a:lnTo>
                  <a:lnTo>
                    <a:pt x="570611" y="1106678"/>
                  </a:lnTo>
                  <a:lnTo>
                    <a:pt x="686307" y="1009015"/>
                  </a:lnTo>
                  <a:lnTo>
                    <a:pt x="0" y="195325"/>
                  </a:lnTo>
                  <a:lnTo>
                    <a:pt x="231647" y="0"/>
                  </a:lnTo>
                  <a:close/>
                </a:path>
              </a:pathLst>
            </a:custGeom>
            <a:ln w="19050">
              <a:solidFill>
                <a:srgbClr val="E97031"/>
              </a:solidFill>
            </a:ln>
          </p:spPr>
          <p:txBody>
            <a:bodyPr wrap="square" lIns="0" tIns="0" rIns="0" bIns="0" rtlCol="0"/>
            <a:lstStyle/>
            <a:p>
              <a:endParaRPr/>
            </a:p>
          </p:txBody>
        </p:sp>
      </p:grpSp>
      <p:pic>
        <p:nvPicPr>
          <p:cNvPr id="11" name="object 2">
            <a:extLst>
              <a:ext uri="{FF2B5EF4-FFF2-40B4-BE49-F238E27FC236}">
                <a16:creationId xmlns:a16="http://schemas.microsoft.com/office/drawing/2014/main" id="{8EB1415F-8383-6D19-E4B2-332608849049}"/>
              </a:ext>
            </a:extLst>
          </p:cNvPr>
          <p:cNvPicPr/>
          <p:nvPr/>
        </p:nvPicPr>
        <p:blipFill>
          <a:blip r:embed="rId3" cstate="print"/>
          <a:stretch>
            <a:fillRect/>
          </a:stretch>
        </p:blipFill>
        <p:spPr>
          <a:xfrm>
            <a:off x="6336577" y="1240657"/>
            <a:ext cx="2486960" cy="3146907"/>
          </a:xfrm>
          <a:prstGeom prst="rect">
            <a:avLst/>
          </a:prstGeom>
        </p:spPr>
      </p:pic>
      <p:sp>
        <p:nvSpPr>
          <p:cNvPr id="12" name="object 3">
            <a:extLst>
              <a:ext uri="{FF2B5EF4-FFF2-40B4-BE49-F238E27FC236}">
                <a16:creationId xmlns:a16="http://schemas.microsoft.com/office/drawing/2014/main" id="{C5DED264-F87B-E659-0156-9B5E94BA0762}"/>
              </a:ext>
            </a:extLst>
          </p:cNvPr>
          <p:cNvSpPr txBox="1"/>
          <p:nvPr/>
        </p:nvSpPr>
        <p:spPr>
          <a:xfrm>
            <a:off x="8775961" y="2097625"/>
            <a:ext cx="2780665" cy="1174750"/>
          </a:xfrm>
          <a:prstGeom prst="rect">
            <a:avLst/>
          </a:prstGeom>
        </p:spPr>
        <p:txBody>
          <a:bodyPr vert="horz" wrap="square" lIns="0" tIns="12065" rIns="0" bIns="0" rtlCol="0">
            <a:spAutoFit/>
          </a:bodyPr>
          <a:lstStyle/>
          <a:p>
            <a:pPr marL="3175" algn="ctr">
              <a:lnSpc>
                <a:spcPct val="100000"/>
              </a:lnSpc>
              <a:spcBef>
                <a:spcPts val="95"/>
              </a:spcBef>
            </a:pPr>
            <a:r>
              <a:rPr sz="2500" spc="-5" dirty="0">
                <a:latin typeface="Cambria Math"/>
                <a:cs typeface="Cambria Math"/>
              </a:rPr>
              <a:t>𝜌</a:t>
            </a:r>
            <a:r>
              <a:rPr sz="2700" spc="-7" baseline="-15432" dirty="0">
                <a:latin typeface="Cambria Math"/>
                <a:cs typeface="Cambria Math"/>
              </a:rPr>
              <a:t>𝑆𝐸</a:t>
            </a:r>
            <a:r>
              <a:rPr sz="2700" spc="660" baseline="-15432" dirty="0">
                <a:latin typeface="Cambria Math"/>
                <a:cs typeface="Cambria Math"/>
              </a:rPr>
              <a:t> </a:t>
            </a:r>
            <a:r>
              <a:rPr sz="2500" spc="-5" dirty="0">
                <a:latin typeface="Cambria Math"/>
                <a:cs typeface="Cambria Math"/>
              </a:rPr>
              <a:t>=</a:t>
            </a:r>
            <a:r>
              <a:rPr sz="2500" spc="105" dirty="0">
                <a:latin typeface="Cambria Math"/>
                <a:cs typeface="Cambria Math"/>
              </a:rPr>
              <a:t> </a:t>
            </a:r>
            <a:r>
              <a:rPr sz="2500" spc="-10" dirty="0">
                <a:latin typeface="Cambria Math"/>
                <a:cs typeface="Cambria Math"/>
              </a:rPr>
              <a:t>1.135</a:t>
            </a:r>
            <a:endParaRPr sz="2500" dirty="0">
              <a:latin typeface="Cambria Math"/>
              <a:cs typeface="Cambria Math"/>
            </a:endParaRPr>
          </a:p>
          <a:p>
            <a:pPr algn="ctr">
              <a:lnSpc>
                <a:spcPct val="100000"/>
              </a:lnSpc>
            </a:pPr>
            <a:r>
              <a:rPr sz="2500" spc="-5" dirty="0">
                <a:latin typeface="Cambria Math"/>
                <a:cs typeface="Cambria Math"/>
              </a:rPr>
              <a:t>𝜔</a:t>
            </a:r>
            <a:r>
              <a:rPr sz="2500" spc="175" dirty="0">
                <a:latin typeface="Cambria Math"/>
                <a:cs typeface="Cambria Math"/>
              </a:rPr>
              <a:t> </a:t>
            </a:r>
            <a:r>
              <a:rPr sz="2500" spc="-5" dirty="0">
                <a:latin typeface="Cambria Math"/>
                <a:cs typeface="Cambria Math"/>
              </a:rPr>
              <a:t>=</a:t>
            </a:r>
            <a:r>
              <a:rPr sz="2500" spc="120" dirty="0">
                <a:latin typeface="Cambria Math"/>
                <a:cs typeface="Cambria Math"/>
              </a:rPr>
              <a:t> </a:t>
            </a:r>
            <a:r>
              <a:rPr sz="2500" spc="-5" dirty="0">
                <a:latin typeface="Cambria Math"/>
                <a:cs typeface="Cambria Math"/>
              </a:rPr>
              <a:t>0.813</a:t>
            </a:r>
            <a:r>
              <a:rPr sz="2500" spc="15" dirty="0">
                <a:latin typeface="Cambria Math"/>
                <a:cs typeface="Cambria Math"/>
              </a:rPr>
              <a:t> </a:t>
            </a:r>
            <a:r>
              <a:rPr sz="2500" spc="-5" dirty="0">
                <a:latin typeface="Cambria Math"/>
                <a:cs typeface="Cambria Math"/>
              </a:rPr>
              <a:t>+</a:t>
            </a:r>
            <a:r>
              <a:rPr sz="2500" spc="-15" dirty="0">
                <a:latin typeface="Cambria Math"/>
                <a:cs typeface="Cambria Math"/>
              </a:rPr>
              <a:t> </a:t>
            </a:r>
            <a:r>
              <a:rPr sz="2500" spc="-5" dirty="0">
                <a:latin typeface="Cambria Math"/>
                <a:cs typeface="Cambria Math"/>
              </a:rPr>
              <a:t>0.241𝑗</a:t>
            </a:r>
            <a:endParaRPr sz="2500" dirty="0">
              <a:latin typeface="Cambria Math"/>
              <a:cs typeface="Cambria Math"/>
            </a:endParaRPr>
          </a:p>
          <a:p>
            <a:pPr marL="5080" algn="ctr">
              <a:lnSpc>
                <a:spcPct val="100000"/>
              </a:lnSpc>
              <a:spcBef>
                <a:spcPts val="50"/>
              </a:spcBef>
            </a:pPr>
            <a:r>
              <a:rPr sz="2500" spc="-25" dirty="0">
                <a:latin typeface="Cambria Math"/>
                <a:cs typeface="Cambria Math"/>
              </a:rPr>
              <a:t>𝜌</a:t>
            </a:r>
            <a:r>
              <a:rPr sz="2700" spc="-37" baseline="-15432" dirty="0">
                <a:latin typeface="Cambria Math"/>
                <a:cs typeface="Cambria Math"/>
              </a:rPr>
              <a:t>𝐺</a:t>
            </a:r>
            <a:r>
              <a:rPr sz="2250" spc="-37" baseline="-33333" dirty="0">
                <a:latin typeface="Cambria Math"/>
                <a:cs typeface="Cambria Math"/>
              </a:rPr>
              <a:t>1</a:t>
            </a:r>
            <a:r>
              <a:rPr sz="2250" spc="292" baseline="-33333" dirty="0">
                <a:latin typeface="Cambria Math"/>
                <a:cs typeface="Cambria Math"/>
              </a:rPr>
              <a:t> </a:t>
            </a:r>
            <a:r>
              <a:rPr sz="2500" spc="-5" dirty="0">
                <a:latin typeface="Cambria Math"/>
                <a:cs typeface="Cambria Math"/>
              </a:rPr>
              <a:t>=</a:t>
            </a:r>
            <a:r>
              <a:rPr sz="2500" spc="114" dirty="0">
                <a:latin typeface="Cambria Math"/>
                <a:cs typeface="Cambria Math"/>
              </a:rPr>
              <a:t> </a:t>
            </a:r>
            <a:r>
              <a:rPr sz="2500" spc="-5" dirty="0">
                <a:latin typeface="Cambria Math"/>
                <a:cs typeface="Cambria Math"/>
              </a:rPr>
              <a:t>0.706</a:t>
            </a:r>
            <a:endParaRPr sz="2500" dirty="0">
              <a:latin typeface="Cambria Math"/>
              <a:cs typeface="Cambria Math"/>
            </a:endParaRPr>
          </a:p>
        </p:txBody>
      </p:sp>
      <p:sp>
        <p:nvSpPr>
          <p:cNvPr id="13" name="object 17">
            <a:extLst>
              <a:ext uri="{FF2B5EF4-FFF2-40B4-BE49-F238E27FC236}">
                <a16:creationId xmlns:a16="http://schemas.microsoft.com/office/drawing/2014/main" id="{99E6F935-EF3A-069A-C04B-DB80A47B8DE1}"/>
              </a:ext>
            </a:extLst>
          </p:cNvPr>
          <p:cNvSpPr txBox="1"/>
          <p:nvPr/>
        </p:nvSpPr>
        <p:spPr>
          <a:xfrm>
            <a:off x="2290731" y="4706058"/>
            <a:ext cx="6700061" cy="1399742"/>
          </a:xfrm>
          <a:prstGeom prst="rect">
            <a:avLst/>
          </a:prstGeom>
        </p:spPr>
        <p:txBody>
          <a:bodyPr vert="horz" wrap="square" lIns="0" tIns="167005" rIns="0" bIns="0" rtlCol="0">
            <a:spAutoFit/>
          </a:bodyPr>
          <a:lstStyle/>
          <a:p>
            <a:pPr marL="347980" indent="-335280">
              <a:lnSpc>
                <a:spcPct val="100000"/>
              </a:lnSpc>
              <a:spcBef>
                <a:spcPts val="1315"/>
              </a:spcBef>
              <a:buFont typeface="Arial MT"/>
              <a:buChar char="•"/>
              <a:tabLst>
                <a:tab pos="347345" algn="l"/>
                <a:tab pos="347980" algn="l"/>
              </a:tabLst>
            </a:pPr>
            <a:r>
              <a:rPr lang="ja-JP" altLang="en-US" sz="2000" spc="-20" dirty="0">
                <a:latin typeface="Tahoma"/>
                <a:cs typeface="Tahoma"/>
              </a:rPr>
              <a:t>層数</a:t>
            </a:r>
            <a:r>
              <a:rPr sz="2000" spc="-20" dirty="0">
                <a:latin typeface="Tahoma"/>
                <a:cs typeface="Tahoma"/>
              </a:rPr>
              <a:t>:</a:t>
            </a:r>
            <a:r>
              <a:rPr sz="2000" spc="-295" dirty="0">
                <a:latin typeface="Tahoma"/>
                <a:cs typeface="Tahoma"/>
              </a:rPr>
              <a:t> </a:t>
            </a:r>
            <a:r>
              <a:rPr sz="2000" spc="-40" dirty="0">
                <a:latin typeface="Tahoma"/>
                <a:cs typeface="Tahoma"/>
              </a:rPr>
              <a:t>12</a:t>
            </a:r>
            <a:endParaRPr sz="2000" dirty="0">
              <a:latin typeface="Tahoma"/>
              <a:cs typeface="Tahoma"/>
            </a:endParaRPr>
          </a:p>
          <a:p>
            <a:pPr marL="347980" indent="-335280">
              <a:lnSpc>
                <a:spcPct val="100000"/>
              </a:lnSpc>
              <a:spcBef>
                <a:spcPts val="1215"/>
              </a:spcBef>
              <a:buFont typeface="Arial MT"/>
              <a:buChar char="•"/>
              <a:tabLst>
                <a:tab pos="347345" algn="l"/>
                <a:tab pos="347980" algn="l"/>
              </a:tabLst>
            </a:pPr>
            <a:r>
              <a:rPr lang="ja-JP" altLang="en-US" sz="2000" spc="-175" dirty="0">
                <a:latin typeface="Tahoma"/>
                <a:cs typeface="Tahoma"/>
              </a:rPr>
              <a:t>半球の半径</a:t>
            </a:r>
            <a:r>
              <a:rPr sz="2000" spc="-175" dirty="0">
                <a:latin typeface="Tahoma"/>
                <a:cs typeface="Tahoma"/>
              </a:rPr>
              <a:t>:</a:t>
            </a:r>
            <a:r>
              <a:rPr sz="2000" spc="-285" dirty="0">
                <a:latin typeface="Tahoma"/>
                <a:cs typeface="Tahoma"/>
              </a:rPr>
              <a:t> </a:t>
            </a:r>
            <a:r>
              <a:rPr sz="2000" spc="-40" dirty="0">
                <a:latin typeface="Tahoma"/>
                <a:cs typeface="Tahoma"/>
              </a:rPr>
              <a:t>21</a:t>
            </a:r>
            <a:r>
              <a:rPr sz="2000" spc="-5" dirty="0">
                <a:latin typeface="Cambria Math"/>
                <a:cs typeface="Cambria Math"/>
              </a:rPr>
              <a:t>Å</a:t>
            </a:r>
            <a:endParaRPr lang="en-US" sz="2000" spc="-5" dirty="0">
              <a:latin typeface="Cambria Math"/>
              <a:cs typeface="Cambria Math"/>
            </a:endParaRPr>
          </a:p>
          <a:p>
            <a:pPr marL="347980" indent="-335280">
              <a:lnSpc>
                <a:spcPct val="100000"/>
              </a:lnSpc>
              <a:spcBef>
                <a:spcPts val="1215"/>
              </a:spcBef>
              <a:buFont typeface="Arial MT"/>
              <a:buChar char="•"/>
              <a:tabLst>
                <a:tab pos="347345" algn="l"/>
                <a:tab pos="347980" algn="l"/>
              </a:tabLst>
            </a:pPr>
            <a:r>
              <a:rPr lang="en-US" sz="2000" spc="-5" dirty="0">
                <a:latin typeface="Cambria Math"/>
                <a:cs typeface="Cambria Math"/>
              </a:rPr>
              <a:t>Ti emitter: </a:t>
            </a:r>
            <a:r>
              <a:rPr lang="ja-JP" altLang="en-US" sz="2000" spc="-5" dirty="0">
                <a:latin typeface="Cambria Math"/>
                <a:cs typeface="Cambria Math"/>
              </a:rPr>
              <a:t>下から</a:t>
            </a:r>
            <a:r>
              <a:rPr lang="en-US" altLang="ja-JP" sz="2000" spc="-5" dirty="0">
                <a:latin typeface="Cambria Math"/>
                <a:cs typeface="Cambria Math"/>
              </a:rPr>
              <a:t>2</a:t>
            </a:r>
            <a:r>
              <a:rPr lang="ja-JP" altLang="en-US" sz="2000" spc="-5" dirty="0">
                <a:latin typeface="Cambria Math"/>
                <a:cs typeface="Cambria Math"/>
              </a:rPr>
              <a:t>番目の層の中心</a:t>
            </a:r>
            <a:endParaRPr sz="2000" dirty="0">
              <a:latin typeface="Cambria Math"/>
              <a:cs typeface="Cambria Math"/>
            </a:endParaRPr>
          </a:p>
        </p:txBody>
      </p:sp>
      <p:sp>
        <p:nvSpPr>
          <p:cNvPr id="14" name="object 14">
            <a:extLst>
              <a:ext uri="{FF2B5EF4-FFF2-40B4-BE49-F238E27FC236}">
                <a16:creationId xmlns:a16="http://schemas.microsoft.com/office/drawing/2014/main" id="{04194B0F-3277-6B59-339D-B1CACC987493}"/>
              </a:ext>
            </a:extLst>
          </p:cNvPr>
          <p:cNvSpPr txBox="1"/>
          <p:nvPr/>
        </p:nvSpPr>
        <p:spPr>
          <a:xfrm>
            <a:off x="546343" y="4848334"/>
            <a:ext cx="1300946" cy="1064394"/>
          </a:xfrm>
          <a:prstGeom prst="rect">
            <a:avLst/>
          </a:prstGeom>
        </p:spPr>
        <p:txBody>
          <a:bodyPr vert="horz" wrap="square" lIns="0" tIns="12700" rIns="0" bIns="0" rtlCol="0">
            <a:spAutoFit/>
          </a:bodyPr>
          <a:lstStyle/>
          <a:p>
            <a:pPr marL="12700" marR="5080">
              <a:lnSpc>
                <a:spcPct val="99800"/>
              </a:lnSpc>
              <a:spcBef>
                <a:spcPts val="100"/>
              </a:spcBef>
            </a:pPr>
            <a:r>
              <a:rPr lang="ja-JP" altLang="en-US" sz="2250" spc="10" dirty="0">
                <a:solidFill>
                  <a:srgbClr val="00AF50"/>
                </a:solidFill>
                <a:latin typeface="Tahoma"/>
                <a:cs typeface="Tahoma"/>
              </a:rPr>
              <a:t>緑</a:t>
            </a:r>
            <a:r>
              <a:rPr sz="2250" spc="-155" dirty="0">
                <a:latin typeface="Tahoma"/>
                <a:cs typeface="Tahoma"/>
              </a:rPr>
              <a:t>:</a:t>
            </a:r>
            <a:r>
              <a:rPr sz="2250" spc="-250" dirty="0">
                <a:latin typeface="Tahoma"/>
                <a:cs typeface="Tahoma"/>
              </a:rPr>
              <a:t> </a:t>
            </a:r>
            <a:r>
              <a:rPr sz="2250" spc="-20" dirty="0">
                <a:latin typeface="Tahoma"/>
                <a:cs typeface="Tahoma"/>
              </a:rPr>
              <a:t>Sr  </a:t>
            </a:r>
            <a:endParaRPr lang="en-US" sz="2250" spc="-20" dirty="0">
              <a:latin typeface="Tahoma"/>
              <a:cs typeface="Tahoma"/>
            </a:endParaRPr>
          </a:p>
          <a:p>
            <a:pPr marL="12700" marR="5080">
              <a:lnSpc>
                <a:spcPct val="99800"/>
              </a:lnSpc>
              <a:spcBef>
                <a:spcPts val="100"/>
              </a:spcBef>
            </a:pPr>
            <a:r>
              <a:rPr lang="ja-JP" altLang="en-US" sz="2250" spc="-70" dirty="0">
                <a:latin typeface="Tahoma"/>
                <a:cs typeface="Tahoma"/>
              </a:rPr>
              <a:t>グレー</a:t>
            </a:r>
            <a:r>
              <a:rPr sz="2250" spc="-65" dirty="0">
                <a:latin typeface="Tahoma"/>
                <a:cs typeface="Tahoma"/>
              </a:rPr>
              <a:t>:</a:t>
            </a:r>
            <a:r>
              <a:rPr sz="2250" spc="-250" dirty="0">
                <a:latin typeface="Tahoma"/>
                <a:cs typeface="Tahoma"/>
              </a:rPr>
              <a:t> </a:t>
            </a:r>
            <a:r>
              <a:rPr sz="2250" spc="-254" dirty="0">
                <a:latin typeface="Tahoma"/>
                <a:cs typeface="Tahoma"/>
              </a:rPr>
              <a:t>T</a:t>
            </a:r>
            <a:r>
              <a:rPr sz="2250" spc="25" dirty="0">
                <a:latin typeface="Tahoma"/>
                <a:cs typeface="Tahoma"/>
              </a:rPr>
              <a:t>i  </a:t>
            </a:r>
            <a:r>
              <a:rPr lang="ja-JP" altLang="en-US" sz="2250" spc="-10" dirty="0">
                <a:solidFill>
                  <a:srgbClr val="FF0000"/>
                </a:solidFill>
                <a:latin typeface="Tahoma"/>
                <a:cs typeface="Tahoma"/>
              </a:rPr>
              <a:t>赤</a:t>
            </a:r>
            <a:r>
              <a:rPr sz="2250" spc="-155" dirty="0">
                <a:latin typeface="Tahoma"/>
                <a:cs typeface="Tahoma"/>
              </a:rPr>
              <a:t>:</a:t>
            </a:r>
            <a:r>
              <a:rPr sz="2250" spc="-250" dirty="0">
                <a:latin typeface="Tahoma"/>
                <a:cs typeface="Tahoma"/>
              </a:rPr>
              <a:t> </a:t>
            </a:r>
            <a:r>
              <a:rPr sz="2250" spc="50" dirty="0">
                <a:latin typeface="Tahoma"/>
                <a:cs typeface="Tahoma"/>
              </a:rPr>
              <a:t>O</a:t>
            </a:r>
            <a:endParaRPr sz="2250" dirty="0">
              <a:latin typeface="Tahoma"/>
              <a:cs typeface="Tahoma"/>
            </a:endParaRPr>
          </a:p>
        </p:txBody>
      </p:sp>
      <p:sp>
        <p:nvSpPr>
          <p:cNvPr id="2" name="テキスト ボックス 1">
            <a:extLst>
              <a:ext uri="{FF2B5EF4-FFF2-40B4-BE49-F238E27FC236}">
                <a16:creationId xmlns:a16="http://schemas.microsoft.com/office/drawing/2014/main" id="{EF3C40F9-943D-282D-BA35-1931E10FAB5D}"/>
              </a:ext>
            </a:extLst>
          </p:cNvPr>
          <p:cNvSpPr txBox="1"/>
          <p:nvPr/>
        </p:nvSpPr>
        <p:spPr>
          <a:xfrm>
            <a:off x="3773031" y="319303"/>
            <a:ext cx="4645938"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原子鎖を用いた方法論 </a:t>
            </a:r>
            <a:r>
              <a:rPr lang="en-US" altLang="ja-JP" sz="3409" b="1" baseline="23391" dirty="0">
                <a:latin typeface="Arial" panose="020B0604020202020204" pitchFamily="34" charset="0"/>
                <a:cs typeface="Arial" panose="020B0604020202020204" pitchFamily="34" charset="0"/>
              </a:rPr>
              <a:t>~ STO</a:t>
            </a:r>
          </a:p>
        </p:txBody>
      </p:sp>
      <p:sp>
        <p:nvSpPr>
          <p:cNvPr id="15" name="日付プレースホルダー 2">
            <a:extLst>
              <a:ext uri="{FF2B5EF4-FFF2-40B4-BE49-F238E27FC236}">
                <a16:creationId xmlns:a16="http://schemas.microsoft.com/office/drawing/2014/main" id="{5CC8B603-BD2E-6BAC-58CD-9329D9155BBC}"/>
              </a:ext>
            </a:extLst>
          </p:cNvPr>
          <p:cNvSpPr>
            <a:spLocks noGrp="1"/>
          </p:cNvSpPr>
          <p:nvPr>
            <p:ph type="dt" sz="half" idx="10"/>
          </p:nvPr>
        </p:nvSpPr>
        <p:spPr>
          <a:xfrm>
            <a:off x="8915400" y="6349800"/>
            <a:ext cx="1676400" cy="365125"/>
          </a:xfrm>
        </p:spPr>
        <p:txBody>
          <a:bodyPr/>
          <a:lstStyle/>
          <a:p>
            <a:r>
              <a:rPr kumimoji="1" lang="en-US" altLang="ja-JP" dirty="0"/>
              <a:t>13th Dec. 2024</a:t>
            </a:r>
            <a:endParaRPr kumimoji="1" lang="ja-JP" altLang="en-US" dirty="0"/>
          </a:p>
        </p:txBody>
      </p:sp>
    </p:spTree>
    <p:extLst>
      <p:ext uri="{BB962C8B-B14F-4D97-AF65-F5344CB8AC3E}">
        <p14:creationId xmlns:p14="http://schemas.microsoft.com/office/powerpoint/2010/main" val="2796488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グラフ, 折れ線グラフ, ヒストグラム">
            <a:extLst>
              <a:ext uri="{FF2B5EF4-FFF2-40B4-BE49-F238E27FC236}">
                <a16:creationId xmlns:a16="http://schemas.microsoft.com/office/drawing/2014/main" id="{F13D889F-E5BF-8A70-E0F0-11E4AC5971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1196" y="752658"/>
            <a:ext cx="5916652" cy="3786449"/>
          </a:xfrm>
          <a:prstGeom prst="rect">
            <a:avLst/>
          </a:prstGeom>
          <a:ln>
            <a:solidFill>
              <a:schemeClr val="accent5"/>
            </a:solidFill>
          </a:ln>
        </p:spPr>
      </p:pic>
      <p:sp>
        <p:nvSpPr>
          <p:cNvPr id="5" name="テキスト ボックス 4">
            <a:extLst>
              <a:ext uri="{FF2B5EF4-FFF2-40B4-BE49-F238E27FC236}">
                <a16:creationId xmlns:a16="http://schemas.microsoft.com/office/drawing/2014/main" id="{6D66CDF9-58E0-43C3-E447-FFE69908D798}"/>
              </a:ext>
            </a:extLst>
          </p:cNvPr>
          <p:cNvSpPr txBox="1"/>
          <p:nvPr/>
        </p:nvSpPr>
        <p:spPr>
          <a:xfrm>
            <a:off x="4760319" y="4539107"/>
            <a:ext cx="2671362" cy="400110"/>
          </a:xfrm>
          <a:prstGeom prst="rect">
            <a:avLst/>
          </a:prstGeom>
          <a:noFill/>
        </p:spPr>
        <p:txBody>
          <a:bodyPr wrap="square" rtlCol="0">
            <a:spAutoFit/>
          </a:bodyPr>
          <a:lstStyle/>
          <a:p>
            <a:r>
              <a:rPr kumimoji="1" lang="ja-JP" altLang="en-US" sz="2000" b="1" dirty="0">
                <a:latin typeface="Arial" panose="020B0604020202020204" pitchFamily="34" charset="0"/>
                <a:cs typeface="Arial" panose="020B0604020202020204" pitchFamily="34" charset="0"/>
              </a:rPr>
              <a:t>繰り込み法 </a:t>
            </a:r>
            <a:r>
              <a:rPr kumimoji="1" lang="en-US" altLang="ja-JP" sz="2000" b="1" dirty="0">
                <a:latin typeface="Arial" panose="020B0604020202020204" pitchFamily="34" charset="0"/>
                <a:cs typeface="Arial" panose="020B0604020202020204" pitchFamily="34" charset="0"/>
              </a:rPr>
              <a:t>(G</a:t>
            </a:r>
            <a:r>
              <a:rPr kumimoji="1" lang="en-US" altLang="ja-JP" sz="2000" b="1" baseline="-25000" dirty="0">
                <a:latin typeface="Arial" panose="020B0604020202020204" pitchFamily="34" charset="0"/>
                <a:cs typeface="Arial" panose="020B0604020202020204" pitchFamily="34" charset="0"/>
              </a:rPr>
              <a:t>1</a:t>
            </a:r>
            <a:r>
              <a:rPr kumimoji="1" lang="en-US" altLang="ja-JP" sz="2000" b="1" dirty="0">
                <a:latin typeface="Arial" panose="020B0604020202020204" pitchFamily="34" charset="0"/>
                <a:cs typeface="Arial" panose="020B0604020202020204" pitchFamily="34" charset="0"/>
              </a:rPr>
              <a:t>)</a:t>
            </a:r>
            <a:r>
              <a:rPr kumimoji="1" lang="ja-JP" altLang="en-US" sz="2000" b="1" dirty="0">
                <a:latin typeface="Arial" panose="020B0604020202020204" pitchFamily="34" charset="0"/>
                <a:cs typeface="Arial" panose="020B0604020202020204" pitchFamily="34" charset="0"/>
              </a:rPr>
              <a:t>なし</a:t>
            </a:r>
          </a:p>
        </p:txBody>
      </p:sp>
      <mc:AlternateContent xmlns:mc="http://schemas.openxmlformats.org/markup-compatibility/2006" xmlns:a14="http://schemas.microsoft.com/office/drawing/2010/main">
        <mc:Choice Requires="a14">
          <p:sp>
            <p:nvSpPr>
              <p:cNvPr id="6" name="テキスト ボックス 5">
                <a:extLst>
                  <a:ext uri="{FF2B5EF4-FFF2-40B4-BE49-F238E27FC236}">
                    <a16:creationId xmlns:a16="http://schemas.microsoft.com/office/drawing/2014/main" id="{4F10C83F-1C5B-1F52-81ED-8506EA499E07}"/>
                  </a:ext>
                </a:extLst>
              </p:cNvPr>
              <p:cNvSpPr txBox="1"/>
              <p:nvPr/>
            </p:nvSpPr>
            <p:spPr>
              <a:xfrm>
                <a:off x="2359742" y="4860560"/>
                <a:ext cx="7712891" cy="1323439"/>
              </a:xfrm>
              <a:prstGeom prst="rect">
                <a:avLst/>
              </a:prstGeom>
              <a:noFill/>
            </p:spPr>
            <p:txBody>
              <a:bodyPr wrap="square" rtlCol="0">
                <a:spAutoFit/>
              </a:bodyPr>
              <a:lstStyle/>
              <a:p>
                <a:pPr marL="285750" indent="-285750">
                  <a:buFont typeface="Wingdings" panose="05000000000000000000" pitchFamily="2" charset="2"/>
                  <a:buChar char="ü"/>
                </a:pPr>
                <a:r>
                  <a:rPr kumimoji="1" lang="ja-JP" altLang="en-US" b="1" dirty="0">
                    <a:latin typeface="Arial" panose="020B0604020202020204" pitchFamily="34" charset="0"/>
                    <a:cs typeface="Arial" panose="020B0604020202020204" pitchFamily="34" charset="0"/>
                  </a:rPr>
                  <a:t>発散が消えた</a:t>
                </a:r>
                <a:endParaRPr kumimoji="1" lang="en-US" altLang="ja-JP" b="1"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kumimoji="1" lang="ja-JP" altLang="en-US" b="1" dirty="0">
                    <a:latin typeface="Arial" panose="020B0604020202020204" pitchFamily="34" charset="0"/>
                    <a:cs typeface="Arial" panose="020B0604020202020204" pitchFamily="34" charset="0"/>
                  </a:rPr>
                  <a:t>ラフにみると実験スペクトルとおおむね一致</a:t>
                </a:r>
                <a:endParaRPr kumimoji="1" lang="en-US" altLang="ja-JP" b="1"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kumimoji="1" lang="ja-JP" altLang="en-US" b="1" dirty="0">
                    <a:latin typeface="Arial" panose="020B0604020202020204" pitchFamily="34" charset="0"/>
                    <a:cs typeface="Arial" panose="020B0604020202020204" pitchFamily="34" charset="0"/>
                  </a:rPr>
                  <a:t>赤には見られない実験スペクトルの小さいピークが再現されている</a:t>
                </a:r>
                <a:endParaRPr kumimoji="1" lang="en-US" altLang="ja-JP" b="1"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kumimoji="1" lang="ja-JP" altLang="en-US" b="1" dirty="0">
                    <a:latin typeface="Arial" panose="020B0604020202020204" pitchFamily="34" charset="0"/>
                    <a:cs typeface="Arial" panose="020B0604020202020204" pitchFamily="34" charset="0"/>
                  </a:rPr>
                  <a:t>計算時間</a:t>
                </a:r>
                <a:r>
                  <a:rPr kumimoji="1" lang="en-US" altLang="ja-JP" b="1" dirty="0">
                    <a:latin typeface="Arial" panose="020B0604020202020204" pitchFamily="34" charset="0"/>
                    <a:cs typeface="Arial" panose="020B0604020202020204" pitchFamily="34" charset="0"/>
                  </a:rPr>
                  <a:t>: </a:t>
                </a:r>
                <a14:m>
                  <m:oMath xmlns:m="http://schemas.openxmlformats.org/officeDocument/2006/math">
                    <m:f>
                      <m:fPr>
                        <m:ctrlPr>
                          <a:rPr kumimoji="1" lang="en-US" altLang="ja-JP" b="1" i="1" smtClean="0">
                            <a:latin typeface="Cambria Math" panose="02040503050406030204" pitchFamily="18" charset="0"/>
                            <a:cs typeface="Arial" panose="020B0604020202020204" pitchFamily="34" charset="0"/>
                          </a:rPr>
                        </m:ctrlPr>
                      </m:fPr>
                      <m:num>
                        <m:r>
                          <a:rPr kumimoji="1" lang="en-US" altLang="ja-JP" b="1" i="1" smtClean="0">
                            <a:latin typeface="Cambria Math" panose="02040503050406030204" pitchFamily="18" charset="0"/>
                            <a:cs typeface="Arial" panose="020B0604020202020204" pitchFamily="34" charset="0"/>
                          </a:rPr>
                          <m:t>𝟏</m:t>
                        </m:r>
                      </m:num>
                      <m:den>
                        <m:r>
                          <a:rPr kumimoji="1" lang="en-US" altLang="ja-JP" b="1" i="1" smtClean="0">
                            <a:latin typeface="Cambria Math" panose="02040503050406030204" pitchFamily="18" charset="0"/>
                            <a:cs typeface="Arial" panose="020B0604020202020204" pitchFamily="34" charset="0"/>
                          </a:rPr>
                          <m:t>𝟑𝟎</m:t>
                        </m:r>
                      </m:den>
                    </m:f>
                  </m:oMath>
                </a14:m>
                <a:r>
                  <a:rPr kumimoji="1" lang="ja-JP" altLang="en-US" b="1" dirty="0">
                    <a:latin typeface="Arial" panose="020B0604020202020204" pitchFamily="34" charset="0"/>
                    <a:cs typeface="Arial" panose="020B0604020202020204" pitchFamily="34" charset="0"/>
                  </a:rPr>
                  <a:t>に短縮 </a:t>
                </a:r>
                <a:r>
                  <a:rPr kumimoji="1" lang="en-US" altLang="ja-JP" b="1" dirty="0">
                    <a:latin typeface="Arial" panose="020B0604020202020204" pitchFamily="34" charset="0"/>
                    <a:cs typeface="Arial" panose="020B0604020202020204" pitchFamily="34" charset="0"/>
                  </a:rPr>
                  <a:t>(</a:t>
                </a:r>
                <a:r>
                  <a:rPr kumimoji="1" lang="ja-JP" altLang="en-US" b="1" dirty="0">
                    <a:solidFill>
                      <a:srgbClr val="FF0000"/>
                    </a:solidFill>
                    <a:latin typeface="Arial" panose="020B0604020202020204" pitchFamily="34" charset="0"/>
                    <a:cs typeface="Arial" panose="020B0604020202020204" pitchFamily="34" charset="0"/>
                  </a:rPr>
                  <a:t>赤</a:t>
                </a:r>
                <a:r>
                  <a:rPr kumimoji="1" lang="en-US" altLang="ja-JP" b="1" dirty="0">
                    <a:latin typeface="Arial" panose="020B0604020202020204" pitchFamily="34" charset="0"/>
                    <a:cs typeface="Arial" panose="020B0604020202020204" pitchFamily="34" charset="0"/>
                  </a:rPr>
                  <a:t>: </a:t>
                </a:r>
                <a:r>
                  <a:rPr kumimoji="1" lang="ja-JP" altLang="en-US" b="1" dirty="0">
                    <a:latin typeface="Arial" panose="020B0604020202020204" pitchFamily="34" charset="0"/>
                    <a:cs typeface="Arial" panose="020B0604020202020204" pitchFamily="34" charset="0"/>
                  </a:rPr>
                  <a:t>約</a:t>
                </a:r>
                <a:r>
                  <a:rPr kumimoji="1" lang="en-US" altLang="ja-JP" b="1" dirty="0">
                    <a:latin typeface="Arial" panose="020B0604020202020204" pitchFamily="34" charset="0"/>
                    <a:cs typeface="Arial" panose="020B0604020202020204" pitchFamily="34" charset="0"/>
                  </a:rPr>
                  <a:t>2</a:t>
                </a:r>
                <a:r>
                  <a:rPr kumimoji="1" lang="ja-JP" altLang="en-US" b="1" dirty="0">
                    <a:latin typeface="Arial" panose="020B0604020202020204" pitchFamily="34" charset="0"/>
                    <a:cs typeface="Arial" panose="020B0604020202020204" pitchFamily="34" charset="0"/>
                  </a:rPr>
                  <a:t>時間</a:t>
                </a:r>
                <a:r>
                  <a:rPr kumimoji="1" lang="en-US" altLang="ja-JP" b="1" dirty="0">
                    <a:latin typeface="Arial" panose="020B0604020202020204" pitchFamily="34" charset="0"/>
                    <a:cs typeface="Arial" panose="020B0604020202020204" pitchFamily="34" charset="0"/>
                  </a:rPr>
                  <a:t>/</a:t>
                </a:r>
                <a:r>
                  <a:rPr kumimoji="1" lang="ja-JP" altLang="en-US" b="1" dirty="0">
                    <a:solidFill>
                      <a:schemeClr val="tx2">
                        <a:lumMod val="75000"/>
                        <a:lumOff val="25000"/>
                      </a:schemeClr>
                    </a:solidFill>
                    <a:latin typeface="Arial" panose="020B0604020202020204" pitchFamily="34" charset="0"/>
                    <a:cs typeface="Arial" panose="020B0604020202020204" pitchFamily="34" charset="0"/>
                  </a:rPr>
                  <a:t>青</a:t>
                </a:r>
                <a:r>
                  <a:rPr kumimoji="1" lang="en-US" altLang="ja-JP" b="1" dirty="0">
                    <a:latin typeface="Arial" panose="020B0604020202020204" pitchFamily="34" charset="0"/>
                    <a:cs typeface="Arial" panose="020B0604020202020204" pitchFamily="34" charset="0"/>
                  </a:rPr>
                  <a:t>: </a:t>
                </a:r>
                <a:r>
                  <a:rPr kumimoji="1" lang="ja-JP" altLang="en-US" b="1" dirty="0">
                    <a:latin typeface="Arial" panose="020B0604020202020204" pitchFamily="34" charset="0"/>
                    <a:cs typeface="Arial" panose="020B0604020202020204" pitchFamily="34" charset="0"/>
                  </a:rPr>
                  <a:t>約</a:t>
                </a:r>
                <a:r>
                  <a:rPr kumimoji="1" lang="en-US" altLang="ja-JP" b="1" dirty="0">
                    <a:latin typeface="Arial" panose="020B0604020202020204" pitchFamily="34" charset="0"/>
                    <a:cs typeface="Arial" panose="020B0604020202020204" pitchFamily="34" charset="0"/>
                  </a:rPr>
                  <a:t>4</a:t>
                </a:r>
                <a:r>
                  <a:rPr kumimoji="1" lang="ja-JP" altLang="en-US" b="1" dirty="0">
                    <a:latin typeface="Arial" panose="020B0604020202020204" pitchFamily="34" charset="0"/>
                    <a:cs typeface="Arial" panose="020B0604020202020204" pitchFamily="34" charset="0"/>
                  </a:rPr>
                  <a:t>分</a:t>
                </a:r>
                <a:r>
                  <a:rPr kumimoji="1" lang="en-US" altLang="ja-JP" b="1" dirty="0">
                    <a:latin typeface="Arial" panose="020B0604020202020204" pitchFamily="34" charset="0"/>
                    <a:cs typeface="Arial" panose="020B0604020202020204" pitchFamily="34" charset="0"/>
                  </a:rPr>
                  <a:t>)</a:t>
                </a:r>
              </a:p>
            </p:txBody>
          </p:sp>
        </mc:Choice>
        <mc:Fallback xmlns="">
          <p:sp>
            <p:nvSpPr>
              <p:cNvPr id="6" name="テキスト ボックス 5">
                <a:extLst>
                  <a:ext uri="{FF2B5EF4-FFF2-40B4-BE49-F238E27FC236}">
                    <a16:creationId xmlns:a16="http://schemas.microsoft.com/office/drawing/2014/main" id="{4F10C83F-1C5B-1F52-81ED-8506EA499E07}"/>
                  </a:ext>
                </a:extLst>
              </p:cNvPr>
              <p:cNvSpPr txBox="1">
                <a:spLocks noRot="1" noChangeAspect="1" noMove="1" noResize="1" noEditPoints="1" noAdjustHandles="1" noChangeArrowheads="1" noChangeShapeType="1" noTextEdit="1"/>
              </p:cNvSpPr>
              <p:nvPr/>
            </p:nvSpPr>
            <p:spPr>
              <a:xfrm>
                <a:off x="2359742" y="4860560"/>
                <a:ext cx="7712891" cy="1323439"/>
              </a:xfrm>
              <a:prstGeom prst="rect">
                <a:avLst/>
              </a:prstGeom>
              <a:blipFill>
                <a:blip r:embed="rId3"/>
                <a:stretch>
                  <a:fillRect l="-474" t="-2304" b="-2304"/>
                </a:stretch>
              </a:blipFill>
            </p:spPr>
            <p:txBody>
              <a:bodyPr/>
              <a:lstStyle/>
              <a:p>
                <a:r>
                  <a:rPr lang="ja-JP" altLang="en-US">
                    <a:noFill/>
                  </a:rPr>
                  <a:t> </a:t>
                </a:r>
              </a:p>
            </p:txBody>
          </p:sp>
        </mc:Fallback>
      </mc:AlternateContent>
      <p:sp>
        <p:nvSpPr>
          <p:cNvPr id="2" name="楕円 1">
            <a:extLst>
              <a:ext uri="{FF2B5EF4-FFF2-40B4-BE49-F238E27FC236}">
                <a16:creationId xmlns:a16="http://schemas.microsoft.com/office/drawing/2014/main" id="{2DD99F5D-EF71-4CEE-EEA4-5E9CAA96B5B1}"/>
              </a:ext>
            </a:extLst>
          </p:cNvPr>
          <p:cNvSpPr/>
          <p:nvPr/>
        </p:nvSpPr>
        <p:spPr>
          <a:xfrm>
            <a:off x="5211097" y="3124200"/>
            <a:ext cx="314632" cy="3023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楕円 2">
            <a:extLst>
              <a:ext uri="{FF2B5EF4-FFF2-40B4-BE49-F238E27FC236}">
                <a16:creationId xmlns:a16="http://schemas.microsoft.com/office/drawing/2014/main" id="{E75E10C4-9A3B-57E1-5688-3C475D4CD1ED}"/>
              </a:ext>
            </a:extLst>
          </p:cNvPr>
          <p:cNvSpPr/>
          <p:nvPr/>
        </p:nvSpPr>
        <p:spPr>
          <a:xfrm>
            <a:off x="5574890" y="2973029"/>
            <a:ext cx="314632" cy="3023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F15E1F9B-8FCA-D4BD-B20C-35A95749815C}"/>
              </a:ext>
            </a:extLst>
          </p:cNvPr>
          <p:cNvCxnSpPr>
            <a:endCxn id="2" idx="0"/>
          </p:cNvCxnSpPr>
          <p:nvPr/>
        </p:nvCxnSpPr>
        <p:spPr>
          <a:xfrm>
            <a:off x="5279923" y="2271252"/>
            <a:ext cx="88490" cy="85294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 name="直線矢印コネクタ 8">
            <a:extLst>
              <a:ext uri="{FF2B5EF4-FFF2-40B4-BE49-F238E27FC236}">
                <a16:creationId xmlns:a16="http://schemas.microsoft.com/office/drawing/2014/main" id="{3C3ED6CA-C32E-4894-EA03-30C6EF379E1B}"/>
              </a:ext>
            </a:extLst>
          </p:cNvPr>
          <p:cNvCxnSpPr>
            <a:cxnSpLocks/>
          </p:cNvCxnSpPr>
          <p:nvPr/>
        </p:nvCxnSpPr>
        <p:spPr>
          <a:xfrm>
            <a:off x="5643716" y="1844778"/>
            <a:ext cx="88490" cy="112825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楕円 10">
            <a:extLst>
              <a:ext uri="{FF2B5EF4-FFF2-40B4-BE49-F238E27FC236}">
                <a16:creationId xmlns:a16="http://schemas.microsoft.com/office/drawing/2014/main" id="{16B5C3BD-92BC-7569-531D-B65289E23A2C}"/>
              </a:ext>
            </a:extLst>
          </p:cNvPr>
          <p:cNvSpPr/>
          <p:nvPr/>
        </p:nvSpPr>
        <p:spPr>
          <a:xfrm>
            <a:off x="5147187" y="1948776"/>
            <a:ext cx="314632" cy="3023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2125AAC8-46CB-21A4-1891-0279388C1CAC}"/>
              </a:ext>
            </a:extLst>
          </p:cNvPr>
          <p:cNvSpPr/>
          <p:nvPr/>
        </p:nvSpPr>
        <p:spPr>
          <a:xfrm>
            <a:off x="5486400" y="1646434"/>
            <a:ext cx="314632" cy="3023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AAE0B25-6884-C890-8516-A2265452BDBE}"/>
              </a:ext>
            </a:extLst>
          </p:cNvPr>
          <p:cNvSpPr/>
          <p:nvPr/>
        </p:nvSpPr>
        <p:spPr>
          <a:xfrm>
            <a:off x="7211368" y="3124200"/>
            <a:ext cx="439241" cy="422084"/>
          </a:xfrm>
          <a:prstGeom prst="ellipse">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D07993D-D41E-5404-768C-57961F1EDB9A}"/>
              </a:ext>
            </a:extLst>
          </p:cNvPr>
          <p:cNvSpPr/>
          <p:nvPr/>
        </p:nvSpPr>
        <p:spPr>
          <a:xfrm>
            <a:off x="6991747" y="1956590"/>
            <a:ext cx="439241" cy="422084"/>
          </a:xfrm>
          <a:prstGeom prst="ellipse">
            <a:avLst/>
          </a:prstGeom>
          <a:no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矢印コネクタ 15">
            <a:extLst>
              <a:ext uri="{FF2B5EF4-FFF2-40B4-BE49-F238E27FC236}">
                <a16:creationId xmlns:a16="http://schemas.microsoft.com/office/drawing/2014/main" id="{DC1D32FB-3EBD-3686-2A2C-02A0838CFBFE}"/>
              </a:ext>
            </a:extLst>
          </p:cNvPr>
          <p:cNvCxnSpPr>
            <a:cxnSpLocks/>
          </p:cNvCxnSpPr>
          <p:nvPr/>
        </p:nvCxnSpPr>
        <p:spPr>
          <a:xfrm>
            <a:off x="7245782" y="2271252"/>
            <a:ext cx="157316" cy="87163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テキスト ボックス 6">
            <a:extLst>
              <a:ext uri="{FF2B5EF4-FFF2-40B4-BE49-F238E27FC236}">
                <a16:creationId xmlns:a16="http://schemas.microsoft.com/office/drawing/2014/main" id="{05869881-3A9F-B929-B5F6-C625F62CC5DA}"/>
              </a:ext>
            </a:extLst>
          </p:cNvPr>
          <p:cNvSpPr txBox="1"/>
          <p:nvPr/>
        </p:nvSpPr>
        <p:spPr>
          <a:xfrm>
            <a:off x="5314336" y="345196"/>
            <a:ext cx="1135625"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結果</a:t>
            </a:r>
            <a:endParaRPr lang="en-US" altLang="ja-JP" sz="3409" b="1" baseline="23391" dirty="0">
              <a:latin typeface="Arial" panose="020B0604020202020204" pitchFamily="34" charset="0"/>
              <a:cs typeface="Arial" panose="020B0604020202020204" pitchFamily="34" charset="0"/>
            </a:endParaRPr>
          </a:p>
        </p:txBody>
      </p:sp>
      <p:sp>
        <p:nvSpPr>
          <p:cNvPr id="10" name="日付プレースホルダー 2">
            <a:extLst>
              <a:ext uri="{FF2B5EF4-FFF2-40B4-BE49-F238E27FC236}">
                <a16:creationId xmlns:a16="http://schemas.microsoft.com/office/drawing/2014/main" id="{EB63EAE2-8C67-A97F-D7DC-3C55619AD47B}"/>
              </a:ext>
            </a:extLst>
          </p:cNvPr>
          <p:cNvSpPr>
            <a:spLocks noGrp="1"/>
          </p:cNvSpPr>
          <p:nvPr>
            <p:ph type="dt" sz="half" idx="10"/>
          </p:nvPr>
        </p:nvSpPr>
        <p:spPr>
          <a:xfrm>
            <a:off x="8915400" y="6349800"/>
            <a:ext cx="1676400" cy="365125"/>
          </a:xfrm>
        </p:spPr>
        <p:txBody>
          <a:bodyPr/>
          <a:lstStyle/>
          <a:p>
            <a:r>
              <a:rPr kumimoji="1" lang="en-US" altLang="ja-JP" dirty="0"/>
              <a:t>13th Dec. 2024</a:t>
            </a:r>
            <a:endParaRPr kumimoji="1" lang="ja-JP" altLang="en-US" dirty="0"/>
          </a:p>
        </p:txBody>
      </p:sp>
      <p:sp>
        <p:nvSpPr>
          <p:cNvPr id="13" name="フッター プレースホルダー 3">
            <a:extLst>
              <a:ext uri="{FF2B5EF4-FFF2-40B4-BE49-F238E27FC236}">
                <a16:creationId xmlns:a16="http://schemas.microsoft.com/office/drawing/2014/main" id="{D509D0E1-527A-EEF9-F75C-F1852516B84F}"/>
              </a:ext>
            </a:extLst>
          </p:cNvPr>
          <p:cNvSpPr>
            <a:spLocks noGrp="1"/>
          </p:cNvSpPr>
          <p:nvPr>
            <p:ph type="ftr" sz="quarter" idx="11"/>
          </p:nvPr>
        </p:nvSpPr>
        <p:spPr>
          <a:xfrm>
            <a:off x="4038600" y="6356350"/>
            <a:ext cx="4114800" cy="365125"/>
          </a:xfrm>
        </p:spPr>
        <p:txBody>
          <a:bodyPr/>
          <a:lstStyle/>
          <a:p>
            <a:r>
              <a:rPr kumimoji="1" lang="en-US" altLang="ja-JP" b="1" dirty="0"/>
              <a:t>Modeling of X-ray photoelectron diffraction</a:t>
            </a:r>
            <a:endParaRPr kumimoji="1" lang="ja-JP" altLang="en-US" dirty="0"/>
          </a:p>
        </p:txBody>
      </p:sp>
    </p:spTree>
    <p:extLst>
      <p:ext uri="{BB962C8B-B14F-4D97-AF65-F5344CB8AC3E}">
        <p14:creationId xmlns:p14="http://schemas.microsoft.com/office/powerpoint/2010/main" val="350723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5BF1A43-2EBF-A03D-42E9-7180341FF3B7}"/>
              </a:ext>
            </a:extLst>
          </p:cNvPr>
          <p:cNvSpPr>
            <a:spLocks noGrp="1"/>
          </p:cNvSpPr>
          <p:nvPr>
            <p:ph idx="1"/>
          </p:nvPr>
        </p:nvSpPr>
        <p:spPr/>
        <p:txBody>
          <a:bodyPr/>
          <a:lstStyle/>
          <a:p>
            <a:endParaRPr kumimoji="1" lang="ja-JP" altLang="en-US"/>
          </a:p>
        </p:txBody>
      </p:sp>
      <p:sp>
        <p:nvSpPr>
          <p:cNvPr id="3" name="フッター プレースホルダー 3">
            <a:extLst>
              <a:ext uri="{FF2B5EF4-FFF2-40B4-BE49-F238E27FC236}">
                <a16:creationId xmlns:a16="http://schemas.microsoft.com/office/drawing/2014/main" id="{3FBB5F94-AC6E-0364-B62C-1B4424629896}"/>
              </a:ext>
            </a:extLst>
          </p:cNvPr>
          <p:cNvSpPr>
            <a:spLocks noGrp="1"/>
          </p:cNvSpPr>
          <p:nvPr>
            <p:ph type="ftr" sz="quarter" idx="11"/>
          </p:nvPr>
        </p:nvSpPr>
        <p:spPr>
          <a:xfrm>
            <a:off x="4038600" y="6356350"/>
            <a:ext cx="4114800" cy="365125"/>
          </a:xfrm>
        </p:spPr>
        <p:txBody>
          <a:bodyPr/>
          <a:lstStyle/>
          <a:p>
            <a:r>
              <a:rPr kumimoji="1" lang="en-US" altLang="ja-JP" b="1" dirty="0"/>
              <a:t>Modeling of X-ray photoelectron diffraction</a:t>
            </a:r>
            <a:endParaRPr kumimoji="1" lang="ja-JP" altLang="en-US" dirty="0"/>
          </a:p>
        </p:txBody>
      </p:sp>
      <p:sp>
        <p:nvSpPr>
          <p:cNvPr id="4" name="日付プレースホルダー 2">
            <a:extLst>
              <a:ext uri="{FF2B5EF4-FFF2-40B4-BE49-F238E27FC236}">
                <a16:creationId xmlns:a16="http://schemas.microsoft.com/office/drawing/2014/main" id="{73EB64A7-AC8F-7167-41DE-15F2E256AF73}"/>
              </a:ext>
            </a:extLst>
          </p:cNvPr>
          <p:cNvSpPr>
            <a:spLocks noGrp="1"/>
          </p:cNvSpPr>
          <p:nvPr>
            <p:ph type="dt" sz="half" idx="10"/>
          </p:nvPr>
        </p:nvSpPr>
        <p:spPr>
          <a:xfrm>
            <a:off x="8915400" y="6349800"/>
            <a:ext cx="1676400" cy="365125"/>
          </a:xfrm>
        </p:spPr>
        <p:txBody>
          <a:bodyPr/>
          <a:lstStyle/>
          <a:p>
            <a:r>
              <a:rPr kumimoji="1" lang="en-US" altLang="ja-JP" dirty="0"/>
              <a:t>13th Dec. 2024</a:t>
            </a:r>
            <a:endParaRPr kumimoji="1" lang="ja-JP" altLang="en-US" dirty="0"/>
          </a:p>
        </p:txBody>
      </p:sp>
      <p:sp>
        <p:nvSpPr>
          <p:cNvPr id="5" name="テキスト ボックス 4">
            <a:extLst>
              <a:ext uri="{FF2B5EF4-FFF2-40B4-BE49-F238E27FC236}">
                <a16:creationId xmlns:a16="http://schemas.microsoft.com/office/drawing/2014/main" id="{152ED9B9-171B-D784-F110-306E1CB55558}"/>
              </a:ext>
            </a:extLst>
          </p:cNvPr>
          <p:cNvSpPr txBox="1"/>
          <p:nvPr/>
        </p:nvSpPr>
        <p:spPr>
          <a:xfrm>
            <a:off x="5314336" y="345196"/>
            <a:ext cx="1135625" cy="442044"/>
          </a:xfrm>
          <a:prstGeom prst="rect">
            <a:avLst/>
          </a:prstGeom>
          <a:noFill/>
        </p:spPr>
        <p:txBody>
          <a:bodyPr wrap="square">
            <a:spAutoFit/>
          </a:bodyPr>
          <a:lstStyle/>
          <a:p>
            <a:pPr marL="25976">
              <a:spcBef>
                <a:spcPts val="68"/>
              </a:spcBef>
            </a:pPr>
            <a:r>
              <a:rPr lang="ja-JP" altLang="en-US" sz="3409" b="1" baseline="23391" dirty="0">
                <a:latin typeface="Arial" panose="020B0604020202020204" pitchFamily="34" charset="0"/>
                <a:cs typeface="Arial" panose="020B0604020202020204" pitchFamily="34" charset="0"/>
              </a:rPr>
              <a:t>結果</a:t>
            </a:r>
            <a:endParaRPr lang="en-US" altLang="ja-JP" sz="3409" b="1" baseline="2339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712357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2F26E0-1F9F-92C8-35C4-35FA5F00623A}"/>
              </a:ext>
            </a:extLst>
          </p:cNvPr>
          <p:cNvSpPr>
            <a:spLocks noGrp="1"/>
          </p:cNvSpPr>
          <p:nvPr>
            <p:ph type="title"/>
          </p:nvPr>
        </p:nvSpPr>
        <p:spPr/>
        <p:txBody>
          <a:bodyPr/>
          <a:lstStyle/>
          <a:p>
            <a:r>
              <a:rPr lang="ja-JP" altLang="en-US" dirty="0"/>
              <a:t>留学生活 </a:t>
            </a:r>
            <a:r>
              <a:rPr lang="en-US" altLang="ja-JP" dirty="0"/>
              <a:t>Rennes</a:t>
            </a:r>
            <a:r>
              <a:rPr lang="ja-JP" altLang="en-US" dirty="0"/>
              <a:t>の中心街</a:t>
            </a:r>
            <a:endParaRPr kumimoji="1" lang="ja-JP" altLang="en-US" dirty="0"/>
          </a:p>
        </p:txBody>
      </p:sp>
      <p:pic>
        <p:nvPicPr>
          <p:cNvPr id="5" name="コンテンツ プレースホルダー 4" descr="石造りの建物の前の歩道を歩く人&#10;&#10;低い精度で自動的に生成された説明">
            <a:extLst>
              <a:ext uri="{FF2B5EF4-FFF2-40B4-BE49-F238E27FC236}">
                <a16:creationId xmlns:a16="http://schemas.microsoft.com/office/drawing/2014/main" id="{AB6CCE38-F904-BA4F-CDF1-1937C2226F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81686" y="1479160"/>
            <a:ext cx="3621023" cy="4828032"/>
          </a:xfrm>
        </p:spPr>
      </p:pic>
      <p:pic>
        <p:nvPicPr>
          <p:cNvPr id="7" name="図 6" descr="石造りの建物の前に立っている人たち&#10;&#10;低い精度で">
            <a:extLst>
              <a:ext uri="{FF2B5EF4-FFF2-40B4-BE49-F238E27FC236}">
                <a16:creationId xmlns:a16="http://schemas.microsoft.com/office/drawing/2014/main" id="{B1E001E6-27B5-D722-6DA3-846F0380DB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744" y="1478959"/>
            <a:ext cx="3621175" cy="4828233"/>
          </a:xfrm>
          <a:prstGeom prst="rect">
            <a:avLst/>
          </a:prstGeom>
        </p:spPr>
      </p:pic>
      <p:pic>
        <p:nvPicPr>
          <p:cNvPr id="9" name="図 8" descr="建物の前の広場&#10;&#10;中程度の精度で">
            <a:extLst>
              <a:ext uri="{FF2B5EF4-FFF2-40B4-BE49-F238E27FC236}">
                <a16:creationId xmlns:a16="http://schemas.microsoft.com/office/drawing/2014/main" id="{29C9C62A-1507-49E9-809C-EA3F198044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479160"/>
            <a:ext cx="3621176" cy="4828234"/>
          </a:xfrm>
          <a:prstGeom prst="rect">
            <a:avLst/>
          </a:prstGeom>
        </p:spPr>
      </p:pic>
    </p:spTree>
    <p:extLst>
      <p:ext uri="{BB962C8B-B14F-4D97-AF65-F5344CB8AC3E}">
        <p14:creationId xmlns:p14="http://schemas.microsoft.com/office/powerpoint/2010/main" val="37505989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31F423-1723-2C2E-FE84-041F93720F0A}"/>
              </a:ext>
            </a:extLst>
          </p:cNvPr>
          <p:cNvSpPr>
            <a:spLocks noGrp="1"/>
          </p:cNvSpPr>
          <p:nvPr>
            <p:ph type="title"/>
          </p:nvPr>
        </p:nvSpPr>
        <p:spPr/>
        <p:txBody>
          <a:bodyPr/>
          <a:lstStyle/>
          <a:p>
            <a:r>
              <a:rPr lang="ja-JP" altLang="en-US" dirty="0"/>
              <a:t>留学生活 </a:t>
            </a:r>
            <a:r>
              <a:rPr lang="en-US" altLang="ja-JP" dirty="0"/>
              <a:t>Rennes</a:t>
            </a:r>
            <a:r>
              <a:rPr lang="ja-JP" altLang="en-US" dirty="0"/>
              <a:t>の市場 </a:t>
            </a:r>
            <a:r>
              <a:rPr lang="en-US" altLang="ja-JP" dirty="0"/>
              <a:t>(</a:t>
            </a:r>
            <a:r>
              <a:rPr lang="ja-JP" altLang="en-US" dirty="0"/>
              <a:t>土</a:t>
            </a:r>
            <a:r>
              <a:rPr lang="en-US" altLang="ja-JP" dirty="0"/>
              <a:t>)</a:t>
            </a:r>
            <a:endParaRPr kumimoji="1" lang="ja-JP" altLang="en-US" dirty="0"/>
          </a:p>
        </p:txBody>
      </p:sp>
      <p:pic>
        <p:nvPicPr>
          <p:cNvPr id="5" name="コンテンツ プレースホルダー 4" descr="食品, 人, 皿, テーブル が含まれている画像">
            <a:extLst>
              <a:ext uri="{FF2B5EF4-FFF2-40B4-BE49-F238E27FC236}">
                <a16:creationId xmlns:a16="http://schemas.microsoft.com/office/drawing/2014/main" id="{15B1BE86-1807-AD7E-03EF-20C215A909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901" y="1797483"/>
            <a:ext cx="2743200" cy="3657600"/>
          </a:xfrm>
        </p:spPr>
      </p:pic>
      <p:pic>
        <p:nvPicPr>
          <p:cNvPr id="7" name="図 6" descr="建物, 屋外, 民衆, 食品 が含まれている画像">
            <a:extLst>
              <a:ext uri="{FF2B5EF4-FFF2-40B4-BE49-F238E27FC236}">
                <a16:creationId xmlns:a16="http://schemas.microsoft.com/office/drawing/2014/main" id="{21923C1D-3B3E-70FD-F86A-4A80B6AB69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1809" y="1797483"/>
            <a:ext cx="2743200" cy="3657600"/>
          </a:xfrm>
          <a:prstGeom prst="rect">
            <a:avLst/>
          </a:prstGeom>
        </p:spPr>
      </p:pic>
      <p:pic>
        <p:nvPicPr>
          <p:cNvPr id="9" name="図 8" descr="建物の前の群衆">
            <a:extLst>
              <a:ext uri="{FF2B5EF4-FFF2-40B4-BE49-F238E27FC236}">
                <a16:creationId xmlns:a16="http://schemas.microsoft.com/office/drawing/2014/main" id="{49D5286A-9877-C985-D3C0-A4129DA12C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680" y="1802399"/>
            <a:ext cx="2739513" cy="3652684"/>
          </a:xfrm>
          <a:prstGeom prst="rect">
            <a:avLst/>
          </a:prstGeom>
        </p:spPr>
      </p:pic>
      <p:pic>
        <p:nvPicPr>
          <p:cNvPr id="11" name="図 10" descr="建物の前で写真を撮る人々&#10;&#10;中程度の精度で">
            <a:extLst>
              <a:ext uri="{FF2B5EF4-FFF2-40B4-BE49-F238E27FC236}">
                <a16:creationId xmlns:a16="http://schemas.microsoft.com/office/drawing/2014/main" id="{06C5B0E6-1685-5958-3E2C-04933AADB9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8720" y="1797483"/>
            <a:ext cx="2743201" cy="3657600"/>
          </a:xfrm>
          <a:prstGeom prst="rect">
            <a:avLst/>
          </a:prstGeom>
        </p:spPr>
      </p:pic>
    </p:spTree>
    <p:extLst>
      <p:ext uri="{BB962C8B-B14F-4D97-AF65-F5344CB8AC3E}">
        <p14:creationId xmlns:p14="http://schemas.microsoft.com/office/powerpoint/2010/main" val="2788461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49A15C-B1C5-5E10-4654-BD70AE44F331}"/>
              </a:ext>
            </a:extLst>
          </p:cNvPr>
          <p:cNvSpPr>
            <a:spLocks noGrp="1"/>
          </p:cNvSpPr>
          <p:nvPr>
            <p:ph type="title"/>
          </p:nvPr>
        </p:nvSpPr>
        <p:spPr/>
        <p:txBody>
          <a:bodyPr/>
          <a:lstStyle/>
          <a:p>
            <a:r>
              <a:rPr kumimoji="1" lang="en-US" altLang="ja-JP" dirty="0"/>
              <a:t>Rennes </a:t>
            </a:r>
            <a:r>
              <a:rPr kumimoji="1" lang="ja-JP" altLang="en-US" dirty="0"/>
              <a:t>世界遺産</a:t>
            </a:r>
          </a:p>
        </p:txBody>
      </p:sp>
      <p:pic>
        <p:nvPicPr>
          <p:cNvPr id="13" name="コンテンツ プレースホルダー 12" descr="レンガ造りの壁&#10;&#10;中程度の精度で">
            <a:extLst>
              <a:ext uri="{FF2B5EF4-FFF2-40B4-BE49-F238E27FC236}">
                <a16:creationId xmlns:a16="http://schemas.microsoft.com/office/drawing/2014/main" id="{625E32B4-50D6-D2EF-26C6-624F622562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381" y="1950834"/>
            <a:ext cx="2907890" cy="3877186"/>
          </a:xfrm>
        </p:spPr>
      </p:pic>
      <p:pic>
        <p:nvPicPr>
          <p:cNvPr id="4" name="コンテンツ プレースホルダー 4" descr="マップ">
            <a:extLst>
              <a:ext uri="{FF2B5EF4-FFF2-40B4-BE49-F238E27FC236}">
                <a16:creationId xmlns:a16="http://schemas.microsoft.com/office/drawing/2014/main" id="{7A45C81A-8D01-3877-0D03-216D51C27A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4701" y="1690688"/>
            <a:ext cx="4742927" cy="4397478"/>
          </a:xfrm>
          <a:prstGeom prst="rect">
            <a:avLst/>
          </a:prstGeom>
        </p:spPr>
      </p:pic>
      <p:sp>
        <p:nvSpPr>
          <p:cNvPr id="5" name="楕円 4">
            <a:extLst>
              <a:ext uri="{FF2B5EF4-FFF2-40B4-BE49-F238E27FC236}">
                <a16:creationId xmlns:a16="http://schemas.microsoft.com/office/drawing/2014/main" id="{D8CF4D01-BC92-C9E9-2871-45E183BE6041}"/>
              </a:ext>
            </a:extLst>
          </p:cNvPr>
          <p:cNvSpPr/>
          <p:nvPr/>
        </p:nvSpPr>
        <p:spPr>
          <a:xfrm>
            <a:off x="2330245" y="2849103"/>
            <a:ext cx="147484" cy="16714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 name="直線コネクタ 5">
            <a:extLst>
              <a:ext uri="{FF2B5EF4-FFF2-40B4-BE49-F238E27FC236}">
                <a16:creationId xmlns:a16="http://schemas.microsoft.com/office/drawing/2014/main" id="{696DAB13-8FA9-569F-1B75-4F4B6CB92FAE}"/>
              </a:ext>
            </a:extLst>
          </p:cNvPr>
          <p:cNvCxnSpPr>
            <a:cxnSpLocks/>
          </p:cNvCxnSpPr>
          <p:nvPr/>
        </p:nvCxnSpPr>
        <p:spPr>
          <a:xfrm flipV="1">
            <a:off x="2477729" y="2120992"/>
            <a:ext cx="3636194" cy="697691"/>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直線コネクタ 7">
            <a:extLst>
              <a:ext uri="{FF2B5EF4-FFF2-40B4-BE49-F238E27FC236}">
                <a16:creationId xmlns:a16="http://schemas.microsoft.com/office/drawing/2014/main" id="{2E4475F9-9252-D183-F801-DEAA1CEBAA6F}"/>
              </a:ext>
            </a:extLst>
          </p:cNvPr>
          <p:cNvCxnSpPr>
            <a:cxnSpLocks/>
          </p:cNvCxnSpPr>
          <p:nvPr/>
        </p:nvCxnSpPr>
        <p:spPr>
          <a:xfrm>
            <a:off x="2403987" y="3077280"/>
            <a:ext cx="3709936" cy="2605765"/>
          </a:xfrm>
          <a:prstGeom prst="line">
            <a:avLst/>
          </a:prstGeom>
        </p:spPr>
        <p:style>
          <a:lnRef idx="2">
            <a:schemeClr val="accent1"/>
          </a:lnRef>
          <a:fillRef idx="0">
            <a:schemeClr val="accent1"/>
          </a:fillRef>
          <a:effectRef idx="1">
            <a:schemeClr val="accent1"/>
          </a:effectRef>
          <a:fontRef idx="minor">
            <a:schemeClr val="tx1"/>
          </a:fontRef>
        </p:style>
      </p:cxnSp>
      <p:pic>
        <p:nvPicPr>
          <p:cNvPr id="17" name="図 16" descr="石の建物の様子&#10;&#10;中程度の精度で">
            <a:extLst>
              <a:ext uri="{FF2B5EF4-FFF2-40B4-BE49-F238E27FC236}">
                <a16:creationId xmlns:a16="http://schemas.microsoft.com/office/drawing/2014/main" id="{B447F5A8-5A45-6C1F-99EC-469E623E84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0207" y="1950834"/>
            <a:ext cx="2907890" cy="3877186"/>
          </a:xfrm>
          <a:prstGeom prst="rect">
            <a:avLst/>
          </a:prstGeom>
        </p:spPr>
      </p:pic>
      <p:sp>
        <p:nvSpPr>
          <p:cNvPr id="3" name="テキスト ボックス 2">
            <a:extLst>
              <a:ext uri="{FF2B5EF4-FFF2-40B4-BE49-F238E27FC236}">
                <a16:creationId xmlns:a16="http://schemas.microsoft.com/office/drawing/2014/main" id="{8E487C43-C678-831A-F131-8895809E22CC}"/>
              </a:ext>
            </a:extLst>
          </p:cNvPr>
          <p:cNvSpPr txBox="1"/>
          <p:nvPr/>
        </p:nvSpPr>
        <p:spPr>
          <a:xfrm>
            <a:off x="755856" y="6118586"/>
            <a:ext cx="5340144" cy="400110"/>
          </a:xfrm>
          <a:prstGeom prst="rect">
            <a:avLst/>
          </a:prstGeom>
          <a:noFill/>
        </p:spPr>
        <p:txBody>
          <a:bodyPr wrap="square" rtlCol="0">
            <a:spAutoFit/>
          </a:bodyPr>
          <a:lstStyle/>
          <a:p>
            <a:r>
              <a:rPr lang="ja-JP" altLang="en-US" sz="2000" dirty="0"/>
              <a:t>引用元</a:t>
            </a:r>
            <a:r>
              <a:rPr lang="en-US" altLang="ja-JP" sz="2000" dirty="0"/>
              <a:t>:https://tetsutaroweb.com/</a:t>
            </a:r>
            <a:r>
              <a:rPr lang="en-US" altLang="ja-JP" sz="2000" dirty="0" err="1"/>
              <a:t>rennes</a:t>
            </a:r>
            <a:r>
              <a:rPr lang="en-US" altLang="ja-JP" sz="2000" dirty="0"/>
              <a:t>/</a:t>
            </a:r>
            <a:endParaRPr kumimoji="1" lang="ja-JP" altLang="en-US" sz="2000" dirty="0"/>
          </a:p>
        </p:txBody>
      </p:sp>
    </p:spTree>
    <p:extLst>
      <p:ext uri="{BB962C8B-B14F-4D97-AF65-F5344CB8AC3E}">
        <p14:creationId xmlns:p14="http://schemas.microsoft.com/office/powerpoint/2010/main" val="3720354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FFB2B9-9FB0-581F-88E1-3E55CAE76DC7}"/>
              </a:ext>
            </a:extLst>
          </p:cNvPr>
          <p:cNvSpPr>
            <a:spLocks noGrp="1"/>
          </p:cNvSpPr>
          <p:nvPr>
            <p:ph type="title"/>
          </p:nvPr>
        </p:nvSpPr>
        <p:spPr/>
        <p:txBody>
          <a:bodyPr/>
          <a:lstStyle/>
          <a:p>
            <a:r>
              <a:rPr kumimoji="1" lang="en-US" altLang="ja-JP" dirty="0"/>
              <a:t>Le Mont-Saint-Michel</a:t>
            </a:r>
            <a:endParaRPr kumimoji="1" lang="ja-JP" altLang="en-US" dirty="0"/>
          </a:p>
        </p:txBody>
      </p:sp>
      <p:pic>
        <p:nvPicPr>
          <p:cNvPr id="5" name="コンテンツ プレースホルダー 4" descr="店の前の歩道を歩く人&#10;&#10;低い精度で">
            <a:extLst>
              <a:ext uri="{FF2B5EF4-FFF2-40B4-BE49-F238E27FC236}">
                <a16:creationId xmlns:a16="http://schemas.microsoft.com/office/drawing/2014/main" id="{317A2BC3-5B7C-7081-D293-2BF0A94CA0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5135" y="2112244"/>
            <a:ext cx="2743200" cy="3657600"/>
          </a:xfrm>
        </p:spPr>
      </p:pic>
      <p:pic>
        <p:nvPicPr>
          <p:cNvPr id="9" name="図 8" descr="建物, 屋外, 男, ストリート が含まれている画像">
            <a:extLst>
              <a:ext uri="{FF2B5EF4-FFF2-40B4-BE49-F238E27FC236}">
                <a16:creationId xmlns:a16="http://schemas.microsoft.com/office/drawing/2014/main" id="{7715511C-5EF0-6CFC-9AB1-0C44FB15F2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5652" y="2112244"/>
            <a:ext cx="2743200" cy="3657600"/>
          </a:xfrm>
          <a:prstGeom prst="rect">
            <a:avLst/>
          </a:prstGeom>
        </p:spPr>
      </p:pic>
      <p:pic>
        <p:nvPicPr>
          <p:cNvPr id="13" name="図 12" descr="石の建物の様子&#10;&#10;低い精度で">
            <a:extLst>
              <a:ext uri="{FF2B5EF4-FFF2-40B4-BE49-F238E27FC236}">
                <a16:creationId xmlns:a16="http://schemas.microsoft.com/office/drawing/2014/main" id="{768D4F50-1DA7-C65E-0BA8-8CADA8308F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53665" y="2112244"/>
            <a:ext cx="2743200" cy="3657600"/>
          </a:xfrm>
          <a:prstGeom prst="rect">
            <a:avLst/>
          </a:prstGeom>
        </p:spPr>
      </p:pic>
      <p:pic>
        <p:nvPicPr>
          <p:cNvPr id="15" name="図 14" descr="屋外, 草, スキー, 雪 が含まれている画像">
            <a:extLst>
              <a:ext uri="{FF2B5EF4-FFF2-40B4-BE49-F238E27FC236}">
                <a16:creationId xmlns:a16="http://schemas.microsoft.com/office/drawing/2014/main" id="{17D3D006-BBDD-C6CB-F0CC-549F666FD7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4658" y="2112244"/>
            <a:ext cx="2743201" cy="3657600"/>
          </a:xfrm>
          <a:prstGeom prst="rect">
            <a:avLst/>
          </a:prstGeom>
        </p:spPr>
      </p:pic>
    </p:spTree>
    <p:extLst>
      <p:ext uri="{BB962C8B-B14F-4D97-AF65-F5344CB8AC3E}">
        <p14:creationId xmlns:p14="http://schemas.microsoft.com/office/powerpoint/2010/main" val="35135659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491FDB-5A60-8A2F-67F8-B63AC051B818}"/>
              </a:ext>
            </a:extLst>
          </p:cNvPr>
          <p:cNvSpPr>
            <a:spLocks noGrp="1"/>
          </p:cNvSpPr>
          <p:nvPr>
            <p:ph type="title"/>
          </p:nvPr>
        </p:nvSpPr>
        <p:spPr/>
        <p:txBody>
          <a:bodyPr/>
          <a:lstStyle/>
          <a:p>
            <a:r>
              <a:rPr kumimoji="1" lang="en-US" altLang="ja-JP" dirty="0"/>
              <a:t>Le Mont-Saint-Michel</a:t>
            </a:r>
            <a:endParaRPr kumimoji="1" lang="ja-JP" altLang="en-US" dirty="0"/>
          </a:p>
        </p:txBody>
      </p:sp>
      <p:pic>
        <p:nvPicPr>
          <p:cNvPr id="5" name="コンテンツ プレースホルダー 4" descr="レストランのテーブルに置いてあるホットドッグとポテトフライ">
            <a:extLst>
              <a:ext uri="{FF2B5EF4-FFF2-40B4-BE49-F238E27FC236}">
                <a16:creationId xmlns:a16="http://schemas.microsoft.com/office/drawing/2014/main" id="{2A914DE1-BDDD-BCC5-06B3-E7E7795D92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2228" y="1288591"/>
            <a:ext cx="3621023" cy="4828032"/>
          </a:xfrm>
        </p:spPr>
      </p:pic>
      <p:pic>
        <p:nvPicPr>
          <p:cNvPr id="19" name="図 18" descr="教会のステンドグラス&#10;&#10;低い精度で">
            <a:extLst>
              <a:ext uri="{FF2B5EF4-FFF2-40B4-BE49-F238E27FC236}">
                <a16:creationId xmlns:a16="http://schemas.microsoft.com/office/drawing/2014/main" id="{9E6021B3-5B49-7ABB-5394-64F04FBD91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533" y="1288591"/>
            <a:ext cx="3621024" cy="4828032"/>
          </a:xfrm>
          <a:prstGeom prst="rect">
            <a:avLst/>
          </a:prstGeom>
        </p:spPr>
      </p:pic>
      <p:pic>
        <p:nvPicPr>
          <p:cNvPr id="7" name="図 6" descr="壁に掛けられた橋&#10;&#10;低い精度で">
            <a:extLst>
              <a:ext uri="{FF2B5EF4-FFF2-40B4-BE49-F238E27FC236}">
                <a16:creationId xmlns:a16="http://schemas.microsoft.com/office/drawing/2014/main" id="{14E02B71-0433-0988-15C3-FBC1ADF1D6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2879" y="1288591"/>
            <a:ext cx="3621025" cy="4828032"/>
          </a:xfrm>
          <a:prstGeom prst="rect">
            <a:avLst/>
          </a:prstGeom>
        </p:spPr>
      </p:pic>
    </p:spTree>
    <p:extLst>
      <p:ext uri="{BB962C8B-B14F-4D97-AF65-F5344CB8AC3E}">
        <p14:creationId xmlns:p14="http://schemas.microsoft.com/office/powerpoint/2010/main" val="11879738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FBBF67-757F-4462-DBF9-6B26A7AA4B2E}"/>
              </a:ext>
            </a:extLst>
          </p:cNvPr>
          <p:cNvSpPr>
            <a:spLocks noGrp="1"/>
          </p:cNvSpPr>
          <p:nvPr>
            <p:ph type="title"/>
          </p:nvPr>
        </p:nvSpPr>
        <p:spPr>
          <a:xfrm>
            <a:off x="916857" y="324654"/>
            <a:ext cx="10788189" cy="970311"/>
          </a:xfrm>
        </p:spPr>
        <p:txBody>
          <a:bodyPr>
            <a:normAutofit/>
          </a:bodyPr>
          <a:lstStyle/>
          <a:p>
            <a:r>
              <a:rPr kumimoji="1" lang="en-US" altLang="ja-JP" dirty="0"/>
              <a:t>Rennes</a:t>
            </a:r>
            <a:r>
              <a:rPr kumimoji="1" lang="ja-JP" altLang="en-US" dirty="0"/>
              <a:t>の魅力 </a:t>
            </a:r>
            <a:r>
              <a:rPr lang="ja-JP" altLang="en-US" dirty="0"/>
              <a:t>カトリックの</a:t>
            </a:r>
            <a:r>
              <a:rPr kumimoji="1" lang="ja-JP" altLang="en-US" dirty="0"/>
              <a:t>クリスマス</a:t>
            </a:r>
          </a:p>
        </p:txBody>
      </p:sp>
      <p:pic>
        <p:nvPicPr>
          <p:cNvPr id="11" name="図 10" descr="建物の前に立っている人たち&#10;&#10;中程度の精度で自動的に生成された説明">
            <a:extLst>
              <a:ext uri="{FF2B5EF4-FFF2-40B4-BE49-F238E27FC236}">
                <a16:creationId xmlns:a16="http://schemas.microsoft.com/office/drawing/2014/main" id="{14943B36-D0B4-AC33-CF96-B257EB5D97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71" y="1840160"/>
            <a:ext cx="2743200" cy="3657600"/>
          </a:xfrm>
          <a:prstGeom prst="rect">
            <a:avLst/>
          </a:prstGeom>
        </p:spPr>
      </p:pic>
      <p:pic>
        <p:nvPicPr>
          <p:cNvPr id="17" name="図 16" descr="屋外, 建物, 立つ, ウォーキング が含まれている画像">
            <a:extLst>
              <a:ext uri="{FF2B5EF4-FFF2-40B4-BE49-F238E27FC236}">
                <a16:creationId xmlns:a16="http://schemas.microsoft.com/office/drawing/2014/main" id="{10AE1911-4180-BBAF-26BC-E96666D71F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8115" y="1840160"/>
            <a:ext cx="2743200" cy="3657600"/>
          </a:xfrm>
          <a:prstGeom prst="rect">
            <a:avLst/>
          </a:prstGeom>
        </p:spPr>
      </p:pic>
      <p:pic>
        <p:nvPicPr>
          <p:cNvPr id="19" name="図 18" descr="レンガ造りの建物のcg&#10;&#10;低い精度で">
            <a:extLst>
              <a:ext uri="{FF2B5EF4-FFF2-40B4-BE49-F238E27FC236}">
                <a16:creationId xmlns:a16="http://schemas.microsoft.com/office/drawing/2014/main" id="{ACD52181-27BB-FBE4-0BCC-F193D4F89A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4367" y="1840160"/>
            <a:ext cx="2743200" cy="3657600"/>
          </a:xfrm>
          <a:prstGeom prst="rect">
            <a:avLst/>
          </a:prstGeom>
        </p:spPr>
      </p:pic>
      <p:pic>
        <p:nvPicPr>
          <p:cNvPr id="21" name="図 20" descr="教会のステンドグラス&#10;&#10;中程度の精度で">
            <a:extLst>
              <a:ext uri="{FF2B5EF4-FFF2-40B4-BE49-F238E27FC236}">
                <a16:creationId xmlns:a16="http://schemas.microsoft.com/office/drawing/2014/main" id="{7CBA4EAA-3AE8-B7DA-80A2-64A9A042FA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4023" y="1840160"/>
            <a:ext cx="2743200" cy="3657600"/>
          </a:xfrm>
          <a:prstGeom prst="rect">
            <a:avLst/>
          </a:prstGeom>
        </p:spPr>
      </p:pic>
    </p:spTree>
    <p:extLst>
      <p:ext uri="{BB962C8B-B14F-4D97-AF65-F5344CB8AC3E}">
        <p14:creationId xmlns:p14="http://schemas.microsoft.com/office/powerpoint/2010/main" val="734506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288F7FE-C41E-5063-B79D-64DCDEE863DC}"/>
              </a:ext>
            </a:extLst>
          </p:cNvPr>
          <p:cNvSpPr>
            <a:spLocks noGrp="1"/>
          </p:cNvSpPr>
          <p:nvPr>
            <p:ph type="title"/>
          </p:nvPr>
        </p:nvSpPr>
        <p:spPr/>
        <p:txBody>
          <a:bodyPr/>
          <a:lstStyle/>
          <a:p>
            <a:r>
              <a:rPr kumimoji="1" lang="en-US" altLang="ja-JP" dirty="0"/>
              <a:t>Rennes</a:t>
            </a:r>
            <a:r>
              <a:rPr kumimoji="1" lang="ja-JP" altLang="en-US" dirty="0"/>
              <a:t>とは</a:t>
            </a:r>
          </a:p>
        </p:txBody>
      </p:sp>
      <p:pic>
        <p:nvPicPr>
          <p:cNvPr id="5" name="コンテンツ プレースホルダー 4" descr="マップ">
            <a:extLst>
              <a:ext uri="{FF2B5EF4-FFF2-40B4-BE49-F238E27FC236}">
                <a16:creationId xmlns:a16="http://schemas.microsoft.com/office/drawing/2014/main" id="{7EE783A2-57D3-B264-DF31-390A886C94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4701" y="1690688"/>
            <a:ext cx="3871295" cy="3589331"/>
          </a:xfrm>
        </p:spPr>
      </p:pic>
      <p:sp>
        <p:nvSpPr>
          <p:cNvPr id="6" name="テキスト ボックス 5">
            <a:extLst>
              <a:ext uri="{FF2B5EF4-FFF2-40B4-BE49-F238E27FC236}">
                <a16:creationId xmlns:a16="http://schemas.microsoft.com/office/drawing/2014/main" id="{72388057-2598-4B72-E326-CF97783815AC}"/>
              </a:ext>
            </a:extLst>
          </p:cNvPr>
          <p:cNvSpPr txBox="1"/>
          <p:nvPr/>
        </p:nvSpPr>
        <p:spPr>
          <a:xfrm>
            <a:off x="741069" y="5796051"/>
            <a:ext cx="5340144" cy="400110"/>
          </a:xfrm>
          <a:prstGeom prst="rect">
            <a:avLst/>
          </a:prstGeom>
          <a:noFill/>
        </p:spPr>
        <p:txBody>
          <a:bodyPr wrap="square" rtlCol="0">
            <a:spAutoFit/>
          </a:bodyPr>
          <a:lstStyle/>
          <a:p>
            <a:r>
              <a:rPr lang="ja-JP" altLang="en-US" sz="2000" dirty="0"/>
              <a:t>引用元</a:t>
            </a:r>
            <a:r>
              <a:rPr lang="en-US" altLang="ja-JP" sz="2000" dirty="0"/>
              <a:t>:https://tetsutaroweb.com/</a:t>
            </a:r>
            <a:r>
              <a:rPr lang="en-US" altLang="ja-JP" sz="2000" dirty="0" err="1"/>
              <a:t>rennes</a:t>
            </a:r>
            <a:r>
              <a:rPr lang="en-US" altLang="ja-JP" sz="2000" dirty="0"/>
              <a:t>/</a:t>
            </a:r>
            <a:endParaRPr kumimoji="1" lang="ja-JP" altLang="en-US" sz="2000" dirty="0"/>
          </a:p>
        </p:txBody>
      </p:sp>
      <p:pic>
        <p:nvPicPr>
          <p:cNvPr id="8" name="図 7" descr="建物の前を歩く人々&#10;&#10;自動的に生成された説明">
            <a:extLst>
              <a:ext uri="{FF2B5EF4-FFF2-40B4-BE49-F238E27FC236}">
                <a16:creationId xmlns:a16="http://schemas.microsoft.com/office/drawing/2014/main" id="{33D7BCB5-BD4C-12CB-54B4-C6336C0BC7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6429" y="494382"/>
            <a:ext cx="4037371" cy="5383161"/>
          </a:xfrm>
          <a:prstGeom prst="rect">
            <a:avLst/>
          </a:prstGeom>
        </p:spPr>
      </p:pic>
      <p:sp>
        <p:nvSpPr>
          <p:cNvPr id="9" name="楕円 8">
            <a:extLst>
              <a:ext uri="{FF2B5EF4-FFF2-40B4-BE49-F238E27FC236}">
                <a16:creationId xmlns:a16="http://schemas.microsoft.com/office/drawing/2014/main" id="{E0D830D3-ED6F-A89C-669F-CD6D26677AB7}"/>
              </a:ext>
            </a:extLst>
          </p:cNvPr>
          <p:cNvSpPr/>
          <p:nvPr/>
        </p:nvSpPr>
        <p:spPr>
          <a:xfrm>
            <a:off x="1976284" y="2576052"/>
            <a:ext cx="147484" cy="16714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15936F9C-0738-2C92-7FE6-32A63568F6FE}"/>
              </a:ext>
            </a:extLst>
          </p:cNvPr>
          <p:cNvCxnSpPr>
            <a:cxnSpLocks/>
          </p:cNvCxnSpPr>
          <p:nvPr/>
        </p:nvCxnSpPr>
        <p:spPr>
          <a:xfrm flipV="1">
            <a:off x="2123768" y="589935"/>
            <a:ext cx="5004619" cy="1986117"/>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直線コネクタ 11">
            <a:extLst>
              <a:ext uri="{FF2B5EF4-FFF2-40B4-BE49-F238E27FC236}">
                <a16:creationId xmlns:a16="http://schemas.microsoft.com/office/drawing/2014/main" id="{13D2A307-B66D-2DCD-CD71-B9F959BBCB6E}"/>
              </a:ext>
            </a:extLst>
          </p:cNvPr>
          <p:cNvCxnSpPr>
            <a:cxnSpLocks/>
          </p:cNvCxnSpPr>
          <p:nvPr/>
        </p:nvCxnSpPr>
        <p:spPr>
          <a:xfrm>
            <a:off x="1976284" y="2743200"/>
            <a:ext cx="5340145" cy="3134343"/>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770742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EE3A33-520F-B3BF-5B71-A348C964F702}"/>
              </a:ext>
            </a:extLst>
          </p:cNvPr>
          <p:cNvSpPr>
            <a:spLocks noGrp="1"/>
          </p:cNvSpPr>
          <p:nvPr>
            <p:ph type="title"/>
          </p:nvPr>
        </p:nvSpPr>
        <p:spPr/>
        <p:txBody>
          <a:bodyPr/>
          <a:lstStyle/>
          <a:p>
            <a:r>
              <a:rPr kumimoji="1" lang="ja-JP" altLang="en-US" dirty="0"/>
              <a:t>ドイツへの交換留学</a:t>
            </a:r>
          </a:p>
        </p:txBody>
      </p:sp>
      <p:pic>
        <p:nvPicPr>
          <p:cNvPr id="5" name="コンテンツ プレースホルダー 4" descr="屋外, 公園, 木, 小さい が含まれている画像">
            <a:extLst>
              <a:ext uri="{FF2B5EF4-FFF2-40B4-BE49-F238E27FC236}">
                <a16:creationId xmlns:a16="http://schemas.microsoft.com/office/drawing/2014/main" id="{5C1B03C8-FD36-5D3F-FE2A-E1193B79DE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400" y="1907458"/>
            <a:ext cx="2743200" cy="3657600"/>
          </a:xfrm>
        </p:spPr>
      </p:pic>
      <p:pic>
        <p:nvPicPr>
          <p:cNvPr id="7" name="図 6" descr="草の上にいくつかの木">
            <a:extLst>
              <a:ext uri="{FF2B5EF4-FFF2-40B4-BE49-F238E27FC236}">
                <a16:creationId xmlns:a16="http://schemas.microsoft.com/office/drawing/2014/main" id="{FD2E8D78-E0B1-01D2-3114-17B0AD4AD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4201" y="1907458"/>
            <a:ext cx="2743200" cy="3657600"/>
          </a:xfrm>
          <a:prstGeom prst="rect">
            <a:avLst/>
          </a:prstGeom>
        </p:spPr>
      </p:pic>
      <p:pic>
        <p:nvPicPr>
          <p:cNvPr id="9" name="図 8" descr="鍋に入った料理">
            <a:extLst>
              <a:ext uri="{FF2B5EF4-FFF2-40B4-BE49-F238E27FC236}">
                <a16:creationId xmlns:a16="http://schemas.microsoft.com/office/drawing/2014/main" id="{46E8ED66-657D-C6C8-1D0B-ED8B196A73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0300" y="1907458"/>
            <a:ext cx="2743200" cy="3657600"/>
          </a:xfrm>
          <a:prstGeom prst="rect">
            <a:avLst/>
          </a:prstGeom>
        </p:spPr>
      </p:pic>
      <p:pic>
        <p:nvPicPr>
          <p:cNvPr id="11" name="図 10" descr="テーブルで食事をしている人&#10;&#10;中程度の精度で">
            <a:extLst>
              <a:ext uri="{FF2B5EF4-FFF2-40B4-BE49-F238E27FC236}">
                <a16:creationId xmlns:a16="http://schemas.microsoft.com/office/drawing/2014/main" id="{54546D01-B1B7-94B4-CFED-ACA0E1F7DD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86400" y="1907458"/>
            <a:ext cx="2743200" cy="3657600"/>
          </a:xfrm>
          <a:prstGeom prst="rect">
            <a:avLst/>
          </a:prstGeom>
        </p:spPr>
      </p:pic>
    </p:spTree>
    <p:extLst>
      <p:ext uri="{BB962C8B-B14F-4D97-AF65-F5344CB8AC3E}">
        <p14:creationId xmlns:p14="http://schemas.microsoft.com/office/powerpoint/2010/main" val="18730677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17400D-C690-9FEC-24D2-E83EEEFF7D43}"/>
              </a:ext>
            </a:extLst>
          </p:cNvPr>
          <p:cNvSpPr>
            <a:spLocks noGrp="1"/>
          </p:cNvSpPr>
          <p:nvPr>
            <p:ph type="title"/>
          </p:nvPr>
        </p:nvSpPr>
        <p:spPr/>
        <p:txBody>
          <a:bodyPr/>
          <a:lstStyle/>
          <a:p>
            <a:r>
              <a:rPr kumimoji="1" lang="ja-JP" altLang="en-US" dirty="0"/>
              <a:t>ミュンヘンといえば</a:t>
            </a:r>
          </a:p>
        </p:txBody>
      </p:sp>
      <p:pic>
        <p:nvPicPr>
          <p:cNvPr id="5" name="コンテンツ プレースホルダー 4" descr="建物の前の群衆">
            <a:extLst>
              <a:ext uri="{FF2B5EF4-FFF2-40B4-BE49-F238E27FC236}">
                <a16:creationId xmlns:a16="http://schemas.microsoft.com/office/drawing/2014/main" id="{DD685A97-0FEB-0837-8825-E9FCC58D58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977" y="1433354"/>
            <a:ext cx="3621023" cy="4828032"/>
          </a:xfrm>
        </p:spPr>
      </p:pic>
      <p:pic>
        <p:nvPicPr>
          <p:cNvPr id="7" name="図 6" descr="レストランにいる人たち&#10;&#10;低い精度で">
            <a:extLst>
              <a:ext uri="{FF2B5EF4-FFF2-40B4-BE49-F238E27FC236}">
                <a16:creationId xmlns:a16="http://schemas.microsoft.com/office/drawing/2014/main" id="{BF654930-E039-F3DA-4753-E4C68A34B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9737" y="1433354"/>
            <a:ext cx="3621024" cy="4828032"/>
          </a:xfrm>
          <a:prstGeom prst="rect">
            <a:avLst/>
          </a:prstGeom>
        </p:spPr>
      </p:pic>
      <p:pic>
        <p:nvPicPr>
          <p:cNvPr id="19" name="図 18" descr="ビールの入ったグラス&#10;&#10;自動的に生成された説明">
            <a:extLst>
              <a:ext uri="{FF2B5EF4-FFF2-40B4-BE49-F238E27FC236}">
                <a16:creationId xmlns:a16="http://schemas.microsoft.com/office/drawing/2014/main" id="{688251F2-ED99-59FD-29E8-829D635103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498" y="1433354"/>
            <a:ext cx="4035932" cy="4828032"/>
          </a:xfrm>
          <a:prstGeom prst="rect">
            <a:avLst/>
          </a:prstGeom>
        </p:spPr>
      </p:pic>
    </p:spTree>
    <p:extLst>
      <p:ext uri="{BB962C8B-B14F-4D97-AF65-F5344CB8AC3E}">
        <p14:creationId xmlns:p14="http://schemas.microsoft.com/office/powerpoint/2010/main" val="22579881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435FC0-CC20-C14B-546E-E98CF89B0AF8}"/>
              </a:ext>
            </a:extLst>
          </p:cNvPr>
          <p:cNvSpPr>
            <a:spLocks noGrp="1"/>
          </p:cNvSpPr>
          <p:nvPr>
            <p:ph type="title"/>
          </p:nvPr>
        </p:nvSpPr>
        <p:spPr/>
        <p:txBody>
          <a:bodyPr/>
          <a:lstStyle/>
          <a:p>
            <a:r>
              <a:rPr kumimoji="1" lang="en-US" altLang="ja-JP" dirty="0"/>
              <a:t>LMU</a:t>
            </a:r>
            <a:r>
              <a:rPr kumimoji="1" lang="ja-JP" altLang="en-US" dirty="0"/>
              <a:t>のキャンパス</a:t>
            </a:r>
          </a:p>
        </p:txBody>
      </p:sp>
      <p:pic>
        <p:nvPicPr>
          <p:cNvPr id="11" name="図 10" descr="草の上にある建物">
            <a:extLst>
              <a:ext uri="{FF2B5EF4-FFF2-40B4-BE49-F238E27FC236}">
                <a16:creationId xmlns:a16="http://schemas.microsoft.com/office/drawing/2014/main" id="{4F65F30D-C0D3-16D0-55CA-E9DBDFBB38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9747" y="1690688"/>
            <a:ext cx="3621024" cy="4828032"/>
          </a:xfrm>
          <a:prstGeom prst="rect">
            <a:avLst/>
          </a:prstGeom>
        </p:spPr>
      </p:pic>
      <p:pic>
        <p:nvPicPr>
          <p:cNvPr id="13" name="図 12" descr="家の前の道&#10;&#10;中程度の精度で">
            <a:extLst>
              <a:ext uri="{FF2B5EF4-FFF2-40B4-BE49-F238E27FC236}">
                <a16:creationId xmlns:a16="http://schemas.microsoft.com/office/drawing/2014/main" id="{D17FD5C7-3B5C-1524-2455-CE18571687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231" y="1690688"/>
            <a:ext cx="3621024" cy="4828032"/>
          </a:xfrm>
          <a:prstGeom prst="rect">
            <a:avLst/>
          </a:prstGeom>
        </p:spPr>
      </p:pic>
      <p:pic>
        <p:nvPicPr>
          <p:cNvPr id="17" name="図 16" descr="建物, 屋外, ストリート, 座る が含まれている画像">
            <a:extLst>
              <a:ext uri="{FF2B5EF4-FFF2-40B4-BE49-F238E27FC236}">
                <a16:creationId xmlns:a16="http://schemas.microsoft.com/office/drawing/2014/main" id="{96D9F7C7-A6A6-8D9C-0964-9F6905151D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5489" y="1690688"/>
            <a:ext cx="3621024" cy="4828032"/>
          </a:xfrm>
          <a:prstGeom prst="rect">
            <a:avLst/>
          </a:prstGeom>
        </p:spPr>
      </p:pic>
    </p:spTree>
    <p:extLst>
      <p:ext uri="{BB962C8B-B14F-4D97-AF65-F5344CB8AC3E}">
        <p14:creationId xmlns:p14="http://schemas.microsoft.com/office/powerpoint/2010/main" val="5321521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B6F6F5-CC0F-300B-C02C-B7D00C3D1432}"/>
              </a:ext>
            </a:extLst>
          </p:cNvPr>
          <p:cNvSpPr>
            <a:spLocks noGrp="1"/>
          </p:cNvSpPr>
          <p:nvPr>
            <p:ph type="title"/>
          </p:nvPr>
        </p:nvSpPr>
        <p:spPr/>
        <p:txBody>
          <a:bodyPr/>
          <a:lstStyle/>
          <a:p>
            <a:r>
              <a:rPr lang="ja-JP" altLang="en-US" dirty="0"/>
              <a:t>キャンパス、建物内</a:t>
            </a:r>
            <a:endParaRPr kumimoji="1" lang="ja-JP" altLang="en-US" dirty="0"/>
          </a:p>
        </p:txBody>
      </p:sp>
      <p:pic>
        <p:nvPicPr>
          <p:cNvPr id="7" name="図 6" descr="屋内, 自転車, 金属, 椅子 が含まれている画像">
            <a:extLst>
              <a:ext uri="{FF2B5EF4-FFF2-40B4-BE49-F238E27FC236}">
                <a16:creationId xmlns:a16="http://schemas.microsoft.com/office/drawing/2014/main" id="{6B6B9923-C1C3-F752-BAB6-3AE998A63C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2087" y="1493172"/>
            <a:ext cx="3749777" cy="4999703"/>
          </a:xfrm>
          <a:prstGeom prst="rect">
            <a:avLst/>
          </a:prstGeom>
        </p:spPr>
      </p:pic>
      <p:pic>
        <p:nvPicPr>
          <p:cNvPr id="5" name="図 4" descr="建物, 座る, 横, 石 が含まれている画像">
            <a:extLst>
              <a:ext uri="{FF2B5EF4-FFF2-40B4-BE49-F238E27FC236}">
                <a16:creationId xmlns:a16="http://schemas.microsoft.com/office/drawing/2014/main" id="{4A4B2169-F1B6-D735-A176-7B29833493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6688" y="1493172"/>
            <a:ext cx="3749777" cy="4999703"/>
          </a:xfrm>
          <a:prstGeom prst="rect">
            <a:avLst/>
          </a:prstGeom>
        </p:spPr>
      </p:pic>
    </p:spTree>
    <p:extLst>
      <p:ext uri="{BB962C8B-B14F-4D97-AF65-F5344CB8AC3E}">
        <p14:creationId xmlns:p14="http://schemas.microsoft.com/office/powerpoint/2010/main" val="9625295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2FD4A4-7DEB-0A06-11C3-3AB245FC0A64}"/>
              </a:ext>
            </a:extLst>
          </p:cNvPr>
          <p:cNvSpPr>
            <a:spLocks noGrp="1"/>
          </p:cNvSpPr>
          <p:nvPr>
            <p:ph type="title"/>
          </p:nvPr>
        </p:nvSpPr>
        <p:spPr/>
        <p:txBody>
          <a:bodyPr/>
          <a:lstStyle/>
          <a:p>
            <a:r>
              <a:rPr lang="ja-JP" altLang="en-US" dirty="0"/>
              <a:t>ミュンヘンから外に出ると</a:t>
            </a:r>
            <a:endParaRPr kumimoji="1" lang="ja-JP" altLang="en-US" dirty="0"/>
          </a:p>
        </p:txBody>
      </p:sp>
      <p:pic>
        <p:nvPicPr>
          <p:cNvPr id="5" name="コンテンツ プレースホルダー 4" descr="屋外, 人, 道路, ストリート が含まれている画像">
            <a:extLst>
              <a:ext uri="{FF2B5EF4-FFF2-40B4-BE49-F238E27FC236}">
                <a16:creationId xmlns:a16="http://schemas.microsoft.com/office/drawing/2014/main" id="{8B8DB87E-2E60-6D9F-1CAC-8857BBADF2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2872" y="1350500"/>
            <a:ext cx="3621023" cy="4828032"/>
          </a:xfrm>
        </p:spPr>
      </p:pic>
      <p:pic>
        <p:nvPicPr>
          <p:cNvPr id="7" name="図 6" descr="森の中の道">
            <a:extLst>
              <a:ext uri="{FF2B5EF4-FFF2-40B4-BE49-F238E27FC236}">
                <a16:creationId xmlns:a16="http://schemas.microsoft.com/office/drawing/2014/main" id="{9A661770-6ACC-CE47-7F11-144D317544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5488" y="1350500"/>
            <a:ext cx="3621024" cy="4828032"/>
          </a:xfrm>
          <a:prstGeom prst="rect">
            <a:avLst/>
          </a:prstGeom>
        </p:spPr>
      </p:pic>
      <p:pic>
        <p:nvPicPr>
          <p:cNvPr id="11" name="図 10" descr="丘の上に立っている&#10;&#10;低い精度で">
            <a:extLst>
              <a:ext uri="{FF2B5EF4-FFF2-40B4-BE49-F238E27FC236}">
                <a16:creationId xmlns:a16="http://schemas.microsoft.com/office/drawing/2014/main" id="{599D6E2A-92D0-18A6-46E1-F3A901D9C8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8106" y="1350500"/>
            <a:ext cx="3621024" cy="4828032"/>
          </a:xfrm>
          <a:prstGeom prst="rect">
            <a:avLst/>
          </a:prstGeom>
        </p:spPr>
      </p:pic>
    </p:spTree>
    <p:extLst>
      <p:ext uri="{BB962C8B-B14F-4D97-AF65-F5344CB8AC3E}">
        <p14:creationId xmlns:p14="http://schemas.microsoft.com/office/powerpoint/2010/main" val="32842880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85C6F5-6FFE-E097-C56B-F755885630A6}"/>
              </a:ext>
            </a:extLst>
          </p:cNvPr>
          <p:cNvSpPr>
            <a:spLocks noGrp="1"/>
          </p:cNvSpPr>
          <p:nvPr>
            <p:ph type="title"/>
          </p:nvPr>
        </p:nvSpPr>
        <p:spPr/>
        <p:txBody>
          <a:bodyPr/>
          <a:lstStyle/>
          <a:p>
            <a:r>
              <a:rPr kumimoji="1" lang="en-US" altLang="ja-JP" dirty="0"/>
              <a:t>TUM</a:t>
            </a:r>
            <a:r>
              <a:rPr kumimoji="1" lang="ja-JP" altLang="en-US" dirty="0"/>
              <a:t>の駅</a:t>
            </a:r>
          </a:p>
        </p:txBody>
      </p:sp>
      <p:pic>
        <p:nvPicPr>
          <p:cNvPr id="5" name="コンテンツ プレースホルダー 4" descr="駅のホーム">
            <a:extLst>
              <a:ext uri="{FF2B5EF4-FFF2-40B4-BE49-F238E27FC236}">
                <a16:creationId xmlns:a16="http://schemas.microsoft.com/office/drawing/2014/main" id="{8B9745A9-7C8A-3EB5-3453-A850E0F988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21666" y="1323643"/>
            <a:ext cx="3751325" cy="5001768"/>
          </a:xfrm>
        </p:spPr>
      </p:pic>
      <p:pic>
        <p:nvPicPr>
          <p:cNvPr id="7" name="図 6" descr="駅のホーム&#10;&#10;中程度の精度で">
            <a:extLst>
              <a:ext uri="{FF2B5EF4-FFF2-40B4-BE49-F238E27FC236}">
                <a16:creationId xmlns:a16="http://schemas.microsoft.com/office/drawing/2014/main" id="{ED926058-5FF9-087D-6608-1E564ED7E7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3444" y="1323643"/>
            <a:ext cx="3751327" cy="5001768"/>
          </a:xfrm>
          <a:prstGeom prst="rect">
            <a:avLst/>
          </a:prstGeom>
        </p:spPr>
      </p:pic>
    </p:spTree>
    <p:extLst>
      <p:ext uri="{BB962C8B-B14F-4D97-AF65-F5344CB8AC3E}">
        <p14:creationId xmlns:p14="http://schemas.microsoft.com/office/powerpoint/2010/main" val="1434967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FDB81870-5733-E5DD-D9A8-6B7C0DFF95B4}"/>
              </a:ext>
            </a:extLst>
          </p:cNvPr>
          <p:cNvSpPr>
            <a:spLocks noGrp="1"/>
          </p:cNvSpPr>
          <p:nvPr>
            <p:ph idx="1"/>
          </p:nvPr>
        </p:nvSpPr>
        <p:spPr/>
        <p:txBody>
          <a:bodyPr/>
          <a:lstStyle/>
          <a:p>
            <a:r>
              <a:rPr kumimoji="1" lang="en-US" altLang="ja-JP" dirty="0"/>
              <a:t>N ~ Nat*(lmax+1)**2</a:t>
            </a:r>
          </a:p>
          <a:p>
            <a:endParaRPr lang="en-US" altLang="ja-JP" dirty="0"/>
          </a:p>
          <a:p>
            <a:r>
              <a:rPr kumimoji="1" lang="en-US" altLang="ja-JP" dirty="0"/>
              <a:t>Ek = 40eV, </a:t>
            </a:r>
            <a:r>
              <a:rPr kumimoji="1" lang="en-US" altLang="ja-JP" dirty="0" err="1"/>
              <a:t>lmax</a:t>
            </a:r>
            <a:r>
              <a:rPr kumimoji="1" lang="en-US" altLang="ja-JP" dirty="0"/>
              <a:t> = 4</a:t>
            </a:r>
          </a:p>
          <a:p>
            <a:r>
              <a:rPr lang="en-US" altLang="ja-JP" dirty="0"/>
              <a:t>Ek = 1000eV, </a:t>
            </a:r>
            <a:r>
              <a:rPr lang="en-US" altLang="ja-JP" dirty="0" err="1"/>
              <a:t>lmax</a:t>
            </a:r>
            <a:r>
              <a:rPr lang="en-US" altLang="ja-JP" dirty="0"/>
              <a:t> = 15</a:t>
            </a:r>
          </a:p>
          <a:p>
            <a:r>
              <a:rPr kumimoji="1" lang="en-US" altLang="ja-JP" dirty="0"/>
              <a:t>Ek = 8000eV, </a:t>
            </a:r>
            <a:r>
              <a:rPr kumimoji="1" lang="en-US" altLang="ja-JP" dirty="0" err="1"/>
              <a:t>lmax</a:t>
            </a:r>
            <a:r>
              <a:rPr kumimoji="1" lang="en-US" altLang="ja-JP" dirty="0"/>
              <a:t> = 50</a:t>
            </a:r>
            <a:endParaRPr kumimoji="1" lang="ja-JP" altLang="en-US" dirty="0"/>
          </a:p>
        </p:txBody>
      </p:sp>
      <p:sp>
        <p:nvSpPr>
          <p:cNvPr id="3" name="日付プレースホルダー 2">
            <a:extLst>
              <a:ext uri="{FF2B5EF4-FFF2-40B4-BE49-F238E27FC236}">
                <a16:creationId xmlns:a16="http://schemas.microsoft.com/office/drawing/2014/main" id="{3A7FE13C-44E2-C104-0D66-3F4DE1DE18A0}"/>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B4033A93-5992-7682-5D42-36B46262EF1B}"/>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34E10AE4-AF76-E800-072A-1F5AD5D02F9F}"/>
              </a:ext>
            </a:extLst>
          </p:cNvPr>
          <p:cNvSpPr>
            <a:spLocks noGrp="1"/>
          </p:cNvSpPr>
          <p:nvPr>
            <p:ph type="sldNum" sz="quarter" idx="12"/>
          </p:nvPr>
        </p:nvSpPr>
        <p:spPr/>
        <p:txBody>
          <a:bodyPr/>
          <a:lstStyle/>
          <a:p>
            <a:fld id="{B21B9B4F-A4D2-4B49-B820-CCE4FA55D23B}" type="slidenum">
              <a:rPr kumimoji="1" lang="ja-JP" altLang="en-US" smtClean="0"/>
              <a:pPr/>
              <a:t>36</a:t>
            </a:fld>
            <a:endParaRPr kumimoji="1" lang="ja-JP" altLang="en-US" dirty="0"/>
          </a:p>
        </p:txBody>
      </p:sp>
    </p:spTree>
    <p:extLst>
      <p:ext uri="{BB962C8B-B14F-4D97-AF65-F5344CB8AC3E}">
        <p14:creationId xmlns:p14="http://schemas.microsoft.com/office/powerpoint/2010/main" val="41659151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E37CD580-BBF5-5427-0BB8-84A7EC91C0F4}"/>
              </a:ext>
            </a:extLst>
          </p:cNvPr>
          <p:cNvSpPr>
            <a:spLocks noGrp="1"/>
          </p:cNvSpPr>
          <p:nvPr>
            <p:ph idx="1"/>
          </p:nvPr>
        </p:nvSpPr>
        <p:spPr/>
        <p:txBody>
          <a:bodyPr>
            <a:normAutofit lnSpcReduction="10000"/>
          </a:bodyPr>
          <a:lstStyle/>
          <a:p>
            <a:r>
              <a:rPr kumimoji="1" lang="en-US" altLang="ja-JP" dirty="0"/>
              <a:t>High truncation order of scattering paths</a:t>
            </a:r>
          </a:p>
          <a:p>
            <a:pPr>
              <a:buFont typeface="Wingdings" panose="05000000000000000000" pitchFamily="2" charset="2"/>
              <a:buChar char="ü"/>
            </a:pPr>
            <a:r>
              <a:rPr lang="en-US" altLang="ja-JP" dirty="0"/>
              <a:t>High kinetic energy for photo electron (~1000eV) (</a:t>
            </a:r>
            <a:r>
              <a:rPr lang="en-US" altLang="ja-JP" sz="2386" dirty="0"/>
              <a:t>lab condition</a:t>
            </a:r>
            <a:r>
              <a:rPr lang="en-US" altLang="ja-JP" dirty="0"/>
              <a:t>)</a:t>
            </a:r>
          </a:p>
          <a:p>
            <a:pPr>
              <a:buFont typeface="Wingdings" panose="05000000000000000000" pitchFamily="2" charset="2"/>
              <a:buChar char="ü"/>
            </a:pPr>
            <a:r>
              <a:rPr kumimoji="1" lang="en-US" altLang="ja-JP" dirty="0"/>
              <a:t>Electron Mean Free Path is </a:t>
            </a:r>
            <a:r>
              <a:rPr lang="en-US" altLang="ja-JP" dirty="0"/>
              <a:t>large</a:t>
            </a:r>
            <a:r>
              <a:rPr kumimoji="1" lang="en-US" altLang="ja-JP" dirty="0"/>
              <a:t> (19Å: larger clusters)</a:t>
            </a:r>
          </a:p>
          <a:p>
            <a:endParaRPr lang="en-US" altLang="ja-JP" dirty="0"/>
          </a:p>
          <a:p>
            <a:r>
              <a:rPr kumimoji="1" lang="en-US" altLang="ja-JP" dirty="0"/>
              <a:t>High consumption of scattering orders</a:t>
            </a:r>
          </a:p>
          <a:p>
            <a:pPr>
              <a:buFont typeface="Wingdings" panose="05000000000000000000" pitchFamily="2" charset="2"/>
              <a:buChar char="ü"/>
            </a:pPr>
            <a:r>
              <a:rPr lang="en-US" altLang="ja-JP" dirty="0"/>
              <a:t>Sr has higher backscattering factor than Ti and O</a:t>
            </a:r>
          </a:p>
          <a:p>
            <a:endParaRPr kumimoji="1" lang="en-US" altLang="ja-JP" dirty="0"/>
          </a:p>
          <a:p>
            <a:pPr>
              <a:buFont typeface="Wingdings" panose="05000000000000000000" pitchFamily="2" charset="2"/>
              <a:buChar char="ü"/>
            </a:pPr>
            <a:r>
              <a:rPr lang="en-US" altLang="ja-JP" dirty="0"/>
              <a:t>Forward scattering factor &gt; lattice parameter</a:t>
            </a:r>
          </a:p>
          <a:p>
            <a:endParaRPr kumimoji="1" lang="ja-JP" altLang="en-US" dirty="0"/>
          </a:p>
        </p:txBody>
      </p:sp>
      <p:sp>
        <p:nvSpPr>
          <p:cNvPr id="3" name="日付プレースホルダー 2">
            <a:extLst>
              <a:ext uri="{FF2B5EF4-FFF2-40B4-BE49-F238E27FC236}">
                <a16:creationId xmlns:a16="http://schemas.microsoft.com/office/drawing/2014/main" id="{6FD7864C-9115-E297-3FDB-AB3791E14F08}"/>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88085179-D6C8-B6B9-EE06-BA8C26BFDA81}"/>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FF8CEE16-C19E-4790-2FB6-9F344F0A1F85}"/>
              </a:ext>
            </a:extLst>
          </p:cNvPr>
          <p:cNvSpPr>
            <a:spLocks noGrp="1"/>
          </p:cNvSpPr>
          <p:nvPr>
            <p:ph type="sldNum" sz="quarter" idx="12"/>
          </p:nvPr>
        </p:nvSpPr>
        <p:spPr/>
        <p:txBody>
          <a:bodyPr/>
          <a:lstStyle/>
          <a:p>
            <a:fld id="{B21B9B4F-A4D2-4B49-B820-CCE4FA55D23B}" type="slidenum">
              <a:rPr kumimoji="1" lang="ja-JP" altLang="en-US" smtClean="0"/>
              <a:pPr/>
              <a:t>37</a:t>
            </a:fld>
            <a:endParaRPr kumimoji="1" lang="ja-JP" altLang="en-US" dirty="0"/>
          </a:p>
        </p:txBody>
      </p:sp>
      <p:sp>
        <p:nvSpPr>
          <p:cNvPr id="6" name="テキスト ボックス 5">
            <a:extLst>
              <a:ext uri="{FF2B5EF4-FFF2-40B4-BE49-F238E27FC236}">
                <a16:creationId xmlns:a16="http://schemas.microsoft.com/office/drawing/2014/main" id="{05D3CD0A-03C0-A980-8DE4-0FB888E5A7AD}"/>
              </a:ext>
            </a:extLst>
          </p:cNvPr>
          <p:cNvSpPr txBox="1"/>
          <p:nvPr/>
        </p:nvSpPr>
        <p:spPr>
          <a:xfrm>
            <a:off x="5140601" y="289825"/>
            <a:ext cx="3947981"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Issue for STO</a:t>
            </a:r>
          </a:p>
        </p:txBody>
      </p:sp>
    </p:spTree>
    <p:extLst>
      <p:ext uri="{BB962C8B-B14F-4D97-AF65-F5344CB8AC3E}">
        <p14:creationId xmlns:p14="http://schemas.microsoft.com/office/powerpoint/2010/main" val="21119929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3BF1D4CE-48A9-0B40-4990-0945F46D5B39}"/>
              </a:ext>
            </a:extLst>
          </p:cNvPr>
          <p:cNvSpPr>
            <a:spLocks noGrp="1"/>
          </p:cNvSpPr>
          <p:nvPr>
            <p:ph idx="1"/>
          </p:nvPr>
        </p:nvSpPr>
        <p:spPr>
          <a:xfrm>
            <a:off x="1502288" y="1044804"/>
            <a:ext cx="9316046" cy="1158509"/>
          </a:xfrm>
        </p:spPr>
        <p:txBody>
          <a:bodyPr>
            <a:normAutofit/>
          </a:bodyPr>
          <a:lstStyle/>
          <a:p>
            <a:r>
              <a:rPr lang="en-US" altLang="ja-JP" sz="2045" dirty="0"/>
              <a:t>Calculation time is proportional to the number of paths taken into account (not the atomic species and structure,…purely geometric way !):</a:t>
            </a:r>
          </a:p>
          <a:p>
            <a:pPr>
              <a:buFont typeface="Wingdings" panose="05000000000000000000" pitchFamily="2" charset="2"/>
              <a:buChar char="ü"/>
            </a:pPr>
            <a:r>
              <a:rPr lang="en-US" altLang="ja-JP" sz="2045" dirty="0"/>
              <a:t> E.g.1: 3 Sr atoms, scattering order = 2</a:t>
            </a:r>
          </a:p>
        </p:txBody>
      </p:sp>
      <p:sp>
        <p:nvSpPr>
          <p:cNvPr id="5" name="フッター プレースホルダー 4">
            <a:extLst>
              <a:ext uri="{FF2B5EF4-FFF2-40B4-BE49-F238E27FC236}">
                <a16:creationId xmlns:a16="http://schemas.microsoft.com/office/drawing/2014/main" id="{0C551C87-6833-E304-4CE8-9F0C4444883C}"/>
              </a:ext>
            </a:extLst>
          </p:cNvPr>
          <p:cNvSpPr>
            <a:spLocks noGrp="1"/>
          </p:cNvSpPr>
          <p:nvPr>
            <p:ph type="ftr" sz="quarter" idx="11"/>
          </p:nvPr>
        </p:nvSpPr>
        <p:spPr/>
        <p:txBody>
          <a:bodyPr/>
          <a:lstStyle/>
          <a:p>
            <a:r>
              <a:rPr kumimoji="1" lang="en-US" altLang="ja-JP" b="1" dirty="0"/>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C3721B5D-C40D-DE7B-10BA-8551B9F2FDD3}"/>
              </a:ext>
            </a:extLst>
          </p:cNvPr>
          <p:cNvSpPr>
            <a:spLocks noGrp="1"/>
          </p:cNvSpPr>
          <p:nvPr>
            <p:ph type="sldNum" sz="quarter" idx="12"/>
          </p:nvPr>
        </p:nvSpPr>
        <p:spPr/>
        <p:txBody>
          <a:bodyPr/>
          <a:lstStyle/>
          <a:p>
            <a:fld id="{B21B9B4F-A4D2-4B49-B820-CCE4FA55D23B}" type="slidenum">
              <a:rPr kumimoji="1" lang="ja-JP" altLang="en-US" smtClean="0"/>
              <a:t>38</a:t>
            </a:fld>
            <a:endParaRPr kumimoji="1" lang="ja-JP" altLang="en-US" dirty="0"/>
          </a:p>
        </p:txBody>
      </p:sp>
      <p:sp>
        <p:nvSpPr>
          <p:cNvPr id="9" name="テキスト ボックス 8">
            <a:extLst>
              <a:ext uri="{FF2B5EF4-FFF2-40B4-BE49-F238E27FC236}">
                <a16:creationId xmlns:a16="http://schemas.microsoft.com/office/drawing/2014/main" id="{4EA1E607-6750-1FBB-E014-9CF82EBBCF7E}"/>
              </a:ext>
            </a:extLst>
          </p:cNvPr>
          <p:cNvSpPr txBox="1"/>
          <p:nvPr/>
        </p:nvSpPr>
        <p:spPr>
          <a:xfrm>
            <a:off x="4755707" y="320078"/>
            <a:ext cx="2546676"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Calculation time</a:t>
            </a:r>
          </a:p>
        </p:txBody>
      </p:sp>
      <p:sp>
        <p:nvSpPr>
          <p:cNvPr id="10" name="日付プレースホルダー 9">
            <a:extLst>
              <a:ext uri="{FF2B5EF4-FFF2-40B4-BE49-F238E27FC236}">
                <a16:creationId xmlns:a16="http://schemas.microsoft.com/office/drawing/2014/main" id="{23DD9C21-486B-1995-8E6C-65F4A425205C}"/>
              </a:ext>
            </a:extLst>
          </p:cNvPr>
          <p:cNvSpPr>
            <a:spLocks noGrp="1"/>
          </p:cNvSpPr>
          <p:nvPr>
            <p:ph type="dt" sz="half" idx="10"/>
          </p:nvPr>
        </p:nvSpPr>
        <p:spPr/>
        <p:txBody>
          <a:bodyPr/>
          <a:lstStyle/>
          <a:p>
            <a:r>
              <a:rPr kumimoji="1" lang="en-US" altLang="ja-JP"/>
              <a:t>12th June 2024</a:t>
            </a:r>
            <a:endParaRPr kumimoji="1" lang="ja-JP" altLang="en-US" dirty="0"/>
          </a:p>
        </p:txBody>
      </p:sp>
      <mc:AlternateContent xmlns:mc="http://schemas.openxmlformats.org/markup-compatibility/2006" xmlns:a14="http://schemas.microsoft.com/office/drawing/2010/main">
        <mc:Choice Requires="a14">
          <p:sp>
            <p:nvSpPr>
              <p:cNvPr id="24" name="テキスト ボックス 23">
                <a:extLst>
                  <a:ext uri="{FF2B5EF4-FFF2-40B4-BE49-F238E27FC236}">
                    <a16:creationId xmlns:a16="http://schemas.microsoft.com/office/drawing/2014/main" id="{1E51EE05-20D4-942E-E7BC-157C02FE97FE}"/>
                  </a:ext>
                </a:extLst>
              </p:cNvPr>
              <p:cNvSpPr txBox="1"/>
              <p:nvPr/>
            </p:nvSpPr>
            <p:spPr>
              <a:xfrm>
                <a:off x="6383354" y="4558852"/>
                <a:ext cx="195526" cy="28116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ja-JP" sz="1227" i="1">
                              <a:latin typeface="Cambria Math" panose="02040503050406030204" pitchFamily="18" charset="0"/>
                            </a:rPr>
                          </m:ctrlPr>
                        </m:sSupPr>
                        <m:e>
                          <m:r>
                            <a:rPr lang="en-US" altLang="ja-JP" sz="1227" i="1">
                              <a:latin typeface="Cambria Math" panose="02040503050406030204" pitchFamily="18" charset="0"/>
                            </a:rPr>
                            <m:t>𝑒</m:t>
                          </m:r>
                        </m:e>
                        <m:sup>
                          <m:r>
                            <a:rPr lang="en-US" altLang="ja-JP" sz="1227" i="1">
                              <a:latin typeface="Cambria Math" panose="02040503050406030204" pitchFamily="18" charset="0"/>
                            </a:rPr>
                            <m:t>−</m:t>
                          </m:r>
                        </m:sup>
                      </m:sSup>
                    </m:oMath>
                  </m:oMathPara>
                </a14:m>
                <a:endParaRPr lang="ja-JP" altLang="en-US" sz="1227" dirty="0"/>
              </a:p>
            </p:txBody>
          </p:sp>
        </mc:Choice>
        <mc:Fallback xmlns="">
          <p:sp>
            <p:nvSpPr>
              <p:cNvPr id="24" name="テキスト ボックス 23">
                <a:extLst>
                  <a:ext uri="{FF2B5EF4-FFF2-40B4-BE49-F238E27FC236}">
                    <a16:creationId xmlns:a16="http://schemas.microsoft.com/office/drawing/2014/main" id="{1E51EE05-20D4-942E-E7BC-157C02FE97FE}"/>
                  </a:ext>
                </a:extLst>
              </p:cNvPr>
              <p:cNvSpPr txBox="1">
                <a:spLocks noRot="1" noChangeAspect="1" noMove="1" noResize="1" noEditPoints="1" noAdjustHandles="1" noChangeArrowheads="1" noChangeShapeType="1" noTextEdit="1"/>
              </p:cNvSpPr>
              <p:nvPr/>
            </p:nvSpPr>
            <p:spPr>
              <a:xfrm>
                <a:off x="6383354" y="4558852"/>
                <a:ext cx="195526" cy="281167"/>
              </a:xfrm>
              <a:prstGeom prst="rect">
                <a:avLst/>
              </a:prstGeom>
              <a:blipFill>
                <a:blip r:embed="rId3"/>
                <a:stretch>
                  <a:fillRect r="-50000"/>
                </a:stretch>
              </a:blipFill>
            </p:spPr>
            <p:txBody>
              <a:bodyPr/>
              <a:lstStyle/>
              <a:p>
                <a:r>
                  <a:rPr lang="ja-JP" altLang="en-US">
                    <a:noFill/>
                  </a:rPr>
                  <a:t> </a:t>
                </a:r>
              </a:p>
            </p:txBody>
          </p:sp>
        </mc:Fallback>
      </mc:AlternateContent>
      <p:sp>
        <p:nvSpPr>
          <p:cNvPr id="105" name="テキスト ボックス 104">
            <a:extLst>
              <a:ext uri="{FF2B5EF4-FFF2-40B4-BE49-F238E27FC236}">
                <a16:creationId xmlns:a16="http://schemas.microsoft.com/office/drawing/2014/main" id="{BF364762-31BD-7BB3-AD9F-28BC92161ACA}"/>
              </a:ext>
            </a:extLst>
          </p:cNvPr>
          <p:cNvSpPr txBox="1"/>
          <p:nvPr/>
        </p:nvSpPr>
        <p:spPr>
          <a:xfrm>
            <a:off x="3586368" y="5095720"/>
            <a:ext cx="5085683" cy="879472"/>
          </a:xfrm>
          <a:prstGeom prst="rect">
            <a:avLst/>
          </a:prstGeom>
          <a:noFill/>
        </p:spPr>
        <p:txBody>
          <a:bodyPr wrap="square" rtlCol="0">
            <a:spAutoFit/>
          </a:bodyPr>
          <a:lstStyle/>
          <a:p>
            <a:r>
              <a:rPr lang="en-US" altLang="ja-JP" sz="1705" dirty="0"/>
              <a:t>Some other scatterings taken into account…</a:t>
            </a:r>
          </a:p>
          <a:p>
            <a:r>
              <a:rPr lang="en-US" altLang="ja-JP" sz="1705" dirty="0"/>
              <a:t>Totally…7 !</a:t>
            </a:r>
          </a:p>
          <a:p>
            <a:r>
              <a:rPr lang="en-US" altLang="ja-JP" sz="1705" dirty="0"/>
              <a:t>It doesn’t take even 1 minutes to calculate !</a:t>
            </a:r>
            <a:endParaRPr lang="ja-JP" altLang="en-US" sz="1705" dirty="0"/>
          </a:p>
        </p:txBody>
      </p:sp>
      <p:grpSp>
        <p:nvGrpSpPr>
          <p:cNvPr id="35" name="グループ化 34">
            <a:extLst>
              <a:ext uri="{FF2B5EF4-FFF2-40B4-BE49-F238E27FC236}">
                <a16:creationId xmlns:a16="http://schemas.microsoft.com/office/drawing/2014/main" id="{8C348E9B-0E6B-BA6A-1466-2446EBB74437}"/>
              </a:ext>
            </a:extLst>
          </p:cNvPr>
          <p:cNvGrpSpPr/>
          <p:nvPr/>
        </p:nvGrpSpPr>
        <p:grpSpPr>
          <a:xfrm>
            <a:off x="2569975" y="2458269"/>
            <a:ext cx="5579733" cy="2586914"/>
            <a:chOff x="1635697" y="3056654"/>
            <a:chExt cx="8183608" cy="3794141"/>
          </a:xfrm>
        </p:grpSpPr>
        <p:cxnSp>
          <p:nvCxnSpPr>
            <p:cNvPr id="31" name="Connecteur droit avec flèche 124">
              <a:extLst>
                <a:ext uri="{FF2B5EF4-FFF2-40B4-BE49-F238E27FC236}">
                  <a16:creationId xmlns:a16="http://schemas.microsoft.com/office/drawing/2014/main" id="{8FBE0F73-22F3-7BBE-FC6B-9CA733AB9F59}"/>
                </a:ext>
              </a:extLst>
            </p:cNvPr>
            <p:cNvCxnSpPr>
              <a:cxnSpLocks/>
            </p:cNvCxnSpPr>
            <p:nvPr/>
          </p:nvCxnSpPr>
          <p:spPr>
            <a:xfrm>
              <a:off x="6709000" y="5864730"/>
              <a:ext cx="1036688" cy="986065"/>
            </a:xfrm>
            <a:prstGeom prst="straightConnector1">
              <a:avLst/>
            </a:prstGeom>
            <a:ln w="47625">
              <a:tailEnd type="triangle"/>
            </a:ln>
          </p:spPr>
          <p:style>
            <a:lnRef idx="1">
              <a:schemeClr val="dk1"/>
            </a:lnRef>
            <a:fillRef idx="0">
              <a:schemeClr val="dk1"/>
            </a:fillRef>
            <a:effectRef idx="0">
              <a:schemeClr val="dk1"/>
            </a:effectRef>
            <a:fontRef idx="minor">
              <a:schemeClr val="tx1"/>
            </a:fontRef>
          </p:style>
        </p:cxnSp>
        <p:grpSp>
          <p:nvGrpSpPr>
            <p:cNvPr id="27" name="グループ化 26">
              <a:extLst>
                <a:ext uri="{FF2B5EF4-FFF2-40B4-BE49-F238E27FC236}">
                  <a16:creationId xmlns:a16="http://schemas.microsoft.com/office/drawing/2014/main" id="{D1D2C157-FDCB-B81C-EFB8-865C28DF1C4B}"/>
                </a:ext>
              </a:extLst>
            </p:cNvPr>
            <p:cNvGrpSpPr/>
            <p:nvPr/>
          </p:nvGrpSpPr>
          <p:grpSpPr>
            <a:xfrm>
              <a:off x="8777343" y="4833286"/>
              <a:ext cx="1030630" cy="1086319"/>
              <a:chOff x="4576016" y="3490660"/>
              <a:chExt cx="504056" cy="531292"/>
            </a:xfrm>
          </p:grpSpPr>
          <p:sp>
            <p:nvSpPr>
              <p:cNvPr id="28" name="Ellipse 111">
                <a:extLst>
                  <a:ext uri="{FF2B5EF4-FFF2-40B4-BE49-F238E27FC236}">
                    <a16:creationId xmlns:a16="http://schemas.microsoft.com/office/drawing/2014/main" id="{1356092D-F151-94B1-3A97-8B36DA6DC724}"/>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29" name="Ellipse 112">
                <a:extLst>
                  <a:ext uri="{FF2B5EF4-FFF2-40B4-BE49-F238E27FC236}">
                    <a16:creationId xmlns:a16="http://schemas.microsoft.com/office/drawing/2014/main" id="{CC808A54-EDBE-A932-7357-D71409FED9AB}"/>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22" name="グループ化 21">
              <a:extLst>
                <a:ext uri="{FF2B5EF4-FFF2-40B4-BE49-F238E27FC236}">
                  <a16:creationId xmlns:a16="http://schemas.microsoft.com/office/drawing/2014/main" id="{57357026-E839-00F3-D424-F8474C87BD75}"/>
                </a:ext>
              </a:extLst>
            </p:cNvPr>
            <p:cNvGrpSpPr/>
            <p:nvPr/>
          </p:nvGrpSpPr>
          <p:grpSpPr>
            <a:xfrm>
              <a:off x="5979357" y="4870827"/>
              <a:ext cx="1030630" cy="1086319"/>
              <a:chOff x="4576016" y="3490660"/>
              <a:chExt cx="504056" cy="531292"/>
            </a:xfrm>
          </p:grpSpPr>
          <p:sp>
            <p:nvSpPr>
              <p:cNvPr id="25" name="Ellipse 111">
                <a:extLst>
                  <a:ext uri="{FF2B5EF4-FFF2-40B4-BE49-F238E27FC236}">
                    <a16:creationId xmlns:a16="http://schemas.microsoft.com/office/drawing/2014/main" id="{830891BC-BE60-8BE3-8DF7-7B8283E58D47}"/>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26" name="Ellipse 112">
                <a:extLst>
                  <a:ext uri="{FF2B5EF4-FFF2-40B4-BE49-F238E27FC236}">
                    <a16:creationId xmlns:a16="http://schemas.microsoft.com/office/drawing/2014/main" id="{8A843A52-1978-3495-A81E-0141D987EDB9}"/>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17" name="グループ化 16">
              <a:extLst>
                <a:ext uri="{FF2B5EF4-FFF2-40B4-BE49-F238E27FC236}">
                  <a16:creationId xmlns:a16="http://schemas.microsoft.com/office/drawing/2014/main" id="{F949CE6C-E919-2E9F-CC99-E4F2F5F1C1AB}"/>
                </a:ext>
              </a:extLst>
            </p:cNvPr>
            <p:cNvGrpSpPr/>
            <p:nvPr/>
          </p:nvGrpSpPr>
          <p:grpSpPr>
            <a:xfrm>
              <a:off x="3634407" y="4809009"/>
              <a:ext cx="1030630" cy="1086319"/>
              <a:chOff x="4576016" y="3490660"/>
              <a:chExt cx="504056" cy="531292"/>
            </a:xfrm>
          </p:grpSpPr>
          <p:sp>
            <p:nvSpPr>
              <p:cNvPr id="19" name="Ellipse 111">
                <a:extLst>
                  <a:ext uri="{FF2B5EF4-FFF2-40B4-BE49-F238E27FC236}">
                    <a16:creationId xmlns:a16="http://schemas.microsoft.com/office/drawing/2014/main" id="{27DAF012-CD63-722F-2A9E-0B00F846F1B3}"/>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21" name="Ellipse 112">
                <a:extLst>
                  <a:ext uri="{FF2B5EF4-FFF2-40B4-BE49-F238E27FC236}">
                    <a16:creationId xmlns:a16="http://schemas.microsoft.com/office/drawing/2014/main" id="{BDB17B2A-3200-002E-7C88-C3F0F8366815}"/>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sp>
          <p:nvSpPr>
            <p:cNvPr id="15" name="爆発: 8 pt 14">
              <a:extLst>
                <a:ext uri="{FF2B5EF4-FFF2-40B4-BE49-F238E27FC236}">
                  <a16:creationId xmlns:a16="http://schemas.microsoft.com/office/drawing/2014/main" id="{B910D160-64FB-2CD6-F822-A31C0F04102E}"/>
                </a:ext>
              </a:extLst>
            </p:cNvPr>
            <p:cNvSpPr/>
            <p:nvPr/>
          </p:nvSpPr>
          <p:spPr>
            <a:xfrm>
              <a:off x="3692168" y="5177264"/>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solidFill>
                  <a:schemeClr val="tx1"/>
                </a:solidFill>
              </a:endParaRPr>
            </a:p>
          </p:txBody>
        </p:sp>
        <p:sp>
          <p:nvSpPr>
            <p:cNvPr id="63" name="爆発: 8 pt 62">
              <a:extLst>
                <a:ext uri="{FF2B5EF4-FFF2-40B4-BE49-F238E27FC236}">
                  <a16:creationId xmlns:a16="http://schemas.microsoft.com/office/drawing/2014/main" id="{D72C82FD-2630-DCD1-2C42-EA9029FC276B}"/>
                </a:ext>
              </a:extLst>
            </p:cNvPr>
            <p:cNvSpPr/>
            <p:nvPr/>
          </p:nvSpPr>
          <p:spPr>
            <a:xfrm>
              <a:off x="3685142" y="5187194"/>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0</a:t>
              </a:r>
              <a:endParaRPr lang="ja-JP" altLang="en-US" sz="1227" dirty="0">
                <a:solidFill>
                  <a:schemeClr val="tx1"/>
                </a:solidFill>
              </a:endParaRPr>
            </a:p>
          </p:txBody>
        </p:sp>
        <p:sp>
          <p:nvSpPr>
            <p:cNvPr id="65" name="矢印: 右 64">
              <a:extLst>
                <a:ext uri="{FF2B5EF4-FFF2-40B4-BE49-F238E27FC236}">
                  <a16:creationId xmlns:a16="http://schemas.microsoft.com/office/drawing/2014/main" id="{1BE38F2C-CC4E-18D4-52A7-815D3BAF56A7}"/>
                </a:ext>
              </a:extLst>
            </p:cNvPr>
            <p:cNvSpPr/>
            <p:nvPr/>
          </p:nvSpPr>
          <p:spPr>
            <a:xfrm>
              <a:off x="4249773" y="5190284"/>
              <a:ext cx="2028411" cy="220557"/>
            </a:xfrm>
            <a:prstGeom prst="rightArrow">
              <a:avLst/>
            </a:prstGeom>
            <a:gradFill flip="none" rotWithShape="1">
              <a:gsLst>
                <a:gs pos="43910">
                  <a:srgbClr val="EE996C"/>
                </a:gs>
                <a:gs pos="21000">
                  <a:schemeClr val="accent2"/>
                </a:gs>
                <a:gs pos="100000">
                  <a:srgbClr val="FBFBFB"/>
                </a:gs>
                <a:gs pos="100000">
                  <a:schemeClr val="bg1">
                    <a:tint val="98000"/>
                    <a:satMod val="130000"/>
                    <a:shade val="90000"/>
                    <a:lumMod val="103000"/>
                  </a:schemeClr>
                </a:gs>
                <a:gs pos="100000">
                  <a:schemeClr val="bg1"/>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mc:AlternateContent xmlns:mc="http://schemas.openxmlformats.org/markup-compatibility/2006" xmlns:a14="http://schemas.microsoft.com/office/drawing/2010/main">
          <mc:Choice Requires="a14">
            <p:sp>
              <p:nvSpPr>
                <p:cNvPr id="76" name="テキスト ボックス 75">
                  <a:extLst>
                    <a:ext uri="{FF2B5EF4-FFF2-40B4-BE49-F238E27FC236}">
                      <a16:creationId xmlns:a16="http://schemas.microsoft.com/office/drawing/2014/main" id="{8BA17BA0-E2BF-91C2-E337-950784BD9205}"/>
                    </a:ext>
                  </a:extLst>
                </p:cNvPr>
                <p:cNvSpPr txBox="1"/>
                <p:nvPr/>
              </p:nvSpPr>
              <p:spPr>
                <a:xfrm>
                  <a:off x="7902007" y="3747161"/>
                  <a:ext cx="286771" cy="41237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ja-JP" sz="1227" i="1">
                                <a:latin typeface="Cambria Math" panose="02040503050406030204" pitchFamily="18" charset="0"/>
                              </a:rPr>
                            </m:ctrlPr>
                          </m:sSupPr>
                          <m:e>
                            <m:r>
                              <a:rPr lang="en-US" altLang="ja-JP" sz="1227" i="1">
                                <a:latin typeface="Cambria Math" panose="02040503050406030204" pitchFamily="18" charset="0"/>
                              </a:rPr>
                              <m:t>𝑒</m:t>
                            </m:r>
                          </m:e>
                          <m:sup>
                            <m:r>
                              <a:rPr lang="en-US" altLang="ja-JP" sz="1227" i="1">
                                <a:latin typeface="Cambria Math" panose="02040503050406030204" pitchFamily="18" charset="0"/>
                              </a:rPr>
                              <m:t>−</m:t>
                            </m:r>
                          </m:sup>
                        </m:sSup>
                      </m:oMath>
                    </m:oMathPara>
                  </a14:m>
                  <a:endParaRPr lang="ja-JP" altLang="en-US" sz="1227" dirty="0"/>
                </a:p>
              </p:txBody>
            </p:sp>
          </mc:Choice>
          <mc:Fallback xmlns="">
            <p:sp>
              <p:nvSpPr>
                <p:cNvPr id="76" name="テキスト ボックス 75">
                  <a:extLst>
                    <a:ext uri="{FF2B5EF4-FFF2-40B4-BE49-F238E27FC236}">
                      <a16:creationId xmlns:a16="http://schemas.microsoft.com/office/drawing/2014/main" id="{8BA17BA0-E2BF-91C2-E337-950784BD9205}"/>
                    </a:ext>
                  </a:extLst>
                </p:cNvPr>
                <p:cNvSpPr txBox="1">
                  <a:spLocks noRot="1" noChangeAspect="1" noMove="1" noResize="1" noEditPoints="1" noAdjustHandles="1" noChangeArrowheads="1" noChangeShapeType="1" noTextEdit="1"/>
                </p:cNvSpPr>
                <p:nvPr/>
              </p:nvSpPr>
              <p:spPr>
                <a:xfrm>
                  <a:off x="7902007" y="3747161"/>
                  <a:ext cx="286771" cy="412378"/>
                </a:xfrm>
                <a:prstGeom prst="rect">
                  <a:avLst/>
                </a:prstGeom>
                <a:blipFill>
                  <a:blip r:embed="rId4"/>
                  <a:stretch>
                    <a:fillRect r="-45455"/>
                  </a:stretch>
                </a:blipFill>
              </p:spPr>
              <p:txBody>
                <a:bodyPr/>
                <a:lstStyle/>
                <a:p>
                  <a:r>
                    <a:rPr lang="ja-JP" altLang="en-US">
                      <a:noFill/>
                    </a:rPr>
                    <a:t> </a:t>
                  </a:r>
                </a:p>
              </p:txBody>
            </p:sp>
          </mc:Fallback>
        </mc:AlternateContent>
        <p:sp>
          <p:nvSpPr>
            <p:cNvPr id="87" name="矢印: U ターン 86">
              <a:extLst>
                <a:ext uri="{FF2B5EF4-FFF2-40B4-BE49-F238E27FC236}">
                  <a16:creationId xmlns:a16="http://schemas.microsoft.com/office/drawing/2014/main" id="{5C1B9687-374B-BD1C-0478-B19CB736B276}"/>
                </a:ext>
              </a:extLst>
            </p:cNvPr>
            <p:cNvSpPr/>
            <p:nvPr/>
          </p:nvSpPr>
          <p:spPr>
            <a:xfrm rot="5400000">
              <a:off x="6567612" y="3000840"/>
              <a:ext cx="665434" cy="5162536"/>
            </a:xfrm>
            <a:prstGeom prst="uturnArrow">
              <a:avLst>
                <a:gd name="adj1" fmla="val 16612"/>
                <a:gd name="adj2" fmla="val 17660"/>
                <a:gd name="adj3" fmla="val 25099"/>
                <a:gd name="adj4" fmla="val 45323"/>
                <a:gd name="adj5" fmla="val 49876"/>
              </a:avLst>
            </a:prstGeom>
            <a:gradFill>
              <a:gsLst>
                <a:gs pos="13000">
                  <a:schemeClr val="accent2"/>
                </a:gs>
                <a:gs pos="100000">
                  <a:schemeClr val="bg1">
                    <a:tint val="98000"/>
                    <a:satMod val="130000"/>
                    <a:shade val="90000"/>
                    <a:lumMod val="103000"/>
                  </a:schemeClr>
                </a:gs>
                <a:gs pos="100000">
                  <a:schemeClr val="bg1">
                    <a:shade val="63000"/>
                    <a:satMod val="120000"/>
                  </a:schemeClr>
                </a:gs>
              </a:gsLst>
              <a:lin ang="54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solidFill>
                  <a:schemeClr val="tx1"/>
                </a:solidFill>
              </a:endParaRPr>
            </a:p>
          </p:txBody>
        </p:sp>
        <p:sp>
          <p:nvSpPr>
            <p:cNvPr id="89" name="爆発: 8 pt 88">
              <a:extLst>
                <a:ext uri="{FF2B5EF4-FFF2-40B4-BE49-F238E27FC236}">
                  <a16:creationId xmlns:a16="http://schemas.microsoft.com/office/drawing/2014/main" id="{1EE3B520-88BF-5A77-E3FF-B365B5A5F8BC}"/>
                </a:ext>
              </a:extLst>
            </p:cNvPr>
            <p:cNvSpPr/>
            <p:nvPr/>
          </p:nvSpPr>
          <p:spPr>
            <a:xfrm>
              <a:off x="3720234" y="5003975"/>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0</a:t>
              </a:r>
              <a:endParaRPr lang="ja-JP" altLang="en-US" sz="1227" dirty="0">
                <a:solidFill>
                  <a:schemeClr val="tx1"/>
                </a:solidFill>
              </a:endParaRPr>
            </a:p>
          </p:txBody>
        </p:sp>
        <p:sp>
          <p:nvSpPr>
            <p:cNvPr id="72" name="爆発: 8 pt 71">
              <a:extLst>
                <a:ext uri="{FF2B5EF4-FFF2-40B4-BE49-F238E27FC236}">
                  <a16:creationId xmlns:a16="http://schemas.microsoft.com/office/drawing/2014/main" id="{DDD374EF-0DBB-FEE8-3D31-FB359407DA9C}"/>
                </a:ext>
              </a:extLst>
            </p:cNvPr>
            <p:cNvSpPr/>
            <p:nvPr/>
          </p:nvSpPr>
          <p:spPr>
            <a:xfrm>
              <a:off x="8939558" y="5151973"/>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1</a:t>
              </a:r>
              <a:endParaRPr lang="ja-JP" altLang="en-US" sz="1227" dirty="0">
                <a:solidFill>
                  <a:schemeClr val="tx1"/>
                </a:solidFill>
              </a:endParaRPr>
            </a:p>
          </p:txBody>
        </p:sp>
        <p:sp>
          <p:nvSpPr>
            <p:cNvPr id="80" name="爆発: 8 pt 79">
              <a:extLst>
                <a:ext uri="{FF2B5EF4-FFF2-40B4-BE49-F238E27FC236}">
                  <a16:creationId xmlns:a16="http://schemas.microsoft.com/office/drawing/2014/main" id="{3E977436-998A-363A-1F1B-A76FAD57FE84}"/>
                </a:ext>
              </a:extLst>
            </p:cNvPr>
            <p:cNvSpPr/>
            <p:nvPr/>
          </p:nvSpPr>
          <p:spPr>
            <a:xfrm>
              <a:off x="6564954" y="5513015"/>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2</a:t>
              </a:r>
              <a:endParaRPr lang="ja-JP" altLang="en-US" sz="1227" dirty="0">
                <a:solidFill>
                  <a:schemeClr val="tx1"/>
                </a:solidFill>
              </a:endParaRPr>
            </a:p>
          </p:txBody>
        </p:sp>
        <p:cxnSp>
          <p:nvCxnSpPr>
            <p:cNvPr id="30" name="Connecteur droit avec flèche 124">
              <a:extLst>
                <a:ext uri="{FF2B5EF4-FFF2-40B4-BE49-F238E27FC236}">
                  <a16:creationId xmlns:a16="http://schemas.microsoft.com/office/drawing/2014/main" id="{0B9561D9-ECFD-4457-742C-7D392208F55D}"/>
                </a:ext>
              </a:extLst>
            </p:cNvPr>
            <p:cNvCxnSpPr>
              <a:cxnSpLocks/>
            </p:cNvCxnSpPr>
            <p:nvPr/>
          </p:nvCxnSpPr>
          <p:spPr>
            <a:xfrm flipV="1">
              <a:off x="6797714" y="4124575"/>
              <a:ext cx="1143564" cy="912007"/>
            </a:xfrm>
            <a:prstGeom prst="straightConnector1">
              <a:avLst/>
            </a:prstGeom>
            <a:ln w="47625">
              <a:tailEnd type="triangle"/>
            </a:ln>
          </p:spPr>
          <p:style>
            <a:lnRef idx="1">
              <a:schemeClr val="dk1"/>
            </a:lnRef>
            <a:fillRef idx="0">
              <a:schemeClr val="dk1"/>
            </a:fillRef>
            <a:effectRef idx="0">
              <a:schemeClr val="dk1"/>
            </a:effectRef>
            <a:fontRef idx="minor">
              <a:schemeClr val="tx1"/>
            </a:fontRef>
          </p:style>
        </p:cxnSp>
        <p:sp>
          <p:nvSpPr>
            <p:cNvPr id="66" name="爆発: 8 pt 65">
              <a:extLst>
                <a:ext uri="{FF2B5EF4-FFF2-40B4-BE49-F238E27FC236}">
                  <a16:creationId xmlns:a16="http://schemas.microsoft.com/office/drawing/2014/main" id="{A60CE6DD-150A-B1A3-7F61-2CC8FCF63D1F}"/>
                </a:ext>
              </a:extLst>
            </p:cNvPr>
            <p:cNvSpPr/>
            <p:nvPr/>
          </p:nvSpPr>
          <p:spPr>
            <a:xfrm>
              <a:off x="6179746" y="5006197"/>
              <a:ext cx="879747" cy="70343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1</a:t>
              </a:r>
              <a:endParaRPr lang="ja-JP" altLang="en-US" sz="1227" dirty="0">
                <a:solidFill>
                  <a:schemeClr val="tx1"/>
                </a:solidFill>
              </a:endParaRPr>
            </a:p>
          </p:txBody>
        </p:sp>
        <p:pic>
          <p:nvPicPr>
            <p:cNvPr id="33" name="コンテンツ プレースホルダー 50">
              <a:extLst>
                <a:ext uri="{FF2B5EF4-FFF2-40B4-BE49-F238E27FC236}">
                  <a16:creationId xmlns:a16="http://schemas.microsoft.com/office/drawing/2014/main" id="{74C9673D-CF88-2FE1-271D-44329AE82166}"/>
                </a:ext>
              </a:extLst>
            </p:cNvPr>
            <p:cNvPicPr>
              <a:picLocks noChangeAspect="1"/>
            </p:cNvPicPr>
            <p:nvPr/>
          </p:nvPicPr>
          <p:blipFill>
            <a:blip r:embed="rId5"/>
            <a:stretch>
              <a:fillRect/>
            </a:stretch>
          </p:blipFill>
          <p:spPr>
            <a:xfrm>
              <a:off x="1635697" y="3056654"/>
              <a:ext cx="2267909" cy="2304488"/>
            </a:xfrm>
            <a:prstGeom prst="rect">
              <a:avLst/>
            </a:prstGeom>
          </p:spPr>
        </p:pic>
        <p:sp>
          <p:nvSpPr>
            <p:cNvPr id="34" name="ZoneTexte 119">
              <a:extLst>
                <a:ext uri="{FF2B5EF4-FFF2-40B4-BE49-F238E27FC236}">
                  <a16:creationId xmlns:a16="http://schemas.microsoft.com/office/drawing/2014/main" id="{77DA8BD9-EB42-988D-E644-ED71FA465EF1}"/>
                </a:ext>
              </a:extLst>
            </p:cNvPr>
            <p:cNvSpPr txBox="1"/>
            <p:nvPr/>
          </p:nvSpPr>
          <p:spPr>
            <a:xfrm>
              <a:off x="2968961" y="3500595"/>
              <a:ext cx="1070208" cy="520244"/>
            </a:xfrm>
            <a:prstGeom prst="rect">
              <a:avLst/>
            </a:prstGeom>
            <a:noFill/>
          </p:spPr>
          <p:txBody>
            <a:bodyPr wrap="none" rtlCol="0">
              <a:spAutoFit/>
            </a:bodyPr>
            <a:lstStyle/>
            <a:p>
              <a:r>
                <a:rPr lang="fr-FR" sz="1705" dirty="0"/>
                <a:t>X-ray</a:t>
              </a:r>
            </a:p>
          </p:txBody>
        </p:sp>
      </p:grpSp>
    </p:spTree>
    <p:extLst>
      <p:ext uri="{BB962C8B-B14F-4D97-AF65-F5344CB8AC3E}">
        <p14:creationId xmlns:p14="http://schemas.microsoft.com/office/powerpoint/2010/main" val="3026978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Lst>
  </p:timing>
  <p:extLst>
    <p:ext uri="{6950BFC3-D8DA-4A85-94F7-54DA5524770B}">
      <p188:commentRel xmlns:p188="http://schemas.microsoft.com/office/powerpoint/2018/8/main" r:id="rId2"/>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B1112948-E7EA-3E1F-0E43-59B71C549D4B}"/>
                  </a:ext>
                </a:extLst>
              </p:cNvPr>
              <p:cNvSpPr>
                <a:spLocks noGrp="1"/>
              </p:cNvSpPr>
              <p:nvPr>
                <p:ph idx="1"/>
              </p:nvPr>
            </p:nvSpPr>
            <p:spPr>
              <a:xfrm>
                <a:off x="1688770" y="898680"/>
                <a:ext cx="9226633" cy="5060640"/>
              </a:xfrm>
            </p:spPr>
            <p:txBody>
              <a:bodyPr>
                <a:normAutofit/>
              </a:bodyPr>
              <a:lstStyle/>
              <a:p>
                <a:r>
                  <a:rPr lang="en-US" altLang="ja-JP" sz="2045" dirty="0"/>
                  <a:t>In PED, we focus on differential cross section. (reflecting the structure of material)</a:t>
                </a:r>
              </a:p>
              <a:p>
                <a:r>
                  <a:rPr lang="en-US" altLang="ja-JP" sz="2045" dirty="0"/>
                  <a:t>It’s associated with the scattering path operator:</a:t>
                </a:r>
              </a:p>
              <a:p>
                <a:pPr marL="0" indent="0">
                  <a:buNone/>
                </a:pPr>
                <a:endParaRPr lang="en-US" altLang="ja-JP" sz="2045" dirty="0"/>
              </a:p>
              <a:p>
                <a:pPr marL="0" indent="0">
                  <a:buNone/>
                </a:pPr>
                <a14:m>
                  <m:oMathPara xmlns:m="http://schemas.openxmlformats.org/officeDocument/2006/math">
                    <m:oMathParaPr>
                      <m:jc m:val="centerGroup"/>
                    </m:oMathParaPr>
                    <m:oMath xmlns:m="http://schemas.openxmlformats.org/officeDocument/2006/math">
                      <m:r>
                        <a:rPr lang="ja-JP" altLang="en-US" sz="2045" b="1">
                          <a:latin typeface="Cambria Math" panose="02040503050406030204" pitchFamily="18" charset="0"/>
                        </a:rPr>
                        <m:t>𝛕</m:t>
                      </m:r>
                      <m:r>
                        <a:rPr lang="en-US" altLang="ja-JP" sz="2045" b="1">
                          <a:latin typeface="Cambria Math" panose="02040503050406030204" pitchFamily="18" charset="0"/>
                        </a:rPr>
                        <m:t>=</m:t>
                      </m:r>
                      <m:r>
                        <a:rPr lang="en-US" altLang="ja-JP" sz="2045" b="1">
                          <a:latin typeface="Cambria Math" panose="02040503050406030204" pitchFamily="18" charset="0"/>
                        </a:rPr>
                        <m:t>𝐓</m:t>
                      </m:r>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𝐈</m:t>
                          </m:r>
                          <m:r>
                            <a:rPr lang="en-US" altLang="ja-JP" sz="2045" b="1">
                              <a:latin typeface="Cambria Math" panose="02040503050406030204" pitchFamily="18" charset="0"/>
                            </a:rPr>
                            <m:t>−</m:t>
                          </m:r>
                          <m:sSub>
                            <m:sSubPr>
                              <m:ctrlPr>
                                <a:rPr lang="en-US" altLang="ja-JP" sz="2045" b="1" i="1">
                                  <a:latin typeface="Cambria Math" panose="02040503050406030204" pitchFamily="18" charset="0"/>
                                </a:rPr>
                              </m:ctrlPr>
                            </m:sSubPr>
                            <m:e>
                              <m:r>
                                <a:rPr lang="en-US" altLang="ja-JP" sz="2045" b="1">
                                  <a:latin typeface="Cambria Math" panose="02040503050406030204" pitchFamily="18" charset="0"/>
                                </a:rPr>
                                <m:t>𝐆</m:t>
                              </m:r>
                            </m:e>
                            <m:sub>
                              <m:r>
                                <a:rPr lang="en-US" altLang="ja-JP" sz="2045" b="1">
                                  <a:latin typeface="Cambria Math" panose="02040503050406030204" pitchFamily="18" charset="0"/>
                                </a:rPr>
                                <m:t>𝐨</m:t>
                              </m:r>
                            </m:sub>
                          </m:sSub>
                          <m:r>
                            <a:rPr lang="en-US" altLang="ja-JP" sz="2045" b="1">
                              <a:latin typeface="Cambria Math" panose="02040503050406030204" pitchFamily="18" charset="0"/>
                            </a:rPr>
                            <m:t>𝐓</m:t>
                          </m:r>
                          <m:r>
                            <a:rPr lang="en-US" altLang="ja-JP" sz="2045" b="1">
                              <a:latin typeface="Cambria Math" panose="02040503050406030204" pitchFamily="18" charset="0"/>
                            </a:rPr>
                            <m:t>)</m:t>
                          </m:r>
                        </m:e>
                        <m:sup>
                          <m:r>
                            <a:rPr lang="en-US" altLang="ja-JP" sz="2045" b="1">
                              <a:latin typeface="Cambria Math" panose="02040503050406030204" pitchFamily="18" charset="0"/>
                            </a:rPr>
                            <m:t>−</m:t>
                          </m:r>
                          <m:r>
                            <a:rPr lang="en-US" altLang="ja-JP" sz="2045" b="1">
                              <a:latin typeface="Cambria Math" panose="02040503050406030204" pitchFamily="18" charset="0"/>
                            </a:rPr>
                            <m:t>𝟏</m:t>
                          </m:r>
                        </m:sup>
                      </m:sSup>
                    </m:oMath>
                  </m:oMathPara>
                </a14:m>
                <a:endParaRPr lang="en-US" altLang="ja-JP" sz="2045" b="1" dirty="0"/>
              </a:p>
              <a:p>
                <a:pPr>
                  <a:buFont typeface="Wingdings" panose="05000000000000000000" pitchFamily="2" charset="2"/>
                  <a:buChar char="ü"/>
                </a:pPr>
                <a:r>
                  <a:rPr lang="en-US" altLang="ja-JP" sz="2045" dirty="0"/>
                  <a:t>Physic is easy !</a:t>
                </a:r>
              </a:p>
              <a:p>
                <a:pPr marL="0" indent="0">
                  <a:buNone/>
                </a:pPr>
                <a14:m>
                  <m:oMath xmlns:m="http://schemas.openxmlformats.org/officeDocument/2006/math">
                    <m:r>
                      <a:rPr lang="en-US" altLang="ja-JP" sz="2045" b="1">
                        <a:latin typeface="Cambria Math" panose="02040503050406030204" pitchFamily="18" charset="0"/>
                      </a:rPr>
                      <m:t>𝐓</m:t>
                    </m:r>
                  </m:oMath>
                </a14:m>
                <a:r>
                  <a:rPr lang="en-US" altLang="ja-JP" sz="2045" dirty="0"/>
                  <a:t>:  scattering by individual atom with potential </a:t>
                </a:r>
              </a:p>
              <a:p>
                <a:pPr marL="0" indent="0">
                  <a:buNone/>
                </a:pPr>
                <a14:m>
                  <m:oMath xmlns:m="http://schemas.openxmlformats.org/officeDocument/2006/math">
                    <m:sSub>
                      <m:sSubPr>
                        <m:ctrlPr>
                          <a:rPr lang="en-US" altLang="ja-JP" sz="2045" b="1" i="1">
                            <a:latin typeface="Cambria Math" panose="02040503050406030204" pitchFamily="18" charset="0"/>
                          </a:rPr>
                        </m:ctrlPr>
                      </m:sSubPr>
                      <m:e>
                        <m:r>
                          <a:rPr lang="en-US" altLang="ja-JP" sz="2045" b="1">
                            <a:latin typeface="Cambria Math" panose="02040503050406030204" pitchFamily="18" charset="0"/>
                          </a:rPr>
                          <m:t>𝐆</m:t>
                        </m:r>
                      </m:e>
                      <m:sub>
                        <m:r>
                          <a:rPr lang="en-US" altLang="ja-JP" sz="2045" b="1">
                            <a:latin typeface="Cambria Math" panose="02040503050406030204" pitchFamily="18" charset="0"/>
                          </a:rPr>
                          <m:t>𝟎</m:t>
                        </m:r>
                      </m:sub>
                    </m:sSub>
                  </m:oMath>
                </a14:m>
                <a:r>
                  <a:rPr lang="en-US" altLang="ja-JP" sz="2045" dirty="0"/>
                  <a:t>: free propagation of an electron from atom to atom</a:t>
                </a:r>
              </a:p>
              <a:p>
                <a:pPr marL="0" indent="0">
                  <a:buNone/>
                </a:pPr>
                <a:endParaRPr lang="en-US" altLang="ja-JP" sz="2045" dirty="0"/>
              </a:p>
              <a:p>
                <a:pPr>
                  <a:buFont typeface="Wingdings" panose="05000000000000000000" pitchFamily="2" charset="2"/>
                  <a:buChar char="ü"/>
                </a:pPr>
                <a:r>
                  <a:rPr lang="en-US" altLang="ja-JP" sz="2045" dirty="0"/>
                  <a:t>We need to solve the eigenvalue equation of</a:t>
                </a:r>
                <a14:m>
                  <m:oMath xmlns:m="http://schemas.openxmlformats.org/officeDocument/2006/math">
                    <m:r>
                      <a:rPr lang="en-US" altLang="ja-JP" sz="2045">
                        <a:latin typeface="Cambria Math" panose="02040503050406030204" pitchFamily="18" charset="0"/>
                      </a:rPr>
                      <m:t> </m:t>
                    </m:r>
                    <m:r>
                      <a:rPr lang="ja-JP" altLang="en-US" sz="2045" b="1">
                        <a:latin typeface="Cambria Math" panose="02040503050406030204" pitchFamily="18" charset="0"/>
                      </a:rPr>
                      <m:t>𝛕</m:t>
                    </m:r>
                  </m:oMath>
                </a14:m>
                <a:r>
                  <a:rPr lang="en-US" altLang="ja-JP" sz="2045" dirty="0"/>
                  <a:t>:</a:t>
                </a:r>
              </a:p>
              <a:p>
                <a:pPr>
                  <a:buFont typeface="Wingdings" panose="05000000000000000000" pitchFamily="2" charset="2"/>
                  <a:buChar char="ü"/>
                </a:pPr>
                <a:r>
                  <a:rPr lang="en-US" altLang="ja-JP" sz="2045" dirty="0"/>
                  <a:t>We have to inverse the matrix,</a:t>
                </a:r>
                <a14:m>
                  <m:oMath xmlns:m="http://schemas.openxmlformats.org/officeDocument/2006/math">
                    <m:r>
                      <a:rPr lang="en-US" altLang="ja-JP" sz="2045" b="1">
                        <a:latin typeface="Cambria Math" panose="02040503050406030204" pitchFamily="18" charset="0"/>
                      </a:rPr>
                      <m:t>(</m:t>
                    </m:r>
                    <m:sSup>
                      <m:sSupPr>
                        <m:ctrlPr>
                          <a:rPr lang="en-US" altLang="ja-JP" sz="2045" b="1" i="1">
                            <a:latin typeface="Cambria Math" panose="02040503050406030204" pitchFamily="18" charset="0"/>
                          </a:rPr>
                        </m:ctrlPr>
                      </m:sSupPr>
                      <m:e>
                        <m:r>
                          <a:rPr lang="en-US" altLang="ja-JP" sz="2045" b="1">
                            <a:latin typeface="Cambria Math" panose="02040503050406030204" pitchFamily="18" charset="0"/>
                          </a:rPr>
                          <m:t>𝐈</m:t>
                        </m:r>
                        <m:r>
                          <a:rPr lang="en-US" altLang="ja-JP" sz="2045" b="1">
                            <a:latin typeface="Cambria Math" panose="02040503050406030204" pitchFamily="18" charset="0"/>
                          </a:rPr>
                          <m:t>−</m:t>
                        </m:r>
                        <m:sSub>
                          <m:sSubPr>
                            <m:ctrlPr>
                              <a:rPr lang="en-US" altLang="ja-JP" sz="2045" b="1" i="1">
                                <a:latin typeface="Cambria Math" panose="02040503050406030204" pitchFamily="18" charset="0"/>
                              </a:rPr>
                            </m:ctrlPr>
                          </m:sSubPr>
                          <m:e>
                            <m:r>
                              <a:rPr lang="en-US" altLang="ja-JP" sz="2045" b="1">
                                <a:latin typeface="Cambria Math" panose="02040503050406030204" pitchFamily="18" charset="0"/>
                              </a:rPr>
                              <m:t>𝐆</m:t>
                            </m:r>
                          </m:e>
                          <m:sub>
                            <m:r>
                              <a:rPr lang="en-US" altLang="ja-JP" sz="2045" b="1">
                                <a:latin typeface="Cambria Math" panose="02040503050406030204" pitchFamily="18" charset="0"/>
                              </a:rPr>
                              <m:t>𝐨</m:t>
                            </m:r>
                          </m:sub>
                        </m:sSub>
                        <m:r>
                          <a:rPr lang="en-US" altLang="ja-JP" sz="2045" b="1">
                            <a:latin typeface="Cambria Math" panose="02040503050406030204" pitchFamily="18" charset="0"/>
                          </a:rPr>
                          <m:t>𝐓</m:t>
                        </m:r>
                        <m:r>
                          <a:rPr lang="en-US" altLang="ja-JP" sz="2045" b="1">
                            <a:latin typeface="Cambria Math" panose="02040503050406030204" pitchFamily="18" charset="0"/>
                          </a:rPr>
                          <m:t>)</m:t>
                        </m:r>
                      </m:e>
                      <m:sup>
                        <m:r>
                          <a:rPr lang="en-US" altLang="ja-JP" sz="2045" b="1">
                            <a:latin typeface="Cambria Math" panose="02040503050406030204" pitchFamily="18" charset="0"/>
                          </a:rPr>
                          <m:t>−</m:t>
                        </m:r>
                        <m:r>
                          <a:rPr lang="en-US" altLang="ja-JP" sz="2045" b="1">
                            <a:latin typeface="Cambria Math" panose="02040503050406030204" pitchFamily="18" charset="0"/>
                          </a:rPr>
                          <m:t>𝟏</m:t>
                        </m:r>
                      </m:sup>
                    </m:sSup>
                  </m:oMath>
                </a14:m>
                <a:r>
                  <a:rPr lang="ja-JP" altLang="en-US" sz="2045" dirty="0"/>
                  <a:t>→ </a:t>
                </a:r>
                <a:r>
                  <a:rPr lang="en-US" altLang="ja-JP" sz="2045" dirty="0">
                    <a:solidFill>
                      <a:srgbClr val="FF0000"/>
                    </a:solidFill>
                  </a:rPr>
                  <a:t>Matrix inversion method</a:t>
                </a:r>
              </a:p>
              <a:p>
                <a:pPr>
                  <a:buFont typeface="Wingdings" panose="05000000000000000000" pitchFamily="2" charset="2"/>
                  <a:buChar char="ü"/>
                </a:pPr>
                <a:r>
                  <a:rPr lang="en-US" altLang="ja-JP" sz="2045" dirty="0"/>
                  <a:t>It is mostly impossible because the matrix size is huge for clusters.</a:t>
                </a:r>
              </a:p>
              <a:p>
                <a:pPr marL="0" indent="0">
                  <a:buNone/>
                </a:pPr>
                <a:endParaRPr lang="en-US" altLang="ja-JP" sz="2045" b="1" dirty="0"/>
              </a:p>
            </p:txBody>
          </p:sp>
        </mc:Choice>
        <mc:Fallback xmlns="">
          <p:sp>
            <p:nvSpPr>
              <p:cNvPr id="3" name="コンテンツ プレースホルダー 2">
                <a:extLst>
                  <a:ext uri="{FF2B5EF4-FFF2-40B4-BE49-F238E27FC236}">
                    <a16:creationId xmlns:a16="http://schemas.microsoft.com/office/drawing/2014/main" id="{B1112948-E7EA-3E1F-0E43-59B71C549D4B}"/>
                  </a:ext>
                </a:extLst>
              </p:cNvPr>
              <p:cNvSpPr>
                <a:spLocks noGrp="1" noRot="1" noChangeAspect="1" noMove="1" noResize="1" noEditPoints="1" noAdjustHandles="1" noChangeArrowheads="1" noChangeShapeType="1" noTextEdit="1"/>
              </p:cNvSpPr>
              <p:nvPr>
                <p:ph idx="1"/>
              </p:nvPr>
            </p:nvSpPr>
            <p:spPr>
              <a:xfrm>
                <a:off x="1688770" y="898680"/>
                <a:ext cx="9226633" cy="5060640"/>
              </a:xfrm>
              <a:blipFill>
                <a:blip r:embed="rId2"/>
                <a:stretch>
                  <a:fillRect l="-594" t="-1324" r="-859"/>
                </a:stretch>
              </a:blipFill>
            </p:spPr>
            <p:txBody>
              <a:bodyPr/>
              <a:lstStyle/>
              <a:p>
                <a:r>
                  <a:rPr lang="ja-JP" altLang="en-US">
                    <a:noFill/>
                  </a:rPr>
                  <a:t> </a:t>
                </a:r>
              </a:p>
            </p:txBody>
          </p:sp>
        </mc:Fallback>
      </mc:AlternateContent>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39</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Divergence indicator - Spectral radius -</a:t>
            </a:r>
          </a:p>
        </p:txBody>
      </p:sp>
    </p:spTree>
    <p:extLst>
      <p:ext uri="{BB962C8B-B14F-4D97-AF65-F5344CB8AC3E}">
        <p14:creationId xmlns:p14="http://schemas.microsoft.com/office/powerpoint/2010/main" val="926073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E7BA08-429C-856D-61F3-F123BAFBCCC5}"/>
              </a:ext>
            </a:extLst>
          </p:cNvPr>
          <p:cNvSpPr>
            <a:spLocks noGrp="1"/>
          </p:cNvSpPr>
          <p:nvPr>
            <p:ph type="title"/>
          </p:nvPr>
        </p:nvSpPr>
        <p:spPr/>
        <p:txBody>
          <a:bodyPr/>
          <a:lstStyle/>
          <a:p>
            <a:r>
              <a:rPr lang="ja-JP" altLang="en-US"/>
              <a:t>ある人からの依頼</a:t>
            </a:r>
            <a:endParaRPr kumimoji="1" lang="ja-JP" altLang="en-US" dirty="0"/>
          </a:p>
        </p:txBody>
      </p:sp>
      <p:pic>
        <p:nvPicPr>
          <p:cNvPr id="5" name="コンテンツ プレースホルダー 4" descr="グラフィカル ユーザー インターフェイス, テキスト, アプリケーション, メール">
            <a:extLst>
              <a:ext uri="{FF2B5EF4-FFF2-40B4-BE49-F238E27FC236}">
                <a16:creationId xmlns:a16="http://schemas.microsoft.com/office/drawing/2014/main" id="{35D095B0-C8E7-0E6D-BAA6-DF08ED18B5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9139" y="1258190"/>
            <a:ext cx="10413158" cy="5234685"/>
          </a:xfrm>
        </p:spPr>
      </p:pic>
      <p:pic>
        <p:nvPicPr>
          <p:cNvPr id="7" name="図 6" descr="グラフィカル ユーザー インターフェイス, テキスト, アプリケーション, チャットまたはテキスト メッセージ">
            <a:extLst>
              <a:ext uri="{FF2B5EF4-FFF2-40B4-BE49-F238E27FC236}">
                <a16:creationId xmlns:a16="http://schemas.microsoft.com/office/drawing/2014/main" id="{77888D6E-89FE-4B99-E4A6-C7BAEAF6DC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0400" y="3527266"/>
            <a:ext cx="4474475" cy="3015231"/>
          </a:xfrm>
          <a:prstGeom prst="rect">
            <a:avLst/>
          </a:prstGeom>
        </p:spPr>
      </p:pic>
      <p:cxnSp>
        <p:nvCxnSpPr>
          <p:cNvPr id="9" name="直線コネクタ 8">
            <a:extLst>
              <a:ext uri="{FF2B5EF4-FFF2-40B4-BE49-F238E27FC236}">
                <a16:creationId xmlns:a16="http://schemas.microsoft.com/office/drawing/2014/main" id="{D611BEB2-48E2-7534-9885-9578EF4010BB}"/>
              </a:ext>
            </a:extLst>
          </p:cNvPr>
          <p:cNvCxnSpPr/>
          <p:nvPr/>
        </p:nvCxnSpPr>
        <p:spPr>
          <a:xfrm>
            <a:off x="1140542" y="3185651"/>
            <a:ext cx="6528620"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53336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EF63FEFD-2A8D-DEA4-D6E3-62CF7ABDD537}"/>
                  </a:ext>
                </a:extLst>
              </p:cNvPr>
              <p:cNvSpPr>
                <a:spLocks noGrp="1"/>
              </p:cNvSpPr>
              <p:nvPr>
                <p:ph idx="1"/>
              </p:nvPr>
            </p:nvSpPr>
            <p:spPr>
              <a:xfrm>
                <a:off x="1595938" y="880754"/>
                <a:ext cx="9133797" cy="4690752"/>
              </a:xfrm>
            </p:spPr>
            <p:txBody>
              <a:bodyPr>
                <a:normAutofit fontScale="70000" lnSpcReduction="20000"/>
              </a:bodyPr>
              <a:lstStyle/>
              <a:p>
                <a:r>
                  <a:rPr lang="en-US" altLang="ja-JP" sz="2659" b="1" dirty="0"/>
                  <a:t>Instead of it:</a:t>
                </a:r>
              </a:p>
              <a:p>
                <a:pPr marL="0" indent="0">
                  <a:buNone/>
                </a:pPr>
                <a14:m>
                  <m:oMathPara xmlns:m="http://schemas.openxmlformats.org/officeDocument/2006/math">
                    <m:oMathParaPr>
                      <m:jc m:val="centerGroup"/>
                    </m:oMathParaPr>
                    <m:oMath xmlns:m="http://schemas.openxmlformats.org/officeDocument/2006/math">
                      <m:sSup>
                        <m:sSupPr>
                          <m:ctrlPr>
                            <a:rPr lang="en-US" altLang="ja-JP" sz="2386" b="1" i="1">
                              <a:latin typeface="Cambria Math" panose="02040503050406030204" pitchFamily="18" charset="0"/>
                            </a:rPr>
                          </m:ctrlPr>
                        </m:sSup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ea typeface="Cambria Math" panose="02040503050406030204" pitchFamily="18" charset="0"/>
                                </a:rPr>
                                <m:t>𝛕</m:t>
                              </m:r>
                            </m:e>
                          </m:acc>
                        </m:e>
                        <m:sup>
                          <m:r>
                            <a:rPr lang="en-US" altLang="ja-JP" sz="2386" b="1">
                              <a:latin typeface="Cambria Math" panose="02040503050406030204" pitchFamily="18" charset="0"/>
                            </a:rPr>
                            <m:t>𝐣𝐢</m:t>
                          </m:r>
                        </m:sup>
                      </m:sSup>
                      <m:r>
                        <a:rPr lang="en-US" altLang="ja-JP" sz="2386" b="1" i="1">
                          <a:latin typeface="Cambria Math" panose="02040503050406030204" pitchFamily="18" charset="0"/>
                        </a:rPr>
                        <m:t>=</m:t>
                      </m:r>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𝐢</m:t>
                          </m:r>
                        </m:sub>
                      </m:sSub>
                      <m:sSub>
                        <m:sSubPr>
                          <m:ctrlPr>
                            <a:rPr lang="en-US" altLang="ja-JP" sz="2386" b="1" i="1">
                              <a:latin typeface="Cambria Math" panose="02040503050406030204" pitchFamily="18" charset="0"/>
                            </a:rPr>
                          </m:ctrlPr>
                        </m:sSubPr>
                        <m:e>
                          <m:r>
                            <a:rPr lang="en-US" altLang="ja-JP" sz="2386" b="1">
                              <a:latin typeface="Cambria Math" panose="02040503050406030204" pitchFamily="18" charset="0"/>
                            </a:rPr>
                            <m:t>𝛅</m:t>
                          </m:r>
                        </m:e>
                        <m:sub>
                          <m:r>
                            <a:rPr lang="en-US" altLang="ja-JP" sz="2386" b="1">
                              <a:latin typeface="Cambria Math" panose="02040503050406030204" pitchFamily="18" charset="0"/>
                            </a:rPr>
                            <m:t>𝐢𝐣</m:t>
                          </m:r>
                        </m:sub>
                      </m:sSub>
                      <m:r>
                        <a:rPr lang="en-US" altLang="ja-JP" sz="2386" b="1">
                          <a:latin typeface="Cambria Math" panose="02040503050406030204" pitchFamily="18" charset="0"/>
                        </a:rPr>
                        <m:t>+</m:t>
                      </m:r>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𝐣</m:t>
                          </m:r>
                        </m:sub>
                      </m:sSub>
                      <m:sSub>
                        <m:sSubPr>
                          <m:ctrlPr>
                            <a:rPr lang="en-US" altLang="ja-JP" sz="2386" b="1" i="1">
                              <a:latin typeface="Cambria Math" panose="02040503050406030204" pitchFamily="18" charset="0"/>
                            </a:rPr>
                          </m:ctrlPr>
                        </m:sSubPr>
                        <m:e>
                          <m:r>
                            <a:rPr lang="en-US" altLang="ja-JP" sz="2386" b="1">
                              <a:latin typeface="Cambria Math" panose="02040503050406030204" pitchFamily="18" charset="0"/>
                            </a:rPr>
                            <m:t>𝐆</m:t>
                          </m:r>
                        </m:e>
                        <m:sub>
                          <m:r>
                            <a:rPr lang="en-US" altLang="ja-JP" sz="2386" b="1">
                              <a:latin typeface="Cambria Math" panose="02040503050406030204" pitchFamily="18" charset="0"/>
                            </a:rPr>
                            <m:t>𝐨</m:t>
                          </m:r>
                        </m:sub>
                      </m:sSub>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𝐢</m:t>
                          </m:r>
                        </m:sub>
                      </m:sSub>
                      <m:r>
                        <a:rPr lang="en-US" altLang="ja-JP" sz="2386" b="1">
                          <a:latin typeface="Cambria Math" panose="02040503050406030204" pitchFamily="18" charset="0"/>
                        </a:rPr>
                        <m:t>+</m:t>
                      </m:r>
                      <m:nary>
                        <m:naryPr>
                          <m:chr m:val="∑"/>
                          <m:supHide m:val="on"/>
                          <m:ctrlPr>
                            <a:rPr lang="en-US" altLang="ja-JP" sz="2386" b="1" i="1">
                              <a:latin typeface="Cambria Math" panose="02040503050406030204" pitchFamily="18" charset="0"/>
                            </a:rPr>
                          </m:ctrlPr>
                        </m:naryPr>
                        <m:sub>
                          <m:r>
                            <m:rPr>
                              <m:brk m:alnAt="7"/>
                            </m:rPr>
                            <a:rPr lang="en-US" altLang="ja-JP" sz="2386" b="1">
                              <a:latin typeface="Cambria Math" panose="02040503050406030204" pitchFamily="18" charset="0"/>
                            </a:rPr>
                            <m:t>𝐤</m:t>
                          </m:r>
                          <m:r>
                            <a:rPr lang="en-US" altLang="ja-JP" sz="2386" b="1">
                              <a:latin typeface="Cambria Math" panose="02040503050406030204" pitchFamily="18" charset="0"/>
                              <a:ea typeface="Cambria Math" panose="02040503050406030204" pitchFamily="18" charset="0"/>
                            </a:rPr>
                            <m:t>≠</m:t>
                          </m:r>
                          <m:r>
                            <a:rPr lang="en-US" altLang="ja-JP" sz="2386" b="1">
                              <a:latin typeface="Cambria Math" panose="02040503050406030204" pitchFamily="18" charset="0"/>
                              <a:ea typeface="Cambria Math" panose="02040503050406030204" pitchFamily="18" charset="0"/>
                            </a:rPr>
                            <m:t>𝐢</m:t>
                          </m:r>
                          <m:r>
                            <a:rPr lang="en-US" altLang="ja-JP" sz="2386" b="1">
                              <a:latin typeface="Cambria Math" panose="02040503050406030204" pitchFamily="18" charset="0"/>
                              <a:ea typeface="Cambria Math" panose="02040503050406030204" pitchFamily="18" charset="0"/>
                            </a:rPr>
                            <m:t>,</m:t>
                          </m:r>
                          <m:r>
                            <a:rPr lang="en-US" altLang="ja-JP" sz="2386" b="1">
                              <a:latin typeface="Cambria Math" panose="02040503050406030204" pitchFamily="18" charset="0"/>
                              <a:ea typeface="Cambria Math" panose="02040503050406030204" pitchFamily="18" charset="0"/>
                            </a:rPr>
                            <m:t>𝐣</m:t>
                          </m:r>
                        </m:sub>
                        <m:sup/>
                        <m:e>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𝐣</m:t>
                              </m:r>
                            </m:sub>
                          </m:sSub>
                          <m:sSub>
                            <m:sSubPr>
                              <m:ctrlPr>
                                <a:rPr lang="en-US" altLang="ja-JP" sz="2386" b="1" i="1">
                                  <a:latin typeface="Cambria Math" panose="02040503050406030204" pitchFamily="18" charset="0"/>
                                </a:rPr>
                              </m:ctrlPr>
                            </m:sSubPr>
                            <m:e>
                              <m:r>
                                <a:rPr lang="en-US" altLang="ja-JP" sz="2386" b="1">
                                  <a:latin typeface="Cambria Math" panose="02040503050406030204" pitchFamily="18" charset="0"/>
                                </a:rPr>
                                <m:t>𝐆</m:t>
                              </m:r>
                            </m:e>
                            <m:sub>
                              <m:r>
                                <a:rPr lang="en-US" altLang="ja-JP" sz="2386" b="1">
                                  <a:latin typeface="Cambria Math" panose="02040503050406030204" pitchFamily="18" charset="0"/>
                                </a:rPr>
                                <m:t>𝐨</m:t>
                              </m:r>
                            </m:sub>
                          </m:sSub>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𝐤</m:t>
                              </m:r>
                            </m:sub>
                          </m:sSub>
                          <m:sSub>
                            <m:sSubPr>
                              <m:ctrlPr>
                                <a:rPr lang="en-US" altLang="ja-JP" sz="2386" b="1" i="1">
                                  <a:latin typeface="Cambria Math" panose="02040503050406030204" pitchFamily="18" charset="0"/>
                                </a:rPr>
                              </m:ctrlPr>
                            </m:sSubPr>
                            <m:e>
                              <m:r>
                                <a:rPr lang="en-US" altLang="ja-JP" sz="2386" b="1">
                                  <a:latin typeface="Cambria Math" panose="02040503050406030204" pitchFamily="18" charset="0"/>
                                </a:rPr>
                                <m:t>𝐆</m:t>
                              </m:r>
                            </m:e>
                            <m:sub>
                              <m:r>
                                <a:rPr lang="en-US" altLang="ja-JP" sz="2386" b="1">
                                  <a:latin typeface="Cambria Math" panose="02040503050406030204" pitchFamily="18" charset="0"/>
                                </a:rPr>
                                <m:t>𝐨</m:t>
                              </m:r>
                            </m:sub>
                          </m:sSub>
                          <m:sSub>
                            <m:sSubPr>
                              <m:ctrlPr>
                                <a:rPr lang="en-US" altLang="ja-JP" sz="2386" b="1" i="1">
                                  <a:latin typeface="Cambria Math" panose="02040503050406030204" pitchFamily="18" charset="0"/>
                                </a:rPr>
                              </m:ctrlPr>
                            </m:sSubPr>
                            <m:e>
                              <m:acc>
                                <m:accPr>
                                  <m:chr m:val="̅"/>
                                  <m:ctrlPr>
                                    <a:rPr lang="en-US" altLang="ja-JP" sz="2386" b="1" i="1">
                                      <a:latin typeface="Cambria Math" panose="02040503050406030204" pitchFamily="18" charset="0"/>
                                    </a:rPr>
                                  </m:ctrlPr>
                                </m:accPr>
                                <m:e>
                                  <m:r>
                                    <a:rPr lang="en-US" altLang="ja-JP" sz="2386" b="1">
                                      <a:latin typeface="Cambria Math" panose="02040503050406030204" pitchFamily="18" charset="0"/>
                                    </a:rPr>
                                    <m:t>𝐓</m:t>
                                  </m:r>
                                </m:e>
                              </m:acc>
                            </m:e>
                            <m:sub>
                              <m:r>
                                <a:rPr lang="en-US" altLang="ja-JP" sz="2386" b="1">
                                  <a:latin typeface="Cambria Math" panose="02040503050406030204" pitchFamily="18" charset="0"/>
                                </a:rPr>
                                <m:t>𝐢</m:t>
                              </m:r>
                            </m:sub>
                          </m:sSub>
                        </m:e>
                      </m:nary>
                      <m:r>
                        <a:rPr lang="en-US" altLang="ja-JP" sz="2386" b="1">
                          <a:latin typeface="Cambria Math" panose="02040503050406030204" pitchFamily="18" charset="0"/>
                        </a:rPr>
                        <m:t>+…</m:t>
                      </m:r>
                    </m:oMath>
                  </m:oMathPara>
                </a14:m>
                <a:endParaRPr lang="en-US" altLang="ja-JP" sz="2386" b="1" dirty="0"/>
              </a:p>
              <a:p>
                <a:pPr>
                  <a:buFont typeface="Wingdings" panose="05000000000000000000" pitchFamily="2" charset="2"/>
                  <a:buChar char="ü"/>
                </a:pPr>
                <a:r>
                  <a:rPr lang="en-US" altLang="ja-JP" sz="2659" dirty="0"/>
                  <a:t>This is looking like:</a:t>
                </a:r>
              </a:p>
              <a:p>
                <a:pPr marL="0" indent="0">
                  <a:buNone/>
                </a:pPr>
                <a14:m>
                  <m:oMathPara xmlns:m="http://schemas.openxmlformats.org/officeDocument/2006/math">
                    <m:oMathParaPr>
                      <m:jc m:val="centerGroup"/>
                    </m:oMathParaPr>
                    <m:oMath xmlns:m="http://schemas.openxmlformats.org/officeDocument/2006/math">
                      <m:r>
                        <a:rPr lang="en-US" altLang="ja-JP" sz="2659" b="1">
                          <a:latin typeface="Cambria Math" panose="02040503050406030204" pitchFamily="18" charset="0"/>
                        </a:rPr>
                        <m:t>(</m:t>
                      </m:r>
                      <m:sSup>
                        <m:sSupPr>
                          <m:ctrlPr>
                            <a:rPr lang="en-US" altLang="ja-JP" sz="2659" b="1" i="1">
                              <a:latin typeface="Cambria Math" panose="02040503050406030204" pitchFamily="18" charset="0"/>
                            </a:rPr>
                          </m:ctrlPr>
                        </m:sSupPr>
                        <m:e>
                          <m:r>
                            <a:rPr lang="en-US" altLang="ja-JP" sz="2659" b="1">
                              <a:latin typeface="Cambria Math" panose="02040503050406030204" pitchFamily="18" charset="0"/>
                            </a:rPr>
                            <m:t>𝟏</m:t>
                          </m:r>
                          <m:r>
                            <a:rPr lang="en-US" altLang="ja-JP" sz="2659" b="1">
                              <a:latin typeface="Cambria Math" panose="02040503050406030204" pitchFamily="18" charset="0"/>
                            </a:rPr>
                            <m:t>−</m:t>
                          </m:r>
                          <m:r>
                            <a:rPr lang="en-US" altLang="ja-JP" sz="2659" b="1">
                              <a:latin typeface="Cambria Math" panose="02040503050406030204" pitchFamily="18" charset="0"/>
                            </a:rPr>
                            <m:t>𝐱</m:t>
                          </m:r>
                          <m:r>
                            <a:rPr lang="en-US" altLang="ja-JP" sz="2659" b="1">
                              <a:latin typeface="Cambria Math" panose="02040503050406030204" pitchFamily="18" charset="0"/>
                            </a:rPr>
                            <m:t>)</m:t>
                          </m:r>
                        </m:e>
                        <m:sup>
                          <m:r>
                            <a:rPr lang="en-US" altLang="ja-JP" sz="2659" b="1">
                              <a:latin typeface="Cambria Math" panose="02040503050406030204" pitchFamily="18" charset="0"/>
                            </a:rPr>
                            <m:t>−</m:t>
                          </m:r>
                          <m:r>
                            <a:rPr lang="en-US" altLang="ja-JP" sz="2659" b="1">
                              <a:latin typeface="Cambria Math" panose="02040503050406030204" pitchFamily="18" charset="0"/>
                            </a:rPr>
                            <m:t>𝟏</m:t>
                          </m:r>
                        </m:sup>
                      </m:sSup>
                      <m:r>
                        <a:rPr lang="en-US" altLang="ja-JP" sz="2659" b="1" i="1">
                          <a:latin typeface="Cambria Math" panose="02040503050406030204" pitchFamily="18" charset="0"/>
                        </a:rPr>
                        <m:t>=</m:t>
                      </m:r>
                      <m:r>
                        <a:rPr lang="en-US" altLang="ja-JP" sz="2659" b="1" i="1">
                          <a:latin typeface="Cambria Math" panose="02040503050406030204" pitchFamily="18" charset="0"/>
                        </a:rPr>
                        <m:t>𝟏</m:t>
                      </m:r>
                      <m:r>
                        <a:rPr lang="en-US" altLang="ja-JP" sz="2659" b="1">
                          <a:latin typeface="Cambria Math" panose="02040503050406030204" pitchFamily="18" charset="0"/>
                        </a:rPr>
                        <m:t>+</m:t>
                      </m:r>
                      <m:r>
                        <a:rPr lang="en-US" altLang="ja-JP" sz="2659" b="1" i="1">
                          <a:latin typeface="Cambria Math" panose="02040503050406030204" pitchFamily="18" charset="0"/>
                        </a:rPr>
                        <m:t>𝒙</m:t>
                      </m:r>
                      <m:r>
                        <a:rPr lang="en-US" altLang="ja-JP" sz="2659" b="1">
                          <a:latin typeface="Cambria Math" panose="02040503050406030204" pitchFamily="18" charset="0"/>
                        </a:rPr>
                        <m:t>+</m:t>
                      </m:r>
                      <m:sSup>
                        <m:sSupPr>
                          <m:ctrlPr>
                            <a:rPr lang="en-US" altLang="ja-JP" sz="2659" b="1" i="1">
                              <a:latin typeface="Cambria Math" panose="02040503050406030204" pitchFamily="18" charset="0"/>
                            </a:rPr>
                          </m:ctrlPr>
                        </m:sSupPr>
                        <m:e>
                          <m:r>
                            <a:rPr lang="en-US" altLang="ja-JP" sz="2659" b="1" i="1">
                              <a:latin typeface="Cambria Math" panose="02040503050406030204" pitchFamily="18" charset="0"/>
                            </a:rPr>
                            <m:t>𝒙</m:t>
                          </m:r>
                        </m:e>
                        <m:sup>
                          <m:r>
                            <a:rPr lang="en-US" altLang="ja-JP" sz="2659" b="1" i="1">
                              <a:latin typeface="Cambria Math" panose="02040503050406030204" pitchFamily="18" charset="0"/>
                            </a:rPr>
                            <m:t>𝟐</m:t>
                          </m:r>
                        </m:sup>
                      </m:sSup>
                      <m:r>
                        <a:rPr lang="en-US" altLang="ja-JP" sz="2659" b="1">
                          <a:latin typeface="Cambria Math" panose="02040503050406030204" pitchFamily="18" charset="0"/>
                        </a:rPr>
                        <m:t>+…</m:t>
                      </m:r>
                    </m:oMath>
                  </m:oMathPara>
                </a14:m>
                <a:endParaRPr lang="en-US" altLang="ja-JP" sz="2659" b="1" dirty="0"/>
              </a:p>
              <a:p>
                <a:pPr marL="0" indent="0">
                  <a:buNone/>
                </a:pPr>
                <a:endParaRPr lang="en-US" altLang="ja-JP" sz="2659" b="1" dirty="0"/>
              </a:p>
              <a:p>
                <a:pPr marL="0" indent="0">
                  <a:buNone/>
                </a:pPr>
                <a:r>
                  <a:rPr lang="en-US" altLang="ja-JP" sz="2659" dirty="0"/>
                  <a:t>where x </a:t>
                </a:r>
                <a14:m>
                  <m:oMath xmlns:m="http://schemas.openxmlformats.org/officeDocument/2006/math">
                    <m:r>
                      <a:rPr lang="en-US" altLang="ja-JP" sz="2659" i="1">
                        <a:latin typeface="Cambria Math" panose="02040503050406030204" pitchFamily="18" charset="0"/>
                        <a:ea typeface="Cambria Math" panose="02040503050406030204" pitchFamily="18" charset="0"/>
                      </a:rPr>
                      <m:t>≅</m:t>
                    </m:r>
                    <m:sSub>
                      <m:sSubPr>
                        <m:ctrlPr>
                          <a:rPr lang="en-US" altLang="ja-JP" sz="2659" i="1">
                            <a:latin typeface="Cambria Math" panose="02040503050406030204" pitchFamily="18" charset="0"/>
                            <a:ea typeface="Cambria Math" panose="02040503050406030204" pitchFamily="18" charset="0"/>
                          </a:rPr>
                        </m:ctrlPr>
                      </m:sSubPr>
                      <m:e>
                        <m:r>
                          <a:rPr lang="en-US" altLang="ja-JP" sz="2659" i="1">
                            <a:latin typeface="Cambria Math" panose="02040503050406030204" pitchFamily="18" charset="0"/>
                            <a:ea typeface="Cambria Math" panose="02040503050406030204" pitchFamily="18" charset="0"/>
                          </a:rPr>
                          <m:t>𝐺</m:t>
                        </m:r>
                      </m:e>
                      <m:sub>
                        <m:r>
                          <a:rPr lang="en-US" altLang="ja-JP" sz="2659" i="1">
                            <a:latin typeface="Cambria Math" panose="02040503050406030204" pitchFamily="18" charset="0"/>
                            <a:ea typeface="Cambria Math" panose="02040503050406030204" pitchFamily="18" charset="0"/>
                          </a:rPr>
                          <m:t>0</m:t>
                        </m:r>
                      </m:sub>
                    </m:sSub>
                    <m:r>
                      <a:rPr lang="en-US" altLang="ja-JP" sz="2659" i="1">
                        <a:latin typeface="Cambria Math" panose="02040503050406030204" pitchFamily="18" charset="0"/>
                        <a:ea typeface="Cambria Math" panose="02040503050406030204" pitchFamily="18" charset="0"/>
                      </a:rPr>
                      <m:t>𝑇</m:t>
                    </m:r>
                  </m:oMath>
                </a14:m>
                <a:r>
                  <a:rPr lang="ja-JP" altLang="en-US" sz="2659" dirty="0"/>
                  <a:t> </a:t>
                </a:r>
                <a:r>
                  <a:rPr lang="en-US" altLang="ja-JP" sz="2659" dirty="0"/>
                  <a:t>(don’t check your math !)</a:t>
                </a:r>
              </a:p>
              <a:p>
                <a:pPr>
                  <a:buFont typeface="Wingdings" panose="05000000000000000000" pitchFamily="2" charset="2"/>
                  <a:buChar char="ü"/>
                </a:pPr>
                <a:r>
                  <a:rPr lang="en-US" altLang="ja-JP" sz="2659" dirty="0"/>
                  <a:t>It diverges at </a:t>
                </a:r>
                <a14:m>
                  <m:oMath xmlns:m="http://schemas.openxmlformats.org/officeDocument/2006/math">
                    <m:r>
                      <a:rPr lang="en-US" altLang="ja-JP" sz="2659" i="1">
                        <a:latin typeface="Cambria Math" panose="02040503050406030204" pitchFamily="18" charset="0"/>
                      </a:rPr>
                      <m:t>𝑥</m:t>
                    </m:r>
                    <m:r>
                      <a:rPr lang="en-US" altLang="ja-JP" sz="2659" i="1">
                        <a:latin typeface="Cambria Math" panose="02040503050406030204" pitchFamily="18" charset="0"/>
                      </a:rPr>
                      <m:t>&gt;1</m:t>
                    </m:r>
                  </m:oMath>
                </a14:m>
                <a:r>
                  <a:rPr lang="en-US" altLang="ja-JP" sz="2659" dirty="0"/>
                  <a:t>.</a:t>
                </a:r>
              </a:p>
              <a:p>
                <a:pPr marL="0" indent="0">
                  <a:buNone/>
                </a:pPr>
                <a:r>
                  <a:rPr lang="en-US" altLang="ja-JP" sz="2659" dirty="0"/>
                  <a:t> - In this regard, we have divergence if spec</a:t>
                </a:r>
                <a14:m>
                  <m:oMath xmlns:m="http://schemas.openxmlformats.org/officeDocument/2006/math">
                    <m:d>
                      <m:dPr>
                        <m:ctrlPr>
                          <a:rPr lang="en-US" altLang="ja-JP" sz="2659" i="1">
                            <a:latin typeface="Cambria Math" panose="02040503050406030204" pitchFamily="18" charset="0"/>
                          </a:rPr>
                        </m:ctrlPr>
                      </m:dPr>
                      <m:e>
                        <m:sSub>
                          <m:sSubPr>
                            <m:ctrlPr>
                              <a:rPr lang="en-US" altLang="ja-JP" sz="2659" i="1">
                                <a:latin typeface="Cambria Math" panose="02040503050406030204" pitchFamily="18" charset="0"/>
                              </a:rPr>
                            </m:ctrlPr>
                          </m:sSubPr>
                          <m:e>
                            <m:r>
                              <a:rPr lang="en-US" altLang="ja-JP" sz="2659" i="1">
                                <a:latin typeface="Cambria Math" panose="02040503050406030204" pitchFamily="18" charset="0"/>
                              </a:rPr>
                              <m:t>𝐺</m:t>
                            </m:r>
                          </m:e>
                          <m:sub>
                            <m:r>
                              <a:rPr lang="en-US" altLang="ja-JP" sz="2659" i="1">
                                <a:latin typeface="Cambria Math" panose="02040503050406030204" pitchFamily="18" charset="0"/>
                              </a:rPr>
                              <m:t>0</m:t>
                            </m:r>
                          </m:sub>
                        </m:sSub>
                        <m:r>
                          <a:rPr lang="en-US" altLang="ja-JP" sz="2659" i="1">
                            <a:latin typeface="Cambria Math" panose="02040503050406030204" pitchFamily="18" charset="0"/>
                          </a:rPr>
                          <m:t>𝑇</m:t>
                        </m:r>
                      </m:e>
                    </m:d>
                    <m:r>
                      <a:rPr lang="en-US" altLang="ja-JP" sz="2659" i="1">
                        <a:latin typeface="Cambria Math" panose="02040503050406030204" pitchFamily="18" charset="0"/>
                      </a:rPr>
                      <m:t>&gt;1;</m:t>
                    </m:r>
                  </m:oMath>
                </a14:m>
                <a:r>
                  <a:rPr lang="en-US" altLang="ja-JP" sz="2659" dirty="0"/>
                  <a:t>absolute value of some eigenvalue is above 1.</a:t>
                </a:r>
              </a:p>
              <a:p>
                <a:pPr marL="0" indent="0">
                  <a:buNone/>
                </a:pPr>
                <a:endParaRPr lang="en-US" altLang="ja-JP" sz="1909" dirty="0"/>
              </a:p>
              <a:p>
                <a:pPr marL="0" indent="0">
                  <a:buNone/>
                </a:pPr>
                <a:r>
                  <a:rPr lang="en-US" altLang="ja-JP" sz="2386" dirty="0"/>
                  <a:t> - We introduce spectral radius:</a:t>
                </a:r>
              </a:p>
              <a:p>
                <a:pPr marL="0" indent="0">
                  <a:buNone/>
                </a:pPr>
                <a14:m>
                  <m:oMathPara xmlns:m="http://schemas.openxmlformats.org/officeDocument/2006/math">
                    <m:oMathParaPr>
                      <m:jc m:val="centerGroup"/>
                    </m:oMathParaPr>
                    <m:oMath xmlns:m="http://schemas.openxmlformats.org/officeDocument/2006/math">
                      <m:r>
                        <a:rPr lang="ja-JP" altLang="en-US" sz="2659" b="1">
                          <a:latin typeface="Cambria Math" panose="02040503050406030204" pitchFamily="18" charset="0"/>
                        </a:rPr>
                        <m:t>𝛒</m:t>
                      </m:r>
                      <m:r>
                        <a:rPr lang="en-US" altLang="ja-JP" sz="2659" b="1">
                          <a:latin typeface="Cambria Math" panose="02040503050406030204" pitchFamily="18" charset="0"/>
                        </a:rPr>
                        <m:t>=</m:t>
                      </m:r>
                      <m:func>
                        <m:funcPr>
                          <m:ctrlPr>
                            <a:rPr lang="en-US" altLang="ja-JP" sz="2659" b="1" i="1">
                              <a:latin typeface="Cambria Math" panose="02040503050406030204" pitchFamily="18" charset="0"/>
                            </a:rPr>
                          </m:ctrlPr>
                        </m:funcPr>
                        <m:fName>
                          <m:limLow>
                            <m:limLowPr>
                              <m:ctrlPr>
                                <a:rPr lang="en-US" altLang="ja-JP" sz="2659" b="1" i="1">
                                  <a:latin typeface="Cambria Math" panose="02040503050406030204" pitchFamily="18" charset="0"/>
                                </a:rPr>
                              </m:ctrlPr>
                            </m:limLowPr>
                            <m:e>
                              <m:r>
                                <a:rPr lang="en-US" altLang="ja-JP" sz="2659" b="1">
                                  <a:latin typeface="Cambria Math" panose="02040503050406030204" pitchFamily="18" charset="0"/>
                                </a:rPr>
                                <m:t>𝐦𝐚𝐱</m:t>
                              </m:r>
                            </m:e>
                            <m:lim>
                              <m:r>
                                <a:rPr lang="en-US" altLang="ja-JP" sz="2659" b="1" i="1">
                                  <a:latin typeface="Cambria Math" panose="02040503050406030204" pitchFamily="18" charset="0"/>
                                </a:rPr>
                                <m:t>𝝀</m:t>
                              </m:r>
                            </m:lim>
                          </m:limLow>
                        </m:fName>
                        <m:e>
                          <m:r>
                            <a:rPr lang="en-US" altLang="ja-JP" sz="2659" b="1">
                              <a:latin typeface="Cambria Math" panose="02040503050406030204" pitchFamily="18" charset="0"/>
                            </a:rPr>
                            <m:t>𝐚𝐛𝐬</m:t>
                          </m:r>
                          <m:r>
                            <a:rPr lang="en-US" altLang="ja-JP" sz="2659" b="1" i="1">
                              <a:latin typeface="Cambria Math" panose="02040503050406030204" pitchFamily="18" charset="0"/>
                            </a:rPr>
                            <m:t>(</m:t>
                          </m:r>
                          <m:r>
                            <a:rPr lang="en-US" altLang="ja-JP" sz="2659" b="1">
                              <a:latin typeface="Cambria Math" panose="02040503050406030204" pitchFamily="18" charset="0"/>
                            </a:rPr>
                            <m:t>𝛌</m:t>
                          </m:r>
                          <m:r>
                            <a:rPr lang="en-US" altLang="ja-JP" sz="2659" b="1" i="1">
                              <a:latin typeface="Cambria Math" panose="02040503050406030204" pitchFamily="18" charset="0"/>
                            </a:rPr>
                            <m:t>)</m:t>
                          </m:r>
                        </m:e>
                      </m:func>
                    </m:oMath>
                  </m:oMathPara>
                </a14:m>
                <a:endParaRPr lang="en-US" altLang="ja-JP" sz="2659" b="1" dirty="0"/>
              </a:p>
              <a:p>
                <a:pPr marL="0" indent="0">
                  <a:buNone/>
                </a:pPr>
                <a:r>
                  <a:rPr lang="en-US" altLang="ja-JP" sz="2386" dirty="0"/>
                  <a:t>- Then we may say:</a:t>
                </a:r>
              </a:p>
              <a:p>
                <a:pPr marL="0" indent="0">
                  <a:buNone/>
                </a:pPr>
                <a:r>
                  <a:rPr lang="ja-JP" altLang="en-US" sz="1909" b="1" dirty="0"/>
                  <a:t>                                                            </a:t>
                </a:r>
                <a14:m>
                  <m:oMath xmlns:m="http://schemas.openxmlformats.org/officeDocument/2006/math">
                    <m:r>
                      <a:rPr lang="ja-JP" altLang="en-US" sz="2659" b="1">
                        <a:latin typeface="Cambria Math" panose="02040503050406030204" pitchFamily="18" charset="0"/>
                      </a:rPr>
                      <m:t>𝛒</m:t>
                    </m:r>
                    <m:r>
                      <a:rPr lang="en-US" altLang="ja-JP" sz="2659" b="1">
                        <a:latin typeface="Cambria Math" panose="02040503050406030204" pitchFamily="18" charset="0"/>
                      </a:rPr>
                      <m:t>&gt;</m:t>
                    </m:r>
                    <m:r>
                      <a:rPr lang="en-US" altLang="ja-JP" sz="2659" b="1">
                        <a:latin typeface="Cambria Math" panose="02040503050406030204" pitchFamily="18" charset="0"/>
                      </a:rPr>
                      <m:t>𝟏</m:t>
                    </m:r>
                    <m:r>
                      <a:rPr lang="en-US" altLang="ja-JP" sz="2659" b="1">
                        <a:latin typeface="Cambria Math" panose="02040503050406030204" pitchFamily="18" charset="0"/>
                      </a:rPr>
                      <m:t> </m:t>
                    </m:r>
                    <m:groupChr>
                      <m:groupChrPr>
                        <m:chr m:val="⇔"/>
                        <m:vertJc m:val="bot"/>
                        <m:ctrlPr>
                          <a:rPr lang="en-US" altLang="ja-JP" sz="2659" b="1" i="1">
                            <a:latin typeface="Cambria Math" panose="02040503050406030204" pitchFamily="18" charset="0"/>
                          </a:rPr>
                        </m:ctrlPr>
                      </m:groupChrPr>
                      <m:e>
                        <m:r>
                          <m:rPr>
                            <m:brk m:alnAt="2"/>
                          </m:rPr>
                          <a:rPr lang="en-US" altLang="ja-JP" sz="2659" b="1">
                            <a:latin typeface="Cambria Math" panose="02040503050406030204" pitchFamily="18" charset="0"/>
                          </a:rPr>
                          <m:t>𝐝</m:t>
                        </m:r>
                        <m:r>
                          <a:rPr lang="en-US" altLang="ja-JP" sz="2659" b="1">
                            <a:latin typeface="Cambria Math" panose="02040503050406030204" pitchFamily="18" charset="0"/>
                          </a:rPr>
                          <m:t>𝐞𝐟</m:t>
                        </m:r>
                      </m:e>
                    </m:groupChr>
                  </m:oMath>
                </a14:m>
                <a:r>
                  <a:rPr lang="ja-JP" altLang="en-US" sz="2659" b="1" dirty="0"/>
                  <a:t> </a:t>
                </a:r>
                <a:r>
                  <a:rPr lang="en-US" altLang="ja-JP" sz="2659" b="1" dirty="0"/>
                  <a:t>(Divergence appears)</a:t>
                </a:r>
                <a:endParaRPr lang="ja-JP" altLang="en-US" sz="2659" b="1" dirty="0"/>
              </a:p>
            </p:txBody>
          </p:sp>
        </mc:Choice>
        <mc:Fallback xmlns="">
          <p:sp>
            <p:nvSpPr>
              <p:cNvPr id="2" name="コンテンツ プレースホルダー 1">
                <a:extLst>
                  <a:ext uri="{FF2B5EF4-FFF2-40B4-BE49-F238E27FC236}">
                    <a16:creationId xmlns:a16="http://schemas.microsoft.com/office/drawing/2014/main" id="{EF63FEFD-2A8D-DEA4-D6E3-62CF7ABDD537}"/>
                  </a:ext>
                </a:extLst>
              </p:cNvPr>
              <p:cNvSpPr>
                <a:spLocks noGrp="1" noRot="1" noChangeAspect="1" noMove="1" noResize="1" noEditPoints="1" noAdjustHandles="1" noChangeArrowheads="1" noChangeShapeType="1" noTextEdit="1"/>
              </p:cNvSpPr>
              <p:nvPr>
                <p:ph idx="1"/>
              </p:nvPr>
            </p:nvSpPr>
            <p:spPr>
              <a:xfrm>
                <a:off x="1595938" y="880754"/>
                <a:ext cx="9133797" cy="4690752"/>
              </a:xfrm>
              <a:blipFill>
                <a:blip r:embed="rId2"/>
                <a:stretch>
                  <a:fillRect l="-668" t="-15325" b="-1039"/>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CC6945A8-5CA7-5356-DDA9-40C8E427F378}"/>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B0262C65-DBF5-5714-E152-49C16CF53EC2}"/>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6FADA1FB-F92A-E9DE-2F3A-E9EB5F1DDCD3}"/>
              </a:ext>
            </a:extLst>
          </p:cNvPr>
          <p:cNvSpPr>
            <a:spLocks noGrp="1"/>
          </p:cNvSpPr>
          <p:nvPr>
            <p:ph type="sldNum" sz="quarter" idx="12"/>
          </p:nvPr>
        </p:nvSpPr>
        <p:spPr/>
        <p:txBody>
          <a:bodyPr/>
          <a:lstStyle/>
          <a:p>
            <a:fld id="{B21B9B4F-A4D2-4B49-B820-CCE4FA55D23B}" type="slidenum">
              <a:rPr kumimoji="1" lang="ja-JP" altLang="en-US" smtClean="0"/>
              <a:pPr/>
              <a:t>40</a:t>
            </a:fld>
            <a:endParaRPr kumimoji="1" lang="ja-JP" altLang="en-US" dirty="0"/>
          </a:p>
        </p:txBody>
      </p:sp>
    </p:spTree>
    <p:extLst>
      <p:ext uri="{BB962C8B-B14F-4D97-AF65-F5344CB8AC3E}">
        <p14:creationId xmlns:p14="http://schemas.microsoft.com/office/powerpoint/2010/main" val="16766168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1112948-E7EA-3E1F-0E43-59B71C549D4B}"/>
              </a:ext>
            </a:extLst>
          </p:cNvPr>
          <p:cNvSpPr>
            <a:spLocks noGrp="1"/>
          </p:cNvSpPr>
          <p:nvPr>
            <p:ph idx="1"/>
          </p:nvPr>
        </p:nvSpPr>
        <p:spPr>
          <a:xfrm>
            <a:off x="1718458" y="795927"/>
            <a:ext cx="9226633" cy="5060640"/>
          </a:xfrm>
        </p:spPr>
        <p:txBody>
          <a:bodyPr>
            <a:normAutofit/>
          </a:bodyPr>
          <a:lstStyle/>
          <a:p>
            <a:r>
              <a:rPr lang="en-US" altLang="ja-JP" sz="1909" dirty="0"/>
              <a:t>Mainly, three methods have been proposed and successful to break the divergence !</a:t>
            </a:r>
          </a:p>
          <a:p>
            <a:pPr>
              <a:buFont typeface="Wingdings" panose="05000000000000000000" pitchFamily="2" charset="2"/>
              <a:buChar char="ü"/>
            </a:pPr>
            <a:r>
              <a:rPr lang="en-US" altLang="ja-JP" sz="1909" dirty="0" err="1"/>
              <a:t>E,g</a:t>
            </a:r>
            <a:r>
              <a:rPr lang="en-US" altLang="ja-JP" sz="1909" dirty="0"/>
              <a:t>.: G_1 (approximation at n=1, enough for most cases…)</a:t>
            </a:r>
          </a:p>
          <a:p>
            <a:pPr marL="0" indent="0">
              <a:buNone/>
            </a:pPr>
            <a:endParaRPr lang="en-US" altLang="ja-JP" sz="2045" b="1" dirty="0"/>
          </a:p>
        </p:txBody>
      </p:sp>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41</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Success of Renormalization methods</a:t>
            </a:r>
          </a:p>
        </p:txBody>
      </p:sp>
      <p:pic>
        <p:nvPicPr>
          <p:cNvPr id="14" name="図 13" descr="グラフ, バブル チャート">
            <a:extLst>
              <a:ext uri="{FF2B5EF4-FFF2-40B4-BE49-F238E27FC236}">
                <a16:creationId xmlns:a16="http://schemas.microsoft.com/office/drawing/2014/main" id="{81FB2CCC-8AEF-C517-C4A4-E10EF2FA4D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5307" y="2036360"/>
            <a:ext cx="3982461" cy="3686092"/>
          </a:xfrm>
          <a:prstGeom prst="rect">
            <a:avLst/>
          </a:prstGeom>
        </p:spPr>
      </p:pic>
    </p:spTree>
    <p:extLst>
      <p:ext uri="{BB962C8B-B14F-4D97-AF65-F5344CB8AC3E}">
        <p14:creationId xmlns:p14="http://schemas.microsoft.com/office/powerpoint/2010/main" val="4372783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F05AB963-89DF-FB68-3C74-B946DEA32674}"/>
              </a:ext>
            </a:extLst>
          </p:cNvPr>
          <p:cNvSpPr>
            <a:spLocks noGrp="1"/>
          </p:cNvSpPr>
          <p:nvPr>
            <p:ph idx="1"/>
          </p:nvPr>
        </p:nvSpPr>
        <p:spPr/>
        <p:txBody>
          <a:bodyPr>
            <a:normAutofit/>
          </a:bodyPr>
          <a:lstStyle/>
          <a:p>
            <a:r>
              <a:rPr lang="en-US" altLang="ja-JP" sz="2045" dirty="0"/>
              <a:t>All spectra are:</a:t>
            </a:r>
            <a:endParaRPr lang="ja-JP" altLang="en-US" sz="2045" dirty="0"/>
          </a:p>
        </p:txBody>
      </p:sp>
      <p:sp>
        <p:nvSpPr>
          <p:cNvPr id="3" name="日付プレースホルダー 2">
            <a:extLst>
              <a:ext uri="{FF2B5EF4-FFF2-40B4-BE49-F238E27FC236}">
                <a16:creationId xmlns:a16="http://schemas.microsoft.com/office/drawing/2014/main" id="{CCB9BD62-0E1B-258E-EA4B-59118955D53D}"/>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9908BC9C-6C82-B84E-C45F-8B676CB7831D}"/>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11E65C14-700D-59B2-E56E-4EF6A6F8AA4E}"/>
              </a:ext>
            </a:extLst>
          </p:cNvPr>
          <p:cNvSpPr>
            <a:spLocks noGrp="1"/>
          </p:cNvSpPr>
          <p:nvPr>
            <p:ph type="sldNum" sz="quarter" idx="12"/>
          </p:nvPr>
        </p:nvSpPr>
        <p:spPr/>
        <p:txBody>
          <a:bodyPr/>
          <a:lstStyle/>
          <a:p>
            <a:fld id="{B21B9B4F-A4D2-4B49-B820-CCE4FA55D23B}" type="slidenum">
              <a:rPr kumimoji="1" lang="ja-JP" altLang="en-US" smtClean="0"/>
              <a:pPr/>
              <a:t>42</a:t>
            </a:fld>
            <a:endParaRPr kumimoji="1" lang="ja-JP" altLang="en-US" dirty="0"/>
          </a:p>
        </p:txBody>
      </p:sp>
      <p:pic>
        <p:nvPicPr>
          <p:cNvPr id="12" name="図 11" descr="ダイアグラム">
            <a:extLst>
              <a:ext uri="{FF2B5EF4-FFF2-40B4-BE49-F238E27FC236}">
                <a16:creationId xmlns:a16="http://schemas.microsoft.com/office/drawing/2014/main" id="{E28F1FA2-B16E-C80B-A3BB-ABB323CC6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2468" y="1243040"/>
            <a:ext cx="6317425" cy="4371920"/>
          </a:xfrm>
          <a:prstGeom prst="rect">
            <a:avLst/>
          </a:prstGeom>
        </p:spPr>
      </p:pic>
      <p:sp>
        <p:nvSpPr>
          <p:cNvPr id="6" name="テキスト ボックス 5">
            <a:extLst>
              <a:ext uri="{FF2B5EF4-FFF2-40B4-BE49-F238E27FC236}">
                <a16:creationId xmlns:a16="http://schemas.microsoft.com/office/drawing/2014/main" id="{F053B2F1-9F61-171E-4686-2A938AFD4C68}"/>
              </a:ext>
            </a:extLst>
          </p:cNvPr>
          <p:cNvSpPr txBox="1"/>
          <p:nvPr/>
        </p:nvSpPr>
        <p:spPr>
          <a:xfrm>
            <a:off x="4176156" y="5628604"/>
            <a:ext cx="1919844" cy="281167"/>
          </a:xfrm>
          <a:prstGeom prst="rect">
            <a:avLst/>
          </a:prstGeom>
          <a:noFill/>
        </p:spPr>
        <p:txBody>
          <a:bodyPr wrap="square" rtlCol="0">
            <a:spAutoFit/>
          </a:bodyPr>
          <a:lstStyle/>
          <a:p>
            <a:r>
              <a:rPr lang="en-US" altLang="ja-JP" sz="1227" dirty="0"/>
              <a:t>Spectral radius &gt; 1</a:t>
            </a:r>
            <a:endParaRPr lang="ja-JP" altLang="en-US" sz="1227" dirty="0"/>
          </a:p>
        </p:txBody>
      </p:sp>
      <p:sp>
        <p:nvSpPr>
          <p:cNvPr id="7" name="テキスト ボックス 6">
            <a:extLst>
              <a:ext uri="{FF2B5EF4-FFF2-40B4-BE49-F238E27FC236}">
                <a16:creationId xmlns:a16="http://schemas.microsoft.com/office/drawing/2014/main" id="{F97E7DBE-4033-0A52-8160-B275E8712318}"/>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Success of Renormalization methods</a:t>
            </a:r>
          </a:p>
        </p:txBody>
      </p:sp>
    </p:spTree>
    <p:extLst>
      <p:ext uri="{BB962C8B-B14F-4D97-AF65-F5344CB8AC3E}">
        <p14:creationId xmlns:p14="http://schemas.microsoft.com/office/powerpoint/2010/main" val="37574372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A4B322A-A4A4-C441-04E0-473B5BFC394A}"/>
              </a:ext>
            </a:extLst>
          </p:cNvPr>
          <p:cNvSpPr>
            <a:spLocks noGrp="1"/>
          </p:cNvSpPr>
          <p:nvPr>
            <p:ph idx="1"/>
          </p:nvPr>
        </p:nvSpPr>
        <p:spPr/>
        <p:txBody>
          <a:bodyPr/>
          <a:lstStyle/>
          <a:p>
            <a:r>
              <a:rPr lang="en-US" altLang="ja-JP" sz="2045" dirty="0"/>
              <a:t>Using G_1 is good:</a:t>
            </a:r>
          </a:p>
          <a:p>
            <a:endParaRPr kumimoji="1" lang="ja-JP" altLang="en-US" dirty="0"/>
          </a:p>
        </p:txBody>
      </p:sp>
      <p:sp>
        <p:nvSpPr>
          <p:cNvPr id="3" name="日付プレースホルダー 2">
            <a:extLst>
              <a:ext uri="{FF2B5EF4-FFF2-40B4-BE49-F238E27FC236}">
                <a16:creationId xmlns:a16="http://schemas.microsoft.com/office/drawing/2014/main" id="{DE50962F-9ACA-8CA6-C8D2-67E18379B5B4}"/>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C41A1185-712D-C346-9F4A-40E29020CB62}"/>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518E0AA7-CB0A-0C78-D331-EE5E5A7E6F2C}"/>
              </a:ext>
            </a:extLst>
          </p:cNvPr>
          <p:cNvSpPr>
            <a:spLocks noGrp="1"/>
          </p:cNvSpPr>
          <p:nvPr>
            <p:ph type="sldNum" sz="quarter" idx="12"/>
          </p:nvPr>
        </p:nvSpPr>
        <p:spPr/>
        <p:txBody>
          <a:bodyPr/>
          <a:lstStyle/>
          <a:p>
            <a:fld id="{B21B9B4F-A4D2-4B49-B820-CCE4FA55D23B}" type="slidenum">
              <a:rPr kumimoji="1" lang="ja-JP" altLang="en-US" smtClean="0"/>
              <a:pPr/>
              <a:t>43</a:t>
            </a:fld>
            <a:endParaRPr kumimoji="1" lang="ja-JP" altLang="en-US" dirty="0"/>
          </a:p>
        </p:txBody>
      </p:sp>
      <p:pic>
        <p:nvPicPr>
          <p:cNvPr id="7" name="図 6" descr="グラフ">
            <a:extLst>
              <a:ext uri="{FF2B5EF4-FFF2-40B4-BE49-F238E27FC236}">
                <a16:creationId xmlns:a16="http://schemas.microsoft.com/office/drawing/2014/main" id="{A0749692-804D-9288-25B7-E12190C996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6956" y="1223579"/>
            <a:ext cx="5939642" cy="4410843"/>
          </a:xfrm>
          <a:prstGeom prst="rect">
            <a:avLst/>
          </a:prstGeom>
        </p:spPr>
      </p:pic>
      <p:sp>
        <p:nvSpPr>
          <p:cNvPr id="8" name="テキスト ボックス 7">
            <a:extLst>
              <a:ext uri="{FF2B5EF4-FFF2-40B4-BE49-F238E27FC236}">
                <a16:creationId xmlns:a16="http://schemas.microsoft.com/office/drawing/2014/main" id="{A0C18EA1-6162-D77B-99F5-E362D416F4F9}"/>
              </a:ext>
            </a:extLst>
          </p:cNvPr>
          <p:cNvSpPr txBox="1"/>
          <p:nvPr/>
        </p:nvSpPr>
        <p:spPr>
          <a:xfrm>
            <a:off x="4591793" y="5693383"/>
            <a:ext cx="1959428" cy="281167"/>
          </a:xfrm>
          <a:prstGeom prst="rect">
            <a:avLst/>
          </a:prstGeom>
          <a:noFill/>
        </p:spPr>
        <p:txBody>
          <a:bodyPr wrap="square" rtlCol="0">
            <a:spAutoFit/>
          </a:bodyPr>
          <a:lstStyle/>
          <a:p>
            <a:r>
              <a:rPr lang="en-US" altLang="ja-JP" sz="1227" dirty="0"/>
              <a:t>Spectral radius &lt; 1</a:t>
            </a:r>
            <a:endParaRPr lang="ja-JP" altLang="en-US" sz="1227" dirty="0"/>
          </a:p>
        </p:txBody>
      </p:sp>
      <p:sp>
        <p:nvSpPr>
          <p:cNvPr id="9" name="テキスト ボックス 8">
            <a:extLst>
              <a:ext uri="{FF2B5EF4-FFF2-40B4-BE49-F238E27FC236}">
                <a16:creationId xmlns:a16="http://schemas.microsoft.com/office/drawing/2014/main" id="{475C4A53-F7B9-275F-9CC6-BB6873BB000C}"/>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Success of Renormalization methods</a:t>
            </a:r>
          </a:p>
        </p:txBody>
      </p:sp>
    </p:spTree>
    <p:extLst>
      <p:ext uri="{BB962C8B-B14F-4D97-AF65-F5344CB8AC3E}">
        <p14:creationId xmlns:p14="http://schemas.microsoft.com/office/powerpoint/2010/main" val="718195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9525EB6B-8357-3242-4DC4-7D3FCA1FA501}"/>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AF61AA28-A939-07C2-42C7-740943145A6E}"/>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9CF8CFEF-8C20-CBBE-6B3D-735215080268}"/>
              </a:ext>
            </a:extLst>
          </p:cNvPr>
          <p:cNvSpPr>
            <a:spLocks noGrp="1"/>
          </p:cNvSpPr>
          <p:nvPr>
            <p:ph type="sldNum" sz="quarter" idx="12"/>
          </p:nvPr>
        </p:nvSpPr>
        <p:spPr/>
        <p:txBody>
          <a:bodyPr/>
          <a:lstStyle/>
          <a:p>
            <a:fld id="{B21B9B4F-A4D2-4B49-B820-CCE4FA55D23B}" type="slidenum">
              <a:rPr kumimoji="1" lang="ja-JP" altLang="en-US" smtClean="0"/>
              <a:pPr/>
              <a:t>44</a:t>
            </a:fld>
            <a:endParaRPr kumimoji="1" lang="ja-JP" altLang="en-US" dirty="0"/>
          </a:p>
        </p:txBody>
      </p:sp>
      <p:sp>
        <p:nvSpPr>
          <p:cNvPr id="9" name="コンテンツ プレースホルダー 8">
            <a:extLst>
              <a:ext uri="{FF2B5EF4-FFF2-40B4-BE49-F238E27FC236}">
                <a16:creationId xmlns:a16="http://schemas.microsoft.com/office/drawing/2014/main" id="{CD40E953-627D-ED04-3AAA-8C478BCCADF5}"/>
              </a:ext>
            </a:extLst>
          </p:cNvPr>
          <p:cNvSpPr>
            <a:spLocks noGrp="1"/>
          </p:cNvSpPr>
          <p:nvPr>
            <p:ph idx="1"/>
          </p:nvPr>
        </p:nvSpPr>
        <p:spPr/>
        <p:txBody>
          <a:bodyPr/>
          <a:lstStyle/>
          <a:p>
            <a:r>
              <a:rPr lang="en-US" altLang="ja-JP" dirty="0"/>
              <a:t>Others:</a:t>
            </a:r>
            <a:endParaRPr lang="ja-JP" altLang="en-US" dirty="0"/>
          </a:p>
        </p:txBody>
      </p:sp>
      <p:pic>
        <p:nvPicPr>
          <p:cNvPr id="11" name="図 10" descr="グラフ">
            <a:extLst>
              <a:ext uri="{FF2B5EF4-FFF2-40B4-BE49-F238E27FC236}">
                <a16:creationId xmlns:a16="http://schemas.microsoft.com/office/drawing/2014/main" id="{9DCEDDD9-703C-224C-7206-4095EDBF82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9294" y="1315882"/>
            <a:ext cx="6043328" cy="4492181"/>
          </a:xfrm>
          <a:prstGeom prst="rect">
            <a:avLst/>
          </a:prstGeom>
        </p:spPr>
      </p:pic>
      <p:pic>
        <p:nvPicPr>
          <p:cNvPr id="12" name="図 11" descr="グラフ">
            <a:extLst>
              <a:ext uri="{FF2B5EF4-FFF2-40B4-BE49-F238E27FC236}">
                <a16:creationId xmlns:a16="http://schemas.microsoft.com/office/drawing/2014/main" id="{2F4BE1E6-A8E8-1DB6-C3F3-C5734D18B4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018" y="68060"/>
            <a:ext cx="2365377" cy="1756555"/>
          </a:xfrm>
          <a:prstGeom prst="rect">
            <a:avLst/>
          </a:prstGeom>
        </p:spPr>
      </p:pic>
      <p:sp>
        <p:nvSpPr>
          <p:cNvPr id="13" name="テキスト ボックス 12">
            <a:extLst>
              <a:ext uri="{FF2B5EF4-FFF2-40B4-BE49-F238E27FC236}">
                <a16:creationId xmlns:a16="http://schemas.microsoft.com/office/drawing/2014/main" id="{72CAC976-D52B-421F-4164-20D5B05F5FA0}"/>
              </a:ext>
            </a:extLst>
          </p:cNvPr>
          <p:cNvSpPr txBox="1"/>
          <p:nvPr/>
        </p:nvSpPr>
        <p:spPr>
          <a:xfrm rot="19982334">
            <a:off x="8333526" y="1388236"/>
            <a:ext cx="672935" cy="281167"/>
          </a:xfrm>
          <a:prstGeom prst="rect">
            <a:avLst/>
          </a:prstGeom>
          <a:noFill/>
        </p:spPr>
        <p:txBody>
          <a:bodyPr wrap="square" rtlCol="0">
            <a:spAutoFit/>
          </a:bodyPr>
          <a:lstStyle/>
          <a:p>
            <a:r>
              <a:rPr lang="en-US" altLang="ja-JP" sz="1227" dirty="0"/>
              <a:t>=</a:t>
            </a:r>
            <a:endParaRPr lang="ja-JP" altLang="en-US" sz="1227" dirty="0"/>
          </a:p>
        </p:txBody>
      </p:sp>
      <p:sp>
        <p:nvSpPr>
          <p:cNvPr id="14" name="テキスト ボックス 13">
            <a:extLst>
              <a:ext uri="{FF2B5EF4-FFF2-40B4-BE49-F238E27FC236}">
                <a16:creationId xmlns:a16="http://schemas.microsoft.com/office/drawing/2014/main" id="{EFBD54A5-B872-7A05-756A-C3922609D21B}"/>
              </a:ext>
            </a:extLst>
          </p:cNvPr>
          <p:cNvSpPr txBox="1"/>
          <p:nvPr/>
        </p:nvSpPr>
        <p:spPr>
          <a:xfrm>
            <a:off x="2369294" y="5780204"/>
            <a:ext cx="5466393" cy="281167"/>
          </a:xfrm>
          <a:prstGeom prst="rect">
            <a:avLst/>
          </a:prstGeom>
          <a:noFill/>
        </p:spPr>
        <p:txBody>
          <a:bodyPr wrap="square" rtlCol="0">
            <a:spAutoFit/>
          </a:bodyPr>
          <a:lstStyle/>
          <a:p>
            <a:r>
              <a:rPr lang="en-US" altLang="ja-JP" sz="1227" dirty="0"/>
              <a:t>Around the same distribution and same spectral radius as G_1 !</a:t>
            </a:r>
            <a:endParaRPr lang="ja-JP" altLang="en-US" sz="1227" dirty="0"/>
          </a:p>
        </p:txBody>
      </p:sp>
      <p:sp>
        <p:nvSpPr>
          <p:cNvPr id="15" name="テキスト ボックス 14">
            <a:extLst>
              <a:ext uri="{FF2B5EF4-FFF2-40B4-BE49-F238E27FC236}">
                <a16:creationId xmlns:a16="http://schemas.microsoft.com/office/drawing/2014/main" id="{5AA162D4-6C81-5040-3E9A-8A4CF15671FE}"/>
              </a:ext>
            </a:extLst>
          </p:cNvPr>
          <p:cNvSpPr txBox="1"/>
          <p:nvPr/>
        </p:nvSpPr>
        <p:spPr>
          <a:xfrm>
            <a:off x="9388434" y="1936885"/>
            <a:ext cx="771896" cy="281167"/>
          </a:xfrm>
          <a:prstGeom prst="rect">
            <a:avLst/>
          </a:prstGeom>
          <a:noFill/>
        </p:spPr>
        <p:txBody>
          <a:bodyPr wrap="square" rtlCol="0">
            <a:spAutoFit/>
          </a:bodyPr>
          <a:lstStyle/>
          <a:p>
            <a:r>
              <a:rPr lang="en-US" altLang="ja-JP" sz="1227" dirty="0"/>
              <a:t>G_1</a:t>
            </a:r>
            <a:endParaRPr lang="ja-JP" altLang="en-US" sz="1227" dirty="0"/>
          </a:p>
        </p:txBody>
      </p:sp>
      <p:sp>
        <p:nvSpPr>
          <p:cNvPr id="16" name="テキスト ボックス 15">
            <a:extLst>
              <a:ext uri="{FF2B5EF4-FFF2-40B4-BE49-F238E27FC236}">
                <a16:creationId xmlns:a16="http://schemas.microsoft.com/office/drawing/2014/main" id="{69009CE5-9BF0-0489-761C-1E9EE96C8BE4}"/>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Success of Renormalization methods</a:t>
            </a:r>
          </a:p>
        </p:txBody>
      </p:sp>
    </p:spTree>
    <p:extLst>
      <p:ext uri="{BB962C8B-B14F-4D97-AF65-F5344CB8AC3E}">
        <p14:creationId xmlns:p14="http://schemas.microsoft.com/office/powerpoint/2010/main" val="42801030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A5B25F63-F41A-594C-B260-A26E3ED9852A}"/>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68C20EB7-9C22-AAB4-A129-4D2496B1B59A}"/>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E263505B-98FE-1B98-0EDA-3145CA64FEDD}"/>
              </a:ext>
            </a:extLst>
          </p:cNvPr>
          <p:cNvSpPr>
            <a:spLocks noGrp="1"/>
          </p:cNvSpPr>
          <p:nvPr>
            <p:ph type="sldNum" sz="quarter" idx="12"/>
          </p:nvPr>
        </p:nvSpPr>
        <p:spPr/>
        <p:txBody>
          <a:bodyPr/>
          <a:lstStyle/>
          <a:p>
            <a:fld id="{B21B9B4F-A4D2-4B49-B820-CCE4FA55D23B}" type="slidenum">
              <a:rPr kumimoji="1" lang="ja-JP" altLang="en-US" smtClean="0"/>
              <a:pPr/>
              <a:t>45</a:t>
            </a:fld>
            <a:endParaRPr kumimoji="1" lang="ja-JP" altLang="en-US" dirty="0"/>
          </a:p>
        </p:txBody>
      </p:sp>
      <p:sp>
        <p:nvSpPr>
          <p:cNvPr id="9" name="コンテンツ プレースホルダー 8">
            <a:extLst>
              <a:ext uri="{FF2B5EF4-FFF2-40B4-BE49-F238E27FC236}">
                <a16:creationId xmlns:a16="http://schemas.microsoft.com/office/drawing/2014/main" id="{A4F6288B-5CC8-EA25-4AB0-9D157DB6C9E0}"/>
              </a:ext>
            </a:extLst>
          </p:cNvPr>
          <p:cNvSpPr>
            <a:spLocks noGrp="1"/>
          </p:cNvSpPr>
          <p:nvPr>
            <p:ph idx="1"/>
          </p:nvPr>
        </p:nvSpPr>
        <p:spPr/>
        <p:txBody>
          <a:bodyPr/>
          <a:lstStyle/>
          <a:p>
            <a:r>
              <a:rPr lang="en-US" altLang="ja-JP" dirty="0"/>
              <a:t>Others:</a:t>
            </a:r>
            <a:endParaRPr lang="ja-JP" altLang="en-US" dirty="0"/>
          </a:p>
        </p:txBody>
      </p:sp>
      <p:pic>
        <p:nvPicPr>
          <p:cNvPr id="13" name="図 12" descr="グラフ, ダイアグラム">
            <a:extLst>
              <a:ext uri="{FF2B5EF4-FFF2-40B4-BE49-F238E27FC236}">
                <a16:creationId xmlns:a16="http://schemas.microsoft.com/office/drawing/2014/main" id="{325DDF37-A79D-FBED-439B-C527017DEF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9484" y="1388511"/>
            <a:ext cx="6000750" cy="4395550"/>
          </a:xfrm>
          <a:prstGeom prst="rect">
            <a:avLst/>
          </a:prstGeom>
        </p:spPr>
      </p:pic>
      <p:sp>
        <p:nvSpPr>
          <p:cNvPr id="14" name="テキスト ボックス 13">
            <a:extLst>
              <a:ext uri="{FF2B5EF4-FFF2-40B4-BE49-F238E27FC236}">
                <a16:creationId xmlns:a16="http://schemas.microsoft.com/office/drawing/2014/main" id="{75DD0C74-EB27-DD3A-1785-29765344BB8B}"/>
              </a:ext>
            </a:extLst>
          </p:cNvPr>
          <p:cNvSpPr txBox="1"/>
          <p:nvPr/>
        </p:nvSpPr>
        <p:spPr>
          <a:xfrm>
            <a:off x="2701636" y="5764378"/>
            <a:ext cx="5848598" cy="281167"/>
          </a:xfrm>
          <a:prstGeom prst="rect">
            <a:avLst/>
          </a:prstGeom>
          <a:noFill/>
        </p:spPr>
        <p:txBody>
          <a:bodyPr wrap="square" rtlCol="0">
            <a:spAutoFit/>
          </a:bodyPr>
          <a:lstStyle/>
          <a:p>
            <a:r>
              <a:rPr lang="en-US" altLang="ja-JP" sz="1227" dirty="0"/>
              <a:t>Most condensed around the center; expected to converge fastest !</a:t>
            </a:r>
            <a:endParaRPr lang="ja-JP" altLang="en-US" sz="1227" dirty="0"/>
          </a:p>
        </p:txBody>
      </p:sp>
      <p:sp>
        <p:nvSpPr>
          <p:cNvPr id="15" name="テキスト ボックス 14">
            <a:extLst>
              <a:ext uri="{FF2B5EF4-FFF2-40B4-BE49-F238E27FC236}">
                <a16:creationId xmlns:a16="http://schemas.microsoft.com/office/drawing/2014/main" id="{86B7436C-5510-55B7-218F-038B2B86ADC7}"/>
              </a:ext>
            </a:extLst>
          </p:cNvPr>
          <p:cNvSpPr txBox="1"/>
          <p:nvPr/>
        </p:nvSpPr>
        <p:spPr>
          <a:xfrm>
            <a:off x="3380757" y="28092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Success of Renormalization methods</a:t>
            </a:r>
          </a:p>
        </p:txBody>
      </p:sp>
    </p:spTree>
    <p:extLst>
      <p:ext uri="{BB962C8B-B14F-4D97-AF65-F5344CB8AC3E}">
        <p14:creationId xmlns:p14="http://schemas.microsoft.com/office/powerpoint/2010/main" val="829572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46</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33" name="コンテンツ プレースホルダー 2">
            <a:extLst>
              <a:ext uri="{FF2B5EF4-FFF2-40B4-BE49-F238E27FC236}">
                <a16:creationId xmlns:a16="http://schemas.microsoft.com/office/drawing/2014/main" id="{9DFDB174-188D-4C09-21DE-FC3DDB6E0021}"/>
              </a:ext>
            </a:extLst>
          </p:cNvPr>
          <p:cNvSpPr>
            <a:spLocks noGrp="1"/>
          </p:cNvSpPr>
          <p:nvPr>
            <p:ph idx="1"/>
          </p:nvPr>
        </p:nvSpPr>
        <p:spPr>
          <a:xfrm>
            <a:off x="1249218" y="1299166"/>
            <a:ext cx="9693564" cy="4011181"/>
          </a:xfrm>
        </p:spPr>
        <p:txBody>
          <a:bodyPr>
            <a:normAutofit/>
          </a:bodyPr>
          <a:lstStyle/>
          <a:p>
            <a:r>
              <a:rPr lang="en-US" altLang="ja-JP" sz="2045" dirty="0"/>
              <a:t>Scattering amplitude, f(θ) represents an angular part of the spherically scattering wave:</a:t>
            </a:r>
            <a:endParaRPr lang="ja-JP" altLang="en-US" sz="2045" dirty="0"/>
          </a:p>
        </p:txBody>
      </p:sp>
      <p:sp>
        <p:nvSpPr>
          <p:cNvPr id="42" name="テキスト ボックス 41">
            <a:extLst>
              <a:ext uri="{FF2B5EF4-FFF2-40B4-BE49-F238E27FC236}">
                <a16:creationId xmlns:a16="http://schemas.microsoft.com/office/drawing/2014/main" id="{494E96FA-8C4D-9ECF-CFFD-D213CB790E2E}"/>
              </a:ext>
            </a:extLst>
          </p:cNvPr>
          <p:cNvSpPr txBox="1"/>
          <p:nvPr/>
        </p:nvSpPr>
        <p:spPr>
          <a:xfrm>
            <a:off x="1027501" y="4591650"/>
            <a:ext cx="4777242" cy="400110"/>
          </a:xfrm>
          <a:prstGeom prst="rect">
            <a:avLst/>
          </a:prstGeom>
          <a:noFill/>
        </p:spPr>
        <p:txBody>
          <a:bodyPr wrap="square" rtlCol="0">
            <a:spAutoFit/>
          </a:bodyPr>
          <a:lstStyle/>
          <a:p>
            <a:r>
              <a:rPr lang="en-US" altLang="ja-JP" sz="2000" dirty="0"/>
              <a:t>Incoming X-ray: Plane wave</a:t>
            </a:r>
            <a:endParaRPr lang="ja-JP" altLang="en-US" sz="2000" dirty="0"/>
          </a:p>
        </p:txBody>
      </p:sp>
      <p:sp>
        <p:nvSpPr>
          <p:cNvPr id="51" name="テキスト ボックス 50">
            <a:extLst>
              <a:ext uri="{FF2B5EF4-FFF2-40B4-BE49-F238E27FC236}">
                <a16:creationId xmlns:a16="http://schemas.microsoft.com/office/drawing/2014/main" id="{90CDBA19-8E2B-5596-1208-C1EA04B3D066}"/>
              </a:ext>
            </a:extLst>
          </p:cNvPr>
          <p:cNvSpPr txBox="1"/>
          <p:nvPr/>
        </p:nvSpPr>
        <p:spPr>
          <a:xfrm>
            <a:off x="6947929" y="2467202"/>
            <a:ext cx="4062436" cy="400110"/>
          </a:xfrm>
          <a:prstGeom prst="rect">
            <a:avLst/>
          </a:prstGeom>
          <a:noFill/>
        </p:spPr>
        <p:txBody>
          <a:bodyPr wrap="square" rtlCol="0">
            <a:spAutoFit/>
          </a:bodyPr>
          <a:lstStyle/>
          <a:p>
            <a:r>
              <a:rPr lang="en-US" altLang="ja-JP" sz="2000" dirty="0"/>
              <a:t>Outcoming wave: Spherical</a:t>
            </a:r>
            <a:endParaRPr lang="ja-JP" altLang="en-US" sz="2000" dirty="0"/>
          </a:p>
        </p:txBody>
      </p:sp>
      <p:cxnSp>
        <p:nvCxnSpPr>
          <p:cNvPr id="55" name="直線コネクタ 54">
            <a:extLst>
              <a:ext uri="{FF2B5EF4-FFF2-40B4-BE49-F238E27FC236}">
                <a16:creationId xmlns:a16="http://schemas.microsoft.com/office/drawing/2014/main" id="{95A9AD9D-B19A-CAA2-CB7D-D298735702A8}"/>
              </a:ext>
            </a:extLst>
          </p:cNvPr>
          <p:cNvCxnSpPr>
            <a:cxnSpLocks/>
          </p:cNvCxnSpPr>
          <p:nvPr/>
        </p:nvCxnSpPr>
        <p:spPr>
          <a:xfrm>
            <a:off x="1502086" y="1584538"/>
            <a:ext cx="291058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矢印コネクタ 55">
            <a:extLst>
              <a:ext uri="{FF2B5EF4-FFF2-40B4-BE49-F238E27FC236}">
                <a16:creationId xmlns:a16="http://schemas.microsoft.com/office/drawing/2014/main" id="{80D425E8-7F8E-7306-45DE-33B0D3B8624D}"/>
              </a:ext>
            </a:extLst>
          </p:cNvPr>
          <p:cNvCxnSpPr>
            <a:cxnSpLocks/>
          </p:cNvCxnSpPr>
          <p:nvPr/>
        </p:nvCxnSpPr>
        <p:spPr>
          <a:xfrm>
            <a:off x="3962836" y="1641072"/>
            <a:ext cx="3894671" cy="188946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854586BF-1CE3-E995-4E45-82CB1A647B48}"/>
              </a:ext>
            </a:extLst>
          </p:cNvPr>
          <p:cNvCxnSpPr/>
          <p:nvPr/>
        </p:nvCxnSpPr>
        <p:spPr>
          <a:xfrm flipV="1">
            <a:off x="1986919" y="3853785"/>
            <a:ext cx="7028708" cy="699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53CD1F7D-3F1D-B5BF-88F9-253CD7625A19}"/>
              </a:ext>
            </a:extLst>
          </p:cNvPr>
          <p:cNvCxnSpPr/>
          <p:nvPr/>
        </p:nvCxnSpPr>
        <p:spPr>
          <a:xfrm>
            <a:off x="2483137" y="3433907"/>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E4EC5269-A380-5FD5-40CF-84AA69EBF195}"/>
              </a:ext>
            </a:extLst>
          </p:cNvPr>
          <p:cNvCxnSpPr/>
          <p:nvPr/>
        </p:nvCxnSpPr>
        <p:spPr>
          <a:xfrm>
            <a:off x="2589166" y="3460415"/>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6FD1CC0E-0204-1A59-6D02-123F85421C1E}"/>
              </a:ext>
            </a:extLst>
          </p:cNvPr>
          <p:cNvCxnSpPr/>
          <p:nvPr/>
        </p:nvCxnSpPr>
        <p:spPr>
          <a:xfrm>
            <a:off x="2690955" y="3460415"/>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AC0C312E-3630-5A0D-864F-75ACF79D9B05}"/>
              </a:ext>
            </a:extLst>
          </p:cNvPr>
          <p:cNvCxnSpPr/>
          <p:nvPr/>
        </p:nvCxnSpPr>
        <p:spPr>
          <a:xfrm>
            <a:off x="2794864" y="3460415"/>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5B4DBCF5-F4F4-0CDB-15E2-A09C5AA91E32}"/>
              </a:ext>
            </a:extLst>
          </p:cNvPr>
          <p:cNvCxnSpPr/>
          <p:nvPr/>
        </p:nvCxnSpPr>
        <p:spPr>
          <a:xfrm>
            <a:off x="2898773" y="3460415"/>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525843C9-1555-449B-4075-63771714AB14}"/>
              </a:ext>
            </a:extLst>
          </p:cNvPr>
          <p:cNvCxnSpPr/>
          <p:nvPr/>
        </p:nvCxnSpPr>
        <p:spPr>
          <a:xfrm>
            <a:off x="3019647" y="3460415"/>
            <a:ext cx="0" cy="986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3" name="テキスト ボックス 42">
                <a:extLst>
                  <a:ext uri="{FF2B5EF4-FFF2-40B4-BE49-F238E27FC236}">
                    <a16:creationId xmlns:a16="http://schemas.microsoft.com/office/drawing/2014/main" id="{4D5A5431-8F26-3EC2-196F-7229409538CB}"/>
                  </a:ext>
                </a:extLst>
              </p:cNvPr>
              <p:cNvSpPr txBox="1"/>
              <p:nvPr/>
            </p:nvSpPr>
            <p:spPr>
              <a:xfrm>
                <a:off x="2420502" y="2955814"/>
                <a:ext cx="629817" cy="41011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𝑖𝑘𝑧</m:t>
                          </m:r>
                        </m:sup>
                      </m:sSup>
                    </m:oMath>
                  </m:oMathPara>
                </a14:m>
                <a:endParaRPr lang="ja-JP" altLang="en-US" sz="2000" dirty="0"/>
              </a:p>
            </p:txBody>
          </p:sp>
        </mc:Choice>
        <mc:Fallback xmlns="">
          <p:sp>
            <p:nvSpPr>
              <p:cNvPr id="43" name="テキスト ボックス 42">
                <a:extLst>
                  <a:ext uri="{FF2B5EF4-FFF2-40B4-BE49-F238E27FC236}">
                    <a16:creationId xmlns:a16="http://schemas.microsoft.com/office/drawing/2014/main" id="{4D5A5431-8F26-3EC2-196F-7229409538CB}"/>
                  </a:ext>
                </a:extLst>
              </p:cNvPr>
              <p:cNvSpPr txBox="1">
                <a:spLocks noRot="1" noChangeAspect="1" noMove="1" noResize="1" noEditPoints="1" noAdjustHandles="1" noChangeArrowheads="1" noChangeShapeType="1" noTextEdit="1"/>
              </p:cNvSpPr>
              <p:nvPr/>
            </p:nvSpPr>
            <p:spPr>
              <a:xfrm>
                <a:off x="2420502" y="2955814"/>
                <a:ext cx="629817" cy="41011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3" name="テキスト ボックス 52">
                <a:extLst>
                  <a:ext uri="{FF2B5EF4-FFF2-40B4-BE49-F238E27FC236}">
                    <a16:creationId xmlns:a16="http://schemas.microsoft.com/office/drawing/2014/main" id="{D9C38687-0C9A-65DA-EC37-B6AC5ACB6B93}"/>
                  </a:ext>
                </a:extLst>
              </p:cNvPr>
              <p:cNvSpPr txBox="1"/>
              <p:nvPr/>
            </p:nvSpPr>
            <p:spPr>
              <a:xfrm>
                <a:off x="7894219" y="3043580"/>
                <a:ext cx="2242815" cy="587340"/>
              </a:xfrm>
              <a:prstGeom prst="rect">
                <a:avLst/>
              </a:prstGeom>
              <a:noFill/>
            </p:spPr>
            <p:txBody>
              <a:bodyPr wrap="square" rtlCol="0">
                <a:spAutoFit/>
              </a:bodyPr>
              <a:lstStyle/>
              <a:p>
                <a:r>
                  <a:rPr lang="en-US" altLang="ja-JP" sz="2000" dirty="0"/>
                  <a:t>f(θ) </a:t>
                </a:r>
                <a14:m>
                  <m:oMath xmlns:m="http://schemas.openxmlformats.org/officeDocument/2006/math">
                    <m:f>
                      <m:fPr>
                        <m:ctrlPr>
                          <a:rPr lang="en-US" altLang="ja-JP" sz="2000" i="1">
                            <a:latin typeface="Cambria Math" panose="02040503050406030204" pitchFamily="18" charset="0"/>
                          </a:rPr>
                        </m:ctrlPr>
                      </m:fPr>
                      <m:num>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𝑖𝑘𝑧</m:t>
                            </m:r>
                          </m:sup>
                        </m:sSup>
                      </m:num>
                      <m:den>
                        <m:r>
                          <a:rPr lang="en-US" altLang="ja-JP" sz="2000" i="1">
                            <a:latin typeface="Cambria Math" panose="02040503050406030204" pitchFamily="18" charset="0"/>
                          </a:rPr>
                          <m:t>𝑟</m:t>
                        </m:r>
                      </m:den>
                    </m:f>
                  </m:oMath>
                </a14:m>
                <a:endParaRPr lang="ja-JP" altLang="en-US" sz="2000" dirty="0"/>
              </a:p>
            </p:txBody>
          </p:sp>
        </mc:Choice>
        <mc:Fallback xmlns="">
          <p:sp>
            <p:nvSpPr>
              <p:cNvPr id="53" name="テキスト ボックス 52">
                <a:extLst>
                  <a:ext uri="{FF2B5EF4-FFF2-40B4-BE49-F238E27FC236}">
                    <a16:creationId xmlns:a16="http://schemas.microsoft.com/office/drawing/2014/main" id="{D9C38687-0C9A-65DA-EC37-B6AC5ACB6B93}"/>
                  </a:ext>
                </a:extLst>
              </p:cNvPr>
              <p:cNvSpPr txBox="1">
                <a:spLocks noRot="1" noChangeAspect="1" noMove="1" noResize="1" noEditPoints="1" noAdjustHandles="1" noChangeArrowheads="1" noChangeShapeType="1" noTextEdit="1"/>
              </p:cNvSpPr>
              <p:nvPr/>
            </p:nvSpPr>
            <p:spPr>
              <a:xfrm>
                <a:off x="7894219" y="3043580"/>
                <a:ext cx="2242815" cy="587340"/>
              </a:xfrm>
              <a:prstGeom prst="rect">
                <a:avLst/>
              </a:prstGeom>
              <a:blipFill>
                <a:blip r:embed="rId3"/>
                <a:stretch>
                  <a:fillRect l="-2989" b="-7216"/>
                </a:stretch>
              </a:blipFill>
            </p:spPr>
            <p:txBody>
              <a:bodyPr/>
              <a:lstStyle/>
              <a:p>
                <a:r>
                  <a:rPr lang="ja-JP" altLang="en-US">
                    <a:noFill/>
                  </a:rPr>
                  <a:t> </a:t>
                </a:r>
              </a:p>
            </p:txBody>
          </p:sp>
        </mc:Fallback>
      </mc:AlternateContent>
      <p:cxnSp>
        <p:nvCxnSpPr>
          <p:cNvPr id="54" name="直線コネクタ 53">
            <a:extLst>
              <a:ext uri="{FF2B5EF4-FFF2-40B4-BE49-F238E27FC236}">
                <a16:creationId xmlns:a16="http://schemas.microsoft.com/office/drawing/2014/main" id="{8C1325ED-D7DE-71B8-E8F9-252123F1DE1C}"/>
              </a:ext>
            </a:extLst>
          </p:cNvPr>
          <p:cNvCxnSpPr>
            <a:cxnSpLocks/>
          </p:cNvCxnSpPr>
          <p:nvPr/>
        </p:nvCxnSpPr>
        <p:spPr>
          <a:xfrm flipH="1">
            <a:off x="7924579" y="3616808"/>
            <a:ext cx="124777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テキスト ボックス 56">
            <a:extLst>
              <a:ext uri="{FF2B5EF4-FFF2-40B4-BE49-F238E27FC236}">
                <a16:creationId xmlns:a16="http://schemas.microsoft.com/office/drawing/2014/main" id="{22EBBF88-64F8-0682-469C-2BAFB95C1D31}"/>
              </a:ext>
            </a:extLst>
          </p:cNvPr>
          <p:cNvSpPr txBox="1"/>
          <p:nvPr/>
        </p:nvSpPr>
        <p:spPr>
          <a:xfrm>
            <a:off x="9096420" y="3691356"/>
            <a:ext cx="306845" cy="281167"/>
          </a:xfrm>
          <a:prstGeom prst="rect">
            <a:avLst/>
          </a:prstGeom>
          <a:noFill/>
        </p:spPr>
        <p:txBody>
          <a:bodyPr wrap="square" rtlCol="0">
            <a:spAutoFit/>
          </a:bodyPr>
          <a:lstStyle/>
          <a:p>
            <a:r>
              <a:rPr lang="en-US" altLang="ja-JP" sz="1227" dirty="0"/>
              <a:t>z</a:t>
            </a:r>
            <a:endParaRPr lang="ja-JP" altLang="en-US" sz="1227" dirty="0"/>
          </a:p>
        </p:txBody>
      </p:sp>
      <p:sp>
        <p:nvSpPr>
          <p:cNvPr id="2" name="楕円 1">
            <a:extLst>
              <a:ext uri="{FF2B5EF4-FFF2-40B4-BE49-F238E27FC236}">
                <a16:creationId xmlns:a16="http://schemas.microsoft.com/office/drawing/2014/main" id="{C275DEDC-47C1-1A47-91A8-607EF0AFD947}"/>
              </a:ext>
            </a:extLst>
          </p:cNvPr>
          <p:cNvSpPr/>
          <p:nvPr/>
        </p:nvSpPr>
        <p:spPr>
          <a:xfrm>
            <a:off x="4756605" y="3336317"/>
            <a:ext cx="1102325" cy="1065540"/>
          </a:xfrm>
          <a:prstGeom prst="ellipse">
            <a:avLst/>
          </a:prstGeom>
          <a:noFill/>
          <a:ln w="381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sz="1227"/>
          </a:p>
        </p:txBody>
      </p:sp>
      <p:sp>
        <p:nvSpPr>
          <p:cNvPr id="3" name="楕円 2">
            <a:extLst>
              <a:ext uri="{FF2B5EF4-FFF2-40B4-BE49-F238E27FC236}">
                <a16:creationId xmlns:a16="http://schemas.microsoft.com/office/drawing/2014/main" id="{6FE6DCC3-3467-B0E0-4439-26203444C7F5}"/>
              </a:ext>
            </a:extLst>
          </p:cNvPr>
          <p:cNvSpPr/>
          <p:nvPr/>
        </p:nvSpPr>
        <p:spPr>
          <a:xfrm>
            <a:off x="4420266" y="3011460"/>
            <a:ext cx="1737899" cy="1679906"/>
          </a:xfrm>
          <a:prstGeom prst="ellipse">
            <a:avLst/>
          </a:prstGeom>
          <a:noFill/>
          <a:ln w="38100">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sz="1227"/>
          </a:p>
        </p:txBody>
      </p:sp>
      <p:sp>
        <p:nvSpPr>
          <p:cNvPr id="4" name="楕円 3">
            <a:extLst>
              <a:ext uri="{FF2B5EF4-FFF2-40B4-BE49-F238E27FC236}">
                <a16:creationId xmlns:a16="http://schemas.microsoft.com/office/drawing/2014/main" id="{DFD4C6AD-5DF4-0528-E2DB-590575ED61FC}"/>
              </a:ext>
            </a:extLst>
          </p:cNvPr>
          <p:cNvSpPr/>
          <p:nvPr/>
        </p:nvSpPr>
        <p:spPr>
          <a:xfrm>
            <a:off x="4141288" y="2696847"/>
            <a:ext cx="2332958" cy="2255108"/>
          </a:xfrm>
          <a:prstGeom prst="ellipse">
            <a:avLst/>
          </a:prstGeom>
          <a:noFill/>
          <a:ln w="38100">
            <a:solidFill>
              <a:schemeClr val="bg2">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sz="1227"/>
          </a:p>
        </p:txBody>
      </p:sp>
      <p:grpSp>
        <p:nvGrpSpPr>
          <p:cNvPr id="18" name="グループ化 17">
            <a:extLst>
              <a:ext uri="{FF2B5EF4-FFF2-40B4-BE49-F238E27FC236}">
                <a16:creationId xmlns:a16="http://schemas.microsoft.com/office/drawing/2014/main" id="{59D21416-136E-B9BE-B14A-BC199E73E3DB}"/>
              </a:ext>
            </a:extLst>
          </p:cNvPr>
          <p:cNvGrpSpPr/>
          <p:nvPr/>
        </p:nvGrpSpPr>
        <p:grpSpPr>
          <a:xfrm>
            <a:off x="4951434" y="3474810"/>
            <a:ext cx="702702" cy="740672"/>
            <a:chOff x="4576016" y="3490660"/>
            <a:chExt cx="504056" cy="531292"/>
          </a:xfrm>
        </p:grpSpPr>
        <p:sp>
          <p:nvSpPr>
            <p:cNvPr id="19" name="Ellipse 111">
              <a:extLst>
                <a:ext uri="{FF2B5EF4-FFF2-40B4-BE49-F238E27FC236}">
                  <a16:creationId xmlns:a16="http://schemas.microsoft.com/office/drawing/2014/main" id="{0943042D-17EF-87EC-A612-F5516712BD56}"/>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20" name="Ellipse 112">
              <a:extLst>
                <a:ext uri="{FF2B5EF4-FFF2-40B4-BE49-F238E27FC236}">
                  <a16:creationId xmlns:a16="http://schemas.microsoft.com/office/drawing/2014/main" id="{1A0FE13D-5812-042D-8051-7B71D878B18F}"/>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sp>
        <p:nvSpPr>
          <p:cNvPr id="5" name="テキスト ボックス 4">
            <a:extLst>
              <a:ext uri="{FF2B5EF4-FFF2-40B4-BE49-F238E27FC236}">
                <a16:creationId xmlns:a16="http://schemas.microsoft.com/office/drawing/2014/main" id="{0A4481BF-62D2-2C72-6B15-DC453D73B5B0}"/>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Scattering factor</a:t>
            </a:r>
          </a:p>
        </p:txBody>
      </p:sp>
      <p:sp>
        <p:nvSpPr>
          <p:cNvPr id="52" name="テキスト ボックス 51">
            <a:extLst>
              <a:ext uri="{FF2B5EF4-FFF2-40B4-BE49-F238E27FC236}">
                <a16:creationId xmlns:a16="http://schemas.microsoft.com/office/drawing/2014/main" id="{1DAA00C0-1BB8-5949-FB4A-D14C94AB64BE}"/>
              </a:ext>
            </a:extLst>
          </p:cNvPr>
          <p:cNvSpPr txBox="1"/>
          <p:nvPr/>
        </p:nvSpPr>
        <p:spPr>
          <a:xfrm>
            <a:off x="4717868" y="5001900"/>
            <a:ext cx="2173749" cy="400110"/>
          </a:xfrm>
          <a:prstGeom prst="rect">
            <a:avLst/>
          </a:prstGeom>
          <a:noFill/>
        </p:spPr>
        <p:txBody>
          <a:bodyPr wrap="square" rtlCol="0">
            <a:spAutoFit/>
          </a:bodyPr>
          <a:lstStyle/>
          <a:p>
            <a:r>
              <a:rPr lang="en-US" altLang="ja-JP" sz="2000" dirty="0"/>
              <a:t>Scatterer</a:t>
            </a:r>
            <a:endParaRPr lang="ja-JP" altLang="en-US" sz="2000" dirty="0"/>
          </a:p>
        </p:txBody>
      </p:sp>
    </p:spTree>
    <p:extLst>
      <p:ext uri="{BB962C8B-B14F-4D97-AF65-F5344CB8AC3E}">
        <p14:creationId xmlns:p14="http://schemas.microsoft.com/office/powerpoint/2010/main" val="7292381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47</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Scattering factor</a:t>
            </a:r>
          </a:p>
        </p:txBody>
      </p:sp>
      <p:sp>
        <p:nvSpPr>
          <p:cNvPr id="10" name="コンテンツ プレースホルダー 9">
            <a:extLst>
              <a:ext uri="{FF2B5EF4-FFF2-40B4-BE49-F238E27FC236}">
                <a16:creationId xmlns:a16="http://schemas.microsoft.com/office/drawing/2014/main" id="{EBA911A2-B675-9444-E2AF-94F4062FB139}"/>
              </a:ext>
            </a:extLst>
          </p:cNvPr>
          <p:cNvSpPr>
            <a:spLocks noGrp="1"/>
          </p:cNvSpPr>
          <p:nvPr>
            <p:ph idx="1"/>
          </p:nvPr>
        </p:nvSpPr>
        <p:spPr/>
        <p:txBody>
          <a:bodyPr>
            <a:normAutofit/>
          </a:bodyPr>
          <a:lstStyle/>
          <a:p>
            <a:r>
              <a:rPr lang="en-US" altLang="ja-JP" sz="2045" dirty="0"/>
              <a:t>Scattering factor is the largest in forward and backward for Sr</a:t>
            </a:r>
            <a:endParaRPr lang="ja-JP" altLang="en-US" sz="2045" dirty="0"/>
          </a:p>
        </p:txBody>
      </p:sp>
      <p:grpSp>
        <p:nvGrpSpPr>
          <p:cNvPr id="14" name="グループ化 13">
            <a:extLst>
              <a:ext uri="{FF2B5EF4-FFF2-40B4-BE49-F238E27FC236}">
                <a16:creationId xmlns:a16="http://schemas.microsoft.com/office/drawing/2014/main" id="{CF7F3FAE-96FA-AAEC-B06A-470ABB99A162}"/>
              </a:ext>
            </a:extLst>
          </p:cNvPr>
          <p:cNvGrpSpPr/>
          <p:nvPr/>
        </p:nvGrpSpPr>
        <p:grpSpPr>
          <a:xfrm>
            <a:off x="1103823" y="1719332"/>
            <a:ext cx="9979814" cy="2714140"/>
            <a:chOff x="0" y="3117978"/>
            <a:chExt cx="14637060" cy="3980739"/>
          </a:xfrm>
        </p:grpSpPr>
        <p:pic>
          <p:nvPicPr>
            <p:cNvPr id="3" name="図 2" descr="グラフ, レーダー チャート">
              <a:extLst>
                <a:ext uri="{FF2B5EF4-FFF2-40B4-BE49-F238E27FC236}">
                  <a16:creationId xmlns:a16="http://schemas.microsoft.com/office/drawing/2014/main" id="{DA36B097-2460-B8C5-1888-4BFF2D69B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1590" y="3117980"/>
              <a:ext cx="5307647" cy="3980736"/>
            </a:xfrm>
            <a:prstGeom prst="rect">
              <a:avLst/>
            </a:prstGeom>
          </p:spPr>
        </p:pic>
        <p:pic>
          <p:nvPicPr>
            <p:cNvPr id="5" name="図 4" descr="グラフ, レーダー チャート">
              <a:extLst>
                <a:ext uri="{FF2B5EF4-FFF2-40B4-BE49-F238E27FC236}">
                  <a16:creationId xmlns:a16="http://schemas.microsoft.com/office/drawing/2014/main" id="{88A3CEEF-E2BD-B1EE-D10D-1D9E83A141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202818"/>
              <a:ext cx="5194532" cy="3895899"/>
            </a:xfrm>
            <a:prstGeom prst="rect">
              <a:avLst/>
            </a:prstGeom>
          </p:spPr>
        </p:pic>
        <p:pic>
          <p:nvPicPr>
            <p:cNvPr id="12" name="図 11" descr="グラフ, レーダー チャート">
              <a:extLst>
                <a:ext uri="{FF2B5EF4-FFF2-40B4-BE49-F238E27FC236}">
                  <a16:creationId xmlns:a16="http://schemas.microsoft.com/office/drawing/2014/main" id="{A5F7490B-B9F5-5D30-8506-38A6D6F137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29412" y="3117978"/>
              <a:ext cx="5307648" cy="3980737"/>
            </a:xfrm>
            <a:prstGeom prst="rect">
              <a:avLst/>
            </a:prstGeom>
          </p:spPr>
        </p:pic>
      </p:grpSp>
      <p:sp>
        <p:nvSpPr>
          <p:cNvPr id="15" name="楕円 14">
            <a:extLst>
              <a:ext uri="{FF2B5EF4-FFF2-40B4-BE49-F238E27FC236}">
                <a16:creationId xmlns:a16="http://schemas.microsoft.com/office/drawing/2014/main" id="{F68BFF73-4571-7E2B-F012-79629B36DBCE}"/>
              </a:ext>
            </a:extLst>
          </p:cNvPr>
          <p:cNvSpPr/>
          <p:nvPr/>
        </p:nvSpPr>
        <p:spPr>
          <a:xfrm>
            <a:off x="2617387" y="4779818"/>
            <a:ext cx="514598" cy="496095"/>
          </a:xfrm>
          <a:prstGeom prst="ellipse">
            <a:avLst/>
          </a:prstGeom>
          <a:solidFill>
            <a:schemeClr val="bg2">
              <a:lumMod val="75000"/>
            </a:schemeClr>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16" name="楕円 15">
            <a:extLst>
              <a:ext uri="{FF2B5EF4-FFF2-40B4-BE49-F238E27FC236}">
                <a16:creationId xmlns:a16="http://schemas.microsoft.com/office/drawing/2014/main" id="{789B7AEC-442C-308E-88B4-6387455E37EF}"/>
              </a:ext>
            </a:extLst>
          </p:cNvPr>
          <p:cNvSpPr/>
          <p:nvPr/>
        </p:nvSpPr>
        <p:spPr>
          <a:xfrm>
            <a:off x="5759305" y="4779818"/>
            <a:ext cx="514598" cy="496095"/>
          </a:xfrm>
          <a:prstGeom prst="ellipse">
            <a:avLst/>
          </a:prstGeom>
          <a:solidFill>
            <a:schemeClr val="accent6"/>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17" name="楕円 16">
            <a:extLst>
              <a:ext uri="{FF2B5EF4-FFF2-40B4-BE49-F238E27FC236}">
                <a16:creationId xmlns:a16="http://schemas.microsoft.com/office/drawing/2014/main" id="{56E4C6F7-E7BF-E973-504C-1FD70AC47B33}"/>
              </a:ext>
            </a:extLst>
          </p:cNvPr>
          <p:cNvSpPr/>
          <p:nvPr/>
        </p:nvSpPr>
        <p:spPr>
          <a:xfrm>
            <a:off x="9016912" y="4779818"/>
            <a:ext cx="514598" cy="496095"/>
          </a:xfrm>
          <a:prstGeom prst="ellipse">
            <a:avLst/>
          </a:prstGeom>
          <a:solidFill>
            <a:srgbClr val="FF0000"/>
          </a:solidFill>
          <a:scene3d>
            <a:camera prst="orthographicFront"/>
            <a:lightRig rig="balanced" dir="t">
              <a:rot lat="0" lon="0" rev="12000000"/>
            </a:lightRig>
          </a:scene3d>
          <a:sp3d prstMaterial="dk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22" name="object 3">
            <a:extLst>
              <a:ext uri="{FF2B5EF4-FFF2-40B4-BE49-F238E27FC236}">
                <a16:creationId xmlns:a16="http://schemas.microsoft.com/office/drawing/2014/main" id="{66121026-580E-D221-4F46-CD352301E806}"/>
              </a:ext>
            </a:extLst>
          </p:cNvPr>
          <p:cNvSpPr/>
          <p:nvPr/>
        </p:nvSpPr>
        <p:spPr>
          <a:xfrm>
            <a:off x="2489705" y="4660820"/>
            <a:ext cx="1577594" cy="734091"/>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sz="1227" dirty="0"/>
          </a:p>
        </p:txBody>
      </p:sp>
      <p:sp>
        <p:nvSpPr>
          <p:cNvPr id="23" name="object 3">
            <a:extLst>
              <a:ext uri="{FF2B5EF4-FFF2-40B4-BE49-F238E27FC236}">
                <a16:creationId xmlns:a16="http://schemas.microsoft.com/office/drawing/2014/main" id="{5ACAFE62-FFD3-6B95-60EF-CB2A6C1E9567}"/>
              </a:ext>
            </a:extLst>
          </p:cNvPr>
          <p:cNvSpPr/>
          <p:nvPr/>
        </p:nvSpPr>
        <p:spPr>
          <a:xfrm>
            <a:off x="5571507" y="4660820"/>
            <a:ext cx="2073901" cy="734091"/>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sz="1227" dirty="0"/>
          </a:p>
        </p:txBody>
      </p:sp>
      <p:sp>
        <p:nvSpPr>
          <p:cNvPr id="24" name="object 3">
            <a:extLst>
              <a:ext uri="{FF2B5EF4-FFF2-40B4-BE49-F238E27FC236}">
                <a16:creationId xmlns:a16="http://schemas.microsoft.com/office/drawing/2014/main" id="{3ABC3DC3-81A8-1487-DDAE-4442FE4C6640}"/>
              </a:ext>
            </a:extLst>
          </p:cNvPr>
          <p:cNvSpPr/>
          <p:nvPr/>
        </p:nvSpPr>
        <p:spPr>
          <a:xfrm>
            <a:off x="8983463" y="4688665"/>
            <a:ext cx="1096093" cy="678401"/>
          </a:xfrm>
          <a:custGeom>
            <a:avLst/>
            <a:gdLst/>
            <a:ahLst/>
            <a:cxnLst/>
            <a:rect l="l" t="t" r="r" b="b"/>
            <a:pathLst>
              <a:path w="3888104" h="1581785">
                <a:moveTo>
                  <a:pt x="978916" y="0"/>
                </a:moveTo>
                <a:lnTo>
                  <a:pt x="934586" y="815"/>
                </a:lnTo>
                <a:lnTo>
                  <a:pt x="889730" y="3889"/>
                </a:lnTo>
                <a:lnTo>
                  <a:pt x="844490" y="9167"/>
                </a:lnTo>
                <a:lnTo>
                  <a:pt x="799009" y="16598"/>
                </a:lnTo>
                <a:lnTo>
                  <a:pt x="753430" y="26130"/>
                </a:lnTo>
                <a:lnTo>
                  <a:pt x="707895" y="37709"/>
                </a:lnTo>
                <a:lnTo>
                  <a:pt x="662549" y="51285"/>
                </a:lnTo>
                <a:lnTo>
                  <a:pt x="617532" y="66804"/>
                </a:lnTo>
                <a:lnTo>
                  <a:pt x="572989" y="84213"/>
                </a:lnTo>
                <a:lnTo>
                  <a:pt x="529063" y="103462"/>
                </a:lnTo>
                <a:lnTo>
                  <a:pt x="485895" y="124497"/>
                </a:lnTo>
                <a:lnTo>
                  <a:pt x="443630" y="147267"/>
                </a:lnTo>
                <a:lnTo>
                  <a:pt x="402409" y="171718"/>
                </a:lnTo>
                <a:lnTo>
                  <a:pt x="362377" y="197798"/>
                </a:lnTo>
                <a:lnTo>
                  <a:pt x="323675" y="225456"/>
                </a:lnTo>
                <a:lnTo>
                  <a:pt x="286447" y="254639"/>
                </a:lnTo>
                <a:lnTo>
                  <a:pt x="250835" y="285294"/>
                </a:lnTo>
                <a:lnTo>
                  <a:pt x="216983" y="317369"/>
                </a:lnTo>
                <a:lnTo>
                  <a:pt x="185033" y="350813"/>
                </a:lnTo>
                <a:lnTo>
                  <a:pt x="155128" y="385572"/>
                </a:lnTo>
                <a:lnTo>
                  <a:pt x="127411" y="421594"/>
                </a:lnTo>
                <a:lnTo>
                  <a:pt x="102025" y="458826"/>
                </a:lnTo>
                <a:lnTo>
                  <a:pt x="79113" y="497218"/>
                </a:lnTo>
                <a:lnTo>
                  <a:pt x="58818" y="536716"/>
                </a:lnTo>
                <a:lnTo>
                  <a:pt x="41282" y="577267"/>
                </a:lnTo>
                <a:lnTo>
                  <a:pt x="26649" y="618821"/>
                </a:lnTo>
                <a:lnTo>
                  <a:pt x="15061" y="661323"/>
                </a:lnTo>
                <a:lnTo>
                  <a:pt x="6662" y="704723"/>
                </a:lnTo>
                <a:lnTo>
                  <a:pt x="1594" y="748967"/>
                </a:lnTo>
                <a:lnTo>
                  <a:pt x="0" y="794003"/>
                </a:lnTo>
                <a:lnTo>
                  <a:pt x="2090" y="838987"/>
                </a:lnTo>
                <a:lnTo>
                  <a:pt x="7871" y="883080"/>
                </a:lnTo>
                <a:lnTo>
                  <a:pt x="17175" y="926239"/>
                </a:lnTo>
                <a:lnTo>
                  <a:pt x="29834" y="968420"/>
                </a:lnTo>
                <a:lnTo>
                  <a:pt x="45683" y="1009582"/>
                </a:lnTo>
                <a:lnTo>
                  <a:pt x="64554" y="1049681"/>
                </a:lnTo>
                <a:lnTo>
                  <a:pt x="86281" y="1088674"/>
                </a:lnTo>
                <a:lnTo>
                  <a:pt x="110696" y="1126519"/>
                </a:lnTo>
                <a:lnTo>
                  <a:pt x="137633" y="1163173"/>
                </a:lnTo>
                <a:lnTo>
                  <a:pt x="166925" y="1198593"/>
                </a:lnTo>
                <a:lnTo>
                  <a:pt x="198404" y="1232735"/>
                </a:lnTo>
                <a:lnTo>
                  <a:pt x="231906" y="1265558"/>
                </a:lnTo>
                <a:lnTo>
                  <a:pt x="267261" y="1297017"/>
                </a:lnTo>
                <a:lnTo>
                  <a:pt x="304304" y="1327071"/>
                </a:lnTo>
                <a:lnTo>
                  <a:pt x="342868" y="1355677"/>
                </a:lnTo>
                <a:lnTo>
                  <a:pt x="382785" y="1382791"/>
                </a:lnTo>
                <a:lnTo>
                  <a:pt x="423890" y="1408371"/>
                </a:lnTo>
                <a:lnTo>
                  <a:pt x="466014" y="1432374"/>
                </a:lnTo>
                <a:lnTo>
                  <a:pt x="508992" y="1454756"/>
                </a:lnTo>
                <a:lnTo>
                  <a:pt x="552656" y="1475476"/>
                </a:lnTo>
                <a:lnTo>
                  <a:pt x="596840" y="1494490"/>
                </a:lnTo>
                <a:lnTo>
                  <a:pt x="641377" y="1511756"/>
                </a:lnTo>
                <a:lnTo>
                  <a:pt x="686099" y="1527230"/>
                </a:lnTo>
                <a:lnTo>
                  <a:pt x="730841" y="1540869"/>
                </a:lnTo>
                <a:lnTo>
                  <a:pt x="775434" y="1552632"/>
                </a:lnTo>
                <a:lnTo>
                  <a:pt x="819713" y="1562474"/>
                </a:lnTo>
                <a:lnTo>
                  <a:pt x="863511" y="1570353"/>
                </a:lnTo>
                <a:lnTo>
                  <a:pt x="906660" y="1576227"/>
                </a:lnTo>
                <a:lnTo>
                  <a:pt x="948994" y="1580051"/>
                </a:lnTo>
                <a:lnTo>
                  <a:pt x="990345" y="1581784"/>
                </a:lnTo>
                <a:lnTo>
                  <a:pt x="1034875" y="1580996"/>
                </a:lnTo>
                <a:lnTo>
                  <a:pt x="1077886" y="1577234"/>
                </a:lnTo>
                <a:lnTo>
                  <a:pt x="1119532" y="1570693"/>
                </a:lnTo>
                <a:lnTo>
                  <a:pt x="1159964" y="1561566"/>
                </a:lnTo>
                <a:lnTo>
                  <a:pt x="1199335" y="1550047"/>
                </a:lnTo>
                <a:lnTo>
                  <a:pt x="1237798" y="1536328"/>
                </a:lnTo>
                <a:lnTo>
                  <a:pt x="1275504" y="1520603"/>
                </a:lnTo>
                <a:lnTo>
                  <a:pt x="1312606" y="1503066"/>
                </a:lnTo>
                <a:lnTo>
                  <a:pt x="1349257" y="1483910"/>
                </a:lnTo>
                <a:lnTo>
                  <a:pt x="1385608" y="1463328"/>
                </a:lnTo>
                <a:lnTo>
                  <a:pt x="1421813" y="1441513"/>
                </a:lnTo>
                <a:lnTo>
                  <a:pt x="1458023" y="1418660"/>
                </a:lnTo>
                <a:lnTo>
                  <a:pt x="1494390" y="1394961"/>
                </a:lnTo>
                <a:lnTo>
                  <a:pt x="1605962" y="1320724"/>
                </a:lnTo>
                <a:lnTo>
                  <a:pt x="1644484" y="1295576"/>
                </a:lnTo>
                <a:lnTo>
                  <a:pt x="1683925" y="1270550"/>
                </a:lnTo>
                <a:lnTo>
                  <a:pt x="1724438" y="1245838"/>
                </a:lnTo>
                <a:lnTo>
                  <a:pt x="1766175" y="1221634"/>
                </a:lnTo>
                <a:lnTo>
                  <a:pt x="1809289" y="1198132"/>
                </a:lnTo>
                <a:lnTo>
                  <a:pt x="1853931" y="1175524"/>
                </a:lnTo>
                <a:lnTo>
                  <a:pt x="1900254" y="1154004"/>
                </a:lnTo>
                <a:lnTo>
                  <a:pt x="1948411" y="1133766"/>
                </a:lnTo>
                <a:lnTo>
                  <a:pt x="1998554" y="1115003"/>
                </a:lnTo>
                <a:lnTo>
                  <a:pt x="2050834" y="1097908"/>
                </a:lnTo>
                <a:lnTo>
                  <a:pt x="2105406" y="1082675"/>
                </a:lnTo>
                <a:lnTo>
                  <a:pt x="2145536" y="1073047"/>
                </a:lnTo>
                <a:lnTo>
                  <a:pt x="2188551" y="1063861"/>
                </a:lnTo>
                <a:lnTo>
                  <a:pt x="2234241" y="1055090"/>
                </a:lnTo>
                <a:lnTo>
                  <a:pt x="2282396" y="1046709"/>
                </a:lnTo>
                <a:lnTo>
                  <a:pt x="2332805" y="1038690"/>
                </a:lnTo>
                <a:lnTo>
                  <a:pt x="2385259" y="1031007"/>
                </a:lnTo>
                <a:lnTo>
                  <a:pt x="2439546" y="1023635"/>
                </a:lnTo>
                <a:lnTo>
                  <a:pt x="2495458" y="1016546"/>
                </a:lnTo>
                <a:lnTo>
                  <a:pt x="2552784" y="1009714"/>
                </a:lnTo>
                <a:lnTo>
                  <a:pt x="2611314" y="1003114"/>
                </a:lnTo>
                <a:lnTo>
                  <a:pt x="2670837" y="996719"/>
                </a:lnTo>
                <a:lnTo>
                  <a:pt x="2792024" y="984438"/>
                </a:lnTo>
                <a:lnTo>
                  <a:pt x="3216587" y="944038"/>
                </a:lnTo>
                <a:lnTo>
                  <a:pt x="3331073" y="932366"/>
                </a:lnTo>
                <a:lnTo>
                  <a:pt x="3386128" y="926376"/>
                </a:lnTo>
                <a:lnTo>
                  <a:pt x="3439446" y="920250"/>
                </a:lnTo>
                <a:lnTo>
                  <a:pt x="3490815" y="913960"/>
                </a:lnTo>
                <a:lnTo>
                  <a:pt x="3540026" y="907480"/>
                </a:lnTo>
                <a:lnTo>
                  <a:pt x="3586868" y="900785"/>
                </a:lnTo>
                <a:lnTo>
                  <a:pt x="3631131" y="893846"/>
                </a:lnTo>
                <a:lnTo>
                  <a:pt x="3672605" y="886639"/>
                </a:lnTo>
                <a:lnTo>
                  <a:pt x="3711080" y="879137"/>
                </a:lnTo>
                <a:lnTo>
                  <a:pt x="3778193" y="863143"/>
                </a:lnTo>
                <a:lnTo>
                  <a:pt x="3830787" y="845653"/>
                </a:lnTo>
                <a:lnTo>
                  <a:pt x="3867182" y="826457"/>
                </a:lnTo>
                <a:lnTo>
                  <a:pt x="3887724" y="794003"/>
                </a:lnTo>
                <a:lnTo>
                  <a:pt x="3884534" y="782256"/>
                </a:lnTo>
                <a:lnTo>
                  <a:pt x="3844600" y="749008"/>
                </a:lnTo>
                <a:lnTo>
                  <a:pt x="3795031" y="728390"/>
                </a:lnTo>
                <a:lnTo>
                  <a:pt x="3729307" y="708903"/>
                </a:lnTo>
                <a:lnTo>
                  <a:pt x="3690977" y="699555"/>
                </a:lnTo>
                <a:lnTo>
                  <a:pt x="3649315" y="690456"/>
                </a:lnTo>
                <a:lnTo>
                  <a:pt x="3604559" y="681594"/>
                </a:lnTo>
                <a:lnTo>
                  <a:pt x="3556943" y="672957"/>
                </a:lnTo>
                <a:lnTo>
                  <a:pt x="3506704" y="664534"/>
                </a:lnTo>
                <a:lnTo>
                  <a:pt x="3454078" y="656314"/>
                </a:lnTo>
                <a:lnTo>
                  <a:pt x="3399300" y="648286"/>
                </a:lnTo>
                <a:lnTo>
                  <a:pt x="3342607" y="640437"/>
                </a:lnTo>
                <a:lnTo>
                  <a:pt x="3284235" y="632756"/>
                </a:lnTo>
                <a:lnTo>
                  <a:pt x="3224419" y="625233"/>
                </a:lnTo>
                <a:lnTo>
                  <a:pt x="3101399" y="610610"/>
                </a:lnTo>
                <a:lnTo>
                  <a:pt x="2975436" y="596479"/>
                </a:lnTo>
                <a:lnTo>
                  <a:pt x="2479900" y="543024"/>
                </a:lnTo>
                <a:lnTo>
                  <a:pt x="2367531" y="529971"/>
                </a:lnTo>
                <a:lnTo>
                  <a:pt x="2314372" y="523428"/>
                </a:lnTo>
                <a:lnTo>
                  <a:pt x="2263543" y="516859"/>
                </a:lnTo>
                <a:lnTo>
                  <a:pt x="2215282" y="510253"/>
                </a:lnTo>
                <a:lnTo>
                  <a:pt x="2169824" y="503597"/>
                </a:lnTo>
                <a:lnTo>
                  <a:pt x="2127405" y="496881"/>
                </a:lnTo>
                <a:lnTo>
                  <a:pt x="2088260" y="490092"/>
                </a:lnTo>
                <a:lnTo>
                  <a:pt x="2036718" y="479214"/>
                </a:lnTo>
                <a:lnTo>
                  <a:pt x="1987309" y="465972"/>
                </a:lnTo>
                <a:lnTo>
                  <a:pt x="1939875" y="450582"/>
                </a:lnTo>
                <a:lnTo>
                  <a:pt x="1894255" y="433261"/>
                </a:lnTo>
                <a:lnTo>
                  <a:pt x="1850290" y="414226"/>
                </a:lnTo>
                <a:lnTo>
                  <a:pt x="1807821" y="393692"/>
                </a:lnTo>
                <a:lnTo>
                  <a:pt x="1766688" y="371878"/>
                </a:lnTo>
                <a:lnTo>
                  <a:pt x="1726731" y="348998"/>
                </a:lnTo>
                <a:lnTo>
                  <a:pt x="1687792" y="325270"/>
                </a:lnTo>
                <a:lnTo>
                  <a:pt x="1649710" y="300910"/>
                </a:lnTo>
                <a:lnTo>
                  <a:pt x="1612326" y="276136"/>
                </a:lnTo>
                <a:lnTo>
                  <a:pt x="1502766" y="201487"/>
                </a:lnTo>
                <a:lnTo>
                  <a:pt x="1466578" y="177217"/>
                </a:lnTo>
                <a:lnTo>
                  <a:pt x="1430291" y="153615"/>
                </a:lnTo>
                <a:lnTo>
                  <a:pt x="1393744" y="130897"/>
                </a:lnTo>
                <a:lnTo>
                  <a:pt x="1356778" y="109281"/>
                </a:lnTo>
                <a:lnTo>
                  <a:pt x="1319234" y="88981"/>
                </a:lnTo>
                <a:lnTo>
                  <a:pt x="1280952" y="70216"/>
                </a:lnTo>
                <a:lnTo>
                  <a:pt x="1241773" y="53201"/>
                </a:lnTo>
                <a:lnTo>
                  <a:pt x="1201536" y="38153"/>
                </a:lnTo>
                <a:lnTo>
                  <a:pt x="1160083" y="25289"/>
                </a:lnTo>
                <a:lnTo>
                  <a:pt x="1117254" y="14825"/>
                </a:lnTo>
                <a:lnTo>
                  <a:pt x="1072890" y="6977"/>
                </a:lnTo>
                <a:lnTo>
                  <a:pt x="1026830" y="1964"/>
                </a:lnTo>
                <a:lnTo>
                  <a:pt x="978916" y="0"/>
                </a:lnTo>
                <a:close/>
              </a:path>
            </a:pathLst>
          </a:custGeom>
          <a:solidFill>
            <a:srgbClr val="C00000">
              <a:alpha val="50000"/>
            </a:srgbClr>
          </a:solidFill>
        </p:spPr>
        <p:txBody>
          <a:bodyPr wrap="square" lIns="0" tIns="0" rIns="0" bIns="0" rtlCol="0"/>
          <a:lstStyle/>
          <a:p>
            <a:endParaRPr sz="1227" dirty="0"/>
          </a:p>
        </p:txBody>
      </p:sp>
    </p:spTree>
    <p:extLst>
      <p:ext uri="{BB962C8B-B14F-4D97-AF65-F5344CB8AC3E}">
        <p14:creationId xmlns:p14="http://schemas.microsoft.com/office/powerpoint/2010/main" val="662781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Connecteur droit avec flèche 124">
            <a:extLst>
              <a:ext uri="{FF2B5EF4-FFF2-40B4-BE49-F238E27FC236}">
                <a16:creationId xmlns:a16="http://schemas.microsoft.com/office/drawing/2014/main" id="{17A6EAA5-56EE-2478-87E1-E15E0EBA87C1}"/>
              </a:ext>
            </a:extLst>
          </p:cNvPr>
          <p:cNvCxnSpPr>
            <a:cxnSpLocks/>
          </p:cNvCxnSpPr>
          <p:nvPr/>
        </p:nvCxnSpPr>
        <p:spPr>
          <a:xfrm>
            <a:off x="7253062" y="3473790"/>
            <a:ext cx="1064650" cy="980268"/>
          </a:xfrm>
          <a:prstGeom prst="straightConnector1">
            <a:avLst/>
          </a:prstGeom>
          <a:ln w="47625">
            <a:tailEnd type="triangle"/>
          </a:ln>
        </p:spPr>
        <p:style>
          <a:lnRef idx="1">
            <a:schemeClr val="dk1"/>
          </a:lnRef>
          <a:fillRef idx="0">
            <a:schemeClr val="dk1"/>
          </a:fillRef>
          <a:effectRef idx="0">
            <a:schemeClr val="dk1"/>
          </a:effectRef>
          <a:fontRef idx="minor">
            <a:schemeClr val="tx1"/>
          </a:fontRef>
        </p:style>
      </p:cxnSp>
      <p:grpSp>
        <p:nvGrpSpPr>
          <p:cNvPr id="11" name="グループ化 10">
            <a:extLst>
              <a:ext uri="{FF2B5EF4-FFF2-40B4-BE49-F238E27FC236}">
                <a16:creationId xmlns:a16="http://schemas.microsoft.com/office/drawing/2014/main" id="{1AB1B2DA-FCEA-5FA7-2791-456F23040B0B}"/>
              </a:ext>
            </a:extLst>
          </p:cNvPr>
          <p:cNvGrpSpPr/>
          <p:nvPr/>
        </p:nvGrpSpPr>
        <p:grpSpPr>
          <a:xfrm>
            <a:off x="8823980" y="2835755"/>
            <a:ext cx="652109" cy="687345"/>
            <a:chOff x="4576016" y="3490660"/>
            <a:chExt cx="504056" cy="531292"/>
          </a:xfrm>
        </p:grpSpPr>
        <p:sp>
          <p:nvSpPr>
            <p:cNvPr id="12" name="Ellipse 111">
              <a:extLst>
                <a:ext uri="{FF2B5EF4-FFF2-40B4-BE49-F238E27FC236}">
                  <a16:creationId xmlns:a16="http://schemas.microsoft.com/office/drawing/2014/main" id="{7A2AB90B-F4DD-F4C2-508A-02BE8997824E}"/>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13" name="Ellipse 112">
              <a:extLst>
                <a:ext uri="{FF2B5EF4-FFF2-40B4-BE49-F238E27FC236}">
                  <a16:creationId xmlns:a16="http://schemas.microsoft.com/office/drawing/2014/main" id="{5F0D926A-6AB8-1228-23BB-C1B2727BB0F8}"/>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14" name="グループ化 13">
            <a:extLst>
              <a:ext uri="{FF2B5EF4-FFF2-40B4-BE49-F238E27FC236}">
                <a16:creationId xmlns:a16="http://schemas.microsoft.com/office/drawing/2014/main" id="{06EAB2B4-2E43-FEC4-19A2-A765E87F35C3}"/>
              </a:ext>
            </a:extLst>
          </p:cNvPr>
          <p:cNvGrpSpPr/>
          <p:nvPr/>
        </p:nvGrpSpPr>
        <p:grpSpPr>
          <a:xfrm>
            <a:off x="6726557" y="2877711"/>
            <a:ext cx="652109" cy="687345"/>
            <a:chOff x="4576016" y="3490660"/>
            <a:chExt cx="504056" cy="531292"/>
          </a:xfrm>
        </p:grpSpPr>
        <p:sp>
          <p:nvSpPr>
            <p:cNvPr id="17" name="Ellipse 111">
              <a:extLst>
                <a:ext uri="{FF2B5EF4-FFF2-40B4-BE49-F238E27FC236}">
                  <a16:creationId xmlns:a16="http://schemas.microsoft.com/office/drawing/2014/main" id="{336E95A1-4818-BCD3-3E19-0E3E44E96653}"/>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18" name="Ellipse 112">
              <a:extLst>
                <a:ext uri="{FF2B5EF4-FFF2-40B4-BE49-F238E27FC236}">
                  <a16:creationId xmlns:a16="http://schemas.microsoft.com/office/drawing/2014/main" id="{F0FF7D85-68A3-A6FA-046A-1759F2017028}"/>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19" name="グループ化 18">
            <a:extLst>
              <a:ext uri="{FF2B5EF4-FFF2-40B4-BE49-F238E27FC236}">
                <a16:creationId xmlns:a16="http://schemas.microsoft.com/office/drawing/2014/main" id="{6C4DFF94-15C9-B6F8-7254-8B8F20B23385}"/>
              </a:ext>
            </a:extLst>
          </p:cNvPr>
          <p:cNvGrpSpPr/>
          <p:nvPr/>
        </p:nvGrpSpPr>
        <p:grpSpPr>
          <a:xfrm>
            <a:off x="3924926" y="2871514"/>
            <a:ext cx="652109" cy="687345"/>
            <a:chOff x="4576016" y="3490660"/>
            <a:chExt cx="504056" cy="531292"/>
          </a:xfrm>
        </p:grpSpPr>
        <p:sp>
          <p:nvSpPr>
            <p:cNvPr id="21" name="Ellipse 111">
              <a:extLst>
                <a:ext uri="{FF2B5EF4-FFF2-40B4-BE49-F238E27FC236}">
                  <a16:creationId xmlns:a16="http://schemas.microsoft.com/office/drawing/2014/main" id="{B8F16550-3E25-4273-482E-E3C98CF45A3B}"/>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25" name="Ellipse 112">
              <a:extLst>
                <a:ext uri="{FF2B5EF4-FFF2-40B4-BE49-F238E27FC236}">
                  <a16:creationId xmlns:a16="http://schemas.microsoft.com/office/drawing/2014/main" id="{A5030D46-34E1-C3CB-6C72-0DE614C7C366}"/>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2" name="グループ化 1">
            <a:extLst>
              <a:ext uri="{FF2B5EF4-FFF2-40B4-BE49-F238E27FC236}">
                <a16:creationId xmlns:a16="http://schemas.microsoft.com/office/drawing/2014/main" id="{40505EB0-DD66-EC26-EB85-16BC3AF79E57}"/>
              </a:ext>
            </a:extLst>
          </p:cNvPr>
          <p:cNvGrpSpPr/>
          <p:nvPr/>
        </p:nvGrpSpPr>
        <p:grpSpPr>
          <a:xfrm>
            <a:off x="1443098" y="2879770"/>
            <a:ext cx="652109" cy="687345"/>
            <a:chOff x="4576016" y="3490660"/>
            <a:chExt cx="504056" cy="531292"/>
          </a:xfrm>
        </p:grpSpPr>
        <p:sp>
          <p:nvSpPr>
            <p:cNvPr id="4" name="Ellipse 111">
              <a:extLst>
                <a:ext uri="{FF2B5EF4-FFF2-40B4-BE49-F238E27FC236}">
                  <a16:creationId xmlns:a16="http://schemas.microsoft.com/office/drawing/2014/main" id="{EC47FE58-353B-CE6B-9DB5-287494A602E8}"/>
                </a:ext>
              </a:extLst>
            </p:cNvPr>
            <p:cNvSpPr/>
            <p:nvPr/>
          </p:nvSpPr>
          <p:spPr>
            <a:xfrm>
              <a:off x="4576016" y="3517896"/>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5" name="Ellipse 112">
              <a:extLst>
                <a:ext uri="{FF2B5EF4-FFF2-40B4-BE49-F238E27FC236}">
                  <a16:creationId xmlns:a16="http://schemas.microsoft.com/office/drawing/2014/main" id="{ED16B852-9CC3-578F-787E-D57F5F9C3A41}"/>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sp>
        <p:nvSpPr>
          <p:cNvPr id="15" name="矢印: 右 14">
            <a:extLst>
              <a:ext uri="{FF2B5EF4-FFF2-40B4-BE49-F238E27FC236}">
                <a16:creationId xmlns:a16="http://schemas.microsoft.com/office/drawing/2014/main" id="{570BFAE9-EB67-228A-9B6A-768F89563FDD}"/>
              </a:ext>
            </a:extLst>
          </p:cNvPr>
          <p:cNvSpPr/>
          <p:nvPr/>
        </p:nvSpPr>
        <p:spPr>
          <a:xfrm>
            <a:off x="3939320" y="3050773"/>
            <a:ext cx="5035762" cy="119894"/>
          </a:xfrm>
          <a:prstGeom prst="rightArrow">
            <a:avLst/>
          </a:prstGeom>
          <a:gradFill flip="none" rotWithShape="1">
            <a:gsLst>
              <a:gs pos="43910">
                <a:srgbClr val="EE996C"/>
              </a:gs>
              <a:gs pos="21000">
                <a:schemeClr val="accent2"/>
              </a:gs>
              <a:gs pos="100000">
                <a:srgbClr val="FBFBFB"/>
              </a:gs>
              <a:gs pos="100000">
                <a:schemeClr val="bg1">
                  <a:tint val="98000"/>
                  <a:satMod val="130000"/>
                  <a:shade val="90000"/>
                  <a:lumMod val="103000"/>
                </a:schemeClr>
              </a:gs>
              <a:gs pos="100000">
                <a:schemeClr val="bg1"/>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48</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Scattering factor</a:t>
            </a:r>
          </a:p>
        </p:txBody>
      </p:sp>
      <p:sp>
        <p:nvSpPr>
          <p:cNvPr id="10" name="コンテンツ プレースホルダー 9">
            <a:extLst>
              <a:ext uri="{FF2B5EF4-FFF2-40B4-BE49-F238E27FC236}">
                <a16:creationId xmlns:a16="http://schemas.microsoft.com/office/drawing/2014/main" id="{EBA911A2-B675-9444-E2AF-94F4062FB139}"/>
              </a:ext>
            </a:extLst>
          </p:cNvPr>
          <p:cNvSpPr>
            <a:spLocks noGrp="1"/>
          </p:cNvSpPr>
          <p:nvPr>
            <p:ph idx="1"/>
          </p:nvPr>
        </p:nvSpPr>
        <p:spPr>
          <a:xfrm>
            <a:off x="1794164" y="924575"/>
            <a:ext cx="8935571" cy="4351338"/>
          </a:xfrm>
        </p:spPr>
        <p:txBody>
          <a:bodyPr>
            <a:normAutofit/>
          </a:bodyPr>
          <a:lstStyle/>
          <a:p>
            <a:r>
              <a:rPr lang="en-US" altLang="ja-JP" sz="2182" dirty="0"/>
              <a:t>High consumption of scattering orders:</a:t>
            </a:r>
          </a:p>
          <a:p>
            <a:pPr marL="0" indent="0">
              <a:buNone/>
            </a:pPr>
            <a:r>
              <a:rPr lang="en-US" altLang="ja-JP" sz="2045" dirty="0"/>
              <a:t>E.g.: 4 Sr atoms, scattering order = 3</a:t>
            </a:r>
          </a:p>
          <a:p>
            <a:pPr marL="0" indent="0">
              <a:buNone/>
            </a:pPr>
            <a:r>
              <a:rPr lang="en-US" altLang="ja-JP" sz="2045" dirty="0"/>
              <a:t>We can do a few scattering events in PC, but it’s not few for back scatterings ! </a:t>
            </a:r>
            <a:endParaRPr lang="ja-JP" altLang="en-US" sz="2045" dirty="0"/>
          </a:p>
        </p:txBody>
      </p:sp>
      <p:sp>
        <p:nvSpPr>
          <p:cNvPr id="20" name="テキスト ボックス 19">
            <a:extLst>
              <a:ext uri="{FF2B5EF4-FFF2-40B4-BE49-F238E27FC236}">
                <a16:creationId xmlns:a16="http://schemas.microsoft.com/office/drawing/2014/main" id="{A5470D51-4E32-4032-4B2B-F6F3C4034982}"/>
              </a:ext>
            </a:extLst>
          </p:cNvPr>
          <p:cNvSpPr txBox="1"/>
          <p:nvPr/>
        </p:nvSpPr>
        <p:spPr>
          <a:xfrm>
            <a:off x="1592892" y="3591086"/>
            <a:ext cx="708686" cy="281167"/>
          </a:xfrm>
          <a:prstGeom prst="rect">
            <a:avLst/>
          </a:prstGeom>
          <a:noFill/>
        </p:spPr>
        <p:txBody>
          <a:bodyPr wrap="square" rtlCol="0">
            <a:spAutoFit/>
          </a:bodyPr>
          <a:lstStyle/>
          <a:p>
            <a:r>
              <a:rPr lang="en-US" altLang="ja-JP" sz="1227" dirty="0"/>
              <a:t>Sr</a:t>
            </a:r>
            <a:endParaRPr lang="ja-JP" altLang="en-US" sz="1227" dirty="0"/>
          </a:p>
        </p:txBody>
      </p:sp>
      <p:sp>
        <p:nvSpPr>
          <p:cNvPr id="22" name="矢印: 下 21">
            <a:extLst>
              <a:ext uri="{FF2B5EF4-FFF2-40B4-BE49-F238E27FC236}">
                <a16:creationId xmlns:a16="http://schemas.microsoft.com/office/drawing/2014/main" id="{43269251-4A54-8045-3F69-A145441AF3F8}"/>
              </a:ext>
            </a:extLst>
          </p:cNvPr>
          <p:cNvSpPr/>
          <p:nvPr/>
        </p:nvSpPr>
        <p:spPr>
          <a:xfrm>
            <a:off x="5978924" y="4147950"/>
            <a:ext cx="736662" cy="57644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23" name="円弧 22">
            <a:extLst>
              <a:ext uri="{FF2B5EF4-FFF2-40B4-BE49-F238E27FC236}">
                <a16:creationId xmlns:a16="http://schemas.microsoft.com/office/drawing/2014/main" id="{8E12A092-4628-269A-0A7A-DB48768F6B0D}"/>
              </a:ext>
            </a:extLst>
          </p:cNvPr>
          <p:cNvSpPr/>
          <p:nvPr/>
        </p:nvSpPr>
        <p:spPr>
          <a:xfrm rot="2205148">
            <a:off x="1087993" y="2672558"/>
            <a:ext cx="1169815" cy="1434582"/>
          </a:xfrm>
          <a:prstGeom prst="arc">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ja-JP" altLang="en-US" sz="1227" dirty="0"/>
          </a:p>
        </p:txBody>
      </p:sp>
      <p:sp>
        <p:nvSpPr>
          <p:cNvPr id="24" name="テキスト ボックス 23">
            <a:extLst>
              <a:ext uri="{FF2B5EF4-FFF2-40B4-BE49-F238E27FC236}">
                <a16:creationId xmlns:a16="http://schemas.microsoft.com/office/drawing/2014/main" id="{1FB3964C-8A2E-36F3-99BD-9DF20D3A68D3}"/>
              </a:ext>
            </a:extLst>
          </p:cNvPr>
          <p:cNvSpPr txBox="1"/>
          <p:nvPr/>
        </p:nvSpPr>
        <p:spPr>
          <a:xfrm>
            <a:off x="5020186" y="5078520"/>
            <a:ext cx="5543599" cy="617092"/>
          </a:xfrm>
          <a:prstGeom prst="rect">
            <a:avLst/>
          </a:prstGeom>
          <a:noFill/>
        </p:spPr>
        <p:txBody>
          <a:bodyPr wrap="square" rtlCol="0">
            <a:spAutoFit/>
          </a:bodyPr>
          <a:lstStyle/>
          <a:p>
            <a:r>
              <a:rPr lang="en-US" altLang="ja-JP" sz="1705" dirty="0">
                <a:solidFill>
                  <a:srgbClr val="FF0000"/>
                </a:solidFill>
              </a:rPr>
              <a:t>Certain error per each scattering</a:t>
            </a:r>
          </a:p>
          <a:p>
            <a:r>
              <a:rPr lang="en-US" altLang="ja-JP" sz="1705" dirty="0">
                <a:solidFill>
                  <a:srgbClr val="FF0000"/>
                </a:solidFill>
              </a:rPr>
              <a:t>High error accumulation </a:t>
            </a:r>
            <a:endParaRPr lang="ja-JP" altLang="en-US" sz="1705" dirty="0">
              <a:solidFill>
                <a:srgbClr val="FF0000"/>
              </a:solidFill>
            </a:endParaRPr>
          </a:p>
        </p:txBody>
      </p:sp>
      <p:cxnSp>
        <p:nvCxnSpPr>
          <p:cNvPr id="26" name="直線コネクタ 25">
            <a:extLst>
              <a:ext uri="{FF2B5EF4-FFF2-40B4-BE49-F238E27FC236}">
                <a16:creationId xmlns:a16="http://schemas.microsoft.com/office/drawing/2014/main" id="{6BF7D678-2C4D-29DE-1DA0-1DDF1C7C333C}"/>
              </a:ext>
            </a:extLst>
          </p:cNvPr>
          <p:cNvCxnSpPr/>
          <p:nvPr/>
        </p:nvCxnSpPr>
        <p:spPr>
          <a:xfrm>
            <a:off x="1761061" y="3855840"/>
            <a:ext cx="0" cy="764882"/>
          </a:xfrm>
          <a:prstGeom prst="line">
            <a:avLst/>
          </a:prstGeom>
          <a:ln w="38100"/>
        </p:spPr>
        <p:style>
          <a:lnRef idx="1">
            <a:schemeClr val="dk1"/>
          </a:lnRef>
          <a:fillRef idx="0">
            <a:schemeClr val="dk1"/>
          </a:fillRef>
          <a:effectRef idx="0">
            <a:schemeClr val="dk1"/>
          </a:effectRef>
          <a:fontRef idx="minor">
            <a:schemeClr val="tx1"/>
          </a:fontRef>
        </p:style>
      </p:cxnSp>
      <p:cxnSp>
        <p:nvCxnSpPr>
          <p:cNvPr id="27" name="直線コネクタ 26">
            <a:extLst>
              <a:ext uri="{FF2B5EF4-FFF2-40B4-BE49-F238E27FC236}">
                <a16:creationId xmlns:a16="http://schemas.microsoft.com/office/drawing/2014/main" id="{BBBC7CB5-9140-18C6-6A9D-102CD8D460FE}"/>
              </a:ext>
            </a:extLst>
          </p:cNvPr>
          <p:cNvCxnSpPr/>
          <p:nvPr/>
        </p:nvCxnSpPr>
        <p:spPr>
          <a:xfrm>
            <a:off x="4250980" y="3873728"/>
            <a:ext cx="0" cy="764882"/>
          </a:xfrm>
          <a:prstGeom prst="line">
            <a:avLst/>
          </a:prstGeom>
          <a:ln w="38100"/>
        </p:spPr>
        <p:style>
          <a:lnRef idx="1">
            <a:schemeClr val="dk1"/>
          </a:lnRef>
          <a:fillRef idx="0">
            <a:schemeClr val="dk1"/>
          </a:fillRef>
          <a:effectRef idx="0">
            <a:schemeClr val="dk1"/>
          </a:effectRef>
          <a:fontRef idx="minor">
            <a:schemeClr val="tx1"/>
          </a:fontRef>
        </p:style>
      </p:cxnSp>
      <p:cxnSp>
        <p:nvCxnSpPr>
          <p:cNvPr id="28" name="直線矢印コネクタ 27">
            <a:extLst>
              <a:ext uri="{FF2B5EF4-FFF2-40B4-BE49-F238E27FC236}">
                <a16:creationId xmlns:a16="http://schemas.microsoft.com/office/drawing/2014/main" id="{6D2D54E9-1887-5EA7-5DC1-B9602DDF016E}"/>
              </a:ext>
            </a:extLst>
          </p:cNvPr>
          <p:cNvCxnSpPr/>
          <p:nvPr/>
        </p:nvCxnSpPr>
        <p:spPr>
          <a:xfrm>
            <a:off x="1181045" y="4145198"/>
            <a:ext cx="605336"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直線矢印コネクタ 28">
            <a:extLst>
              <a:ext uri="{FF2B5EF4-FFF2-40B4-BE49-F238E27FC236}">
                <a16:creationId xmlns:a16="http://schemas.microsoft.com/office/drawing/2014/main" id="{E5A7EB85-382B-188A-F4C7-4C2CD10B190E}"/>
              </a:ext>
            </a:extLst>
          </p:cNvPr>
          <p:cNvCxnSpPr/>
          <p:nvPr/>
        </p:nvCxnSpPr>
        <p:spPr>
          <a:xfrm flipH="1">
            <a:off x="4250980" y="4145198"/>
            <a:ext cx="72351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0" name="テキスト ボックス 29">
            <a:extLst>
              <a:ext uri="{FF2B5EF4-FFF2-40B4-BE49-F238E27FC236}">
                <a16:creationId xmlns:a16="http://schemas.microsoft.com/office/drawing/2014/main" id="{BF9CF303-193E-A8E6-D227-AE6ECD624CAA}"/>
              </a:ext>
            </a:extLst>
          </p:cNvPr>
          <p:cNvSpPr txBox="1"/>
          <p:nvPr/>
        </p:nvSpPr>
        <p:spPr>
          <a:xfrm>
            <a:off x="2570742" y="4454058"/>
            <a:ext cx="1217650" cy="281167"/>
          </a:xfrm>
          <a:prstGeom prst="rect">
            <a:avLst/>
          </a:prstGeom>
          <a:noFill/>
        </p:spPr>
        <p:txBody>
          <a:bodyPr wrap="square" rtlCol="0">
            <a:spAutoFit/>
          </a:bodyPr>
          <a:lstStyle/>
          <a:p>
            <a:r>
              <a:rPr lang="en-US" altLang="ja-JP" sz="1227" b="1" dirty="0"/>
              <a:t>3.905Å</a:t>
            </a:r>
            <a:endParaRPr lang="ja-JP" altLang="en-US" sz="1227" b="1" dirty="0"/>
          </a:p>
        </p:txBody>
      </p:sp>
      <p:sp>
        <p:nvSpPr>
          <p:cNvPr id="41" name="矢印: 右 40">
            <a:extLst>
              <a:ext uri="{FF2B5EF4-FFF2-40B4-BE49-F238E27FC236}">
                <a16:creationId xmlns:a16="http://schemas.microsoft.com/office/drawing/2014/main" id="{C1EE6EB8-B976-2AE9-A9BE-887F80A2E841}"/>
              </a:ext>
            </a:extLst>
          </p:cNvPr>
          <p:cNvSpPr/>
          <p:nvPr/>
        </p:nvSpPr>
        <p:spPr>
          <a:xfrm flipV="1">
            <a:off x="2332759" y="3350378"/>
            <a:ext cx="4557167" cy="131652"/>
          </a:xfrm>
          <a:prstGeom prst="rightArrow">
            <a:avLst/>
          </a:prstGeom>
          <a:gradFill flip="none" rotWithShape="1">
            <a:gsLst>
              <a:gs pos="0">
                <a:schemeClr val="bg1">
                  <a:tint val="93000"/>
                  <a:satMod val="150000"/>
                  <a:shade val="98000"/>
                  <a:lumMod val="102000"/>
                </a:schemeClr>
              </a:gs>
              <a:gs pos="0">
                <a:schemeClr val="bg1"/>
              </a:gs>
              <a:gs pos="74000">
                <a:schemeClr val="accent1">
                  <a:lumMod val="20000"/>
                  <a:lumOff val="80000"/>
                </a:scheme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solidFill>
                <a:schemeClr val="accent2"/>
              </a:solidFill>
            </a:endParaRPr>
          </a:p>
        </p:txBody>
      </p:sp>
      <p:sp>
        <p:nvSpPr>
          <p:cNvPr id="46" name="矢印: U ターン 45">
            <a:extLst>
              <a:ext uri="{FF2B5EF4-FFF2-40B4-BE49-F238E27FC236}">
                <a16:creationId xmlns:a16="http://schemas.microsoft.com/office/drawing/2014/main" id="{B870B07B-456A-648D-B4E8-EBE025645B84}"/>
              </a:ext>
            </a:extLst>
          </p:cNvPr>
          <p:cNvSpPr/>
          <p:nvPr/>
        </p:nvSpPr>
        <p:spPr>
          <a:xfrm rot="5400000">
            <a:off x="2838392" y="2152966"/>
            <a:ext cx="252284" cy="2107574"/>
          </a:xfrm>
          <a:prstGeom prst="uturnArrow">
            <a:avLst>
              <a:gd name="adj1" fmla="val 25000"/>
              <a:gd name="adj2" fmla="val 25000"/>
              <a:gd name="adj3" fmla="val 25000"/>
              <a:gd name="adj4" fmla="val 39510"/>
              <a:gd name="adj5" fmla="val 75000"/>
            </a:avLst>
          </a:prstGeom>
          <a:gradFill>
            <a:gsLst>
              <a:gs pos="13000">
                <a:schemeClr val="accent2"/>
              </a:gs>
              <a:gs pos="100000">
                <a:schemeClr val="bg1">
                  <a:tint val="98000"/>
                  <a:satMod val="130000"/>
                  <a:shade val="90000"/>
                  <a:lumMod val="103000"/>
                </a:schemeClr>
              </a:gs>
              <a:gs pos="100000">
                <a:schemeClr val="bg1">
                  <a:shade val="63000"/>
                  <a:satMod val="120000"/>
                </a:schemeClr>
              </a:gs>
            </a:gsLst>
            <a:lin ang="54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solidFill>
                <a:schemeClr val="tx1"/>
              </a:solidFill>
            </a:endParaRPr>
          </a:p>
        </p:txBody>
      </p:sp>
      <p:sp>
        <p:nvSpPr>
          <p:cNvPr id="48" name="矢印: U ターン 47">
            <a:extLst>
              <a:ext uri="{FF2B5EF4-FFF2-40B4-BE49-F238E27FC236}">
                <a16:creationId xmlns:a16="http://schemas.microsoft.com/office/drawing/2014/main" id="{DAE173C1-E0E7-5FE3-2582-FA1E6EB98EAF}"/>
              </a:ext>
            </a:extLst>
          </p:cNvPr>
          <p:cNvSpPr/>
          <p:nvPr/>
        </p:nvSpPr>
        <p:spPr>
          <a:xfrm rot="5400000" flipV="1">
            <a:off x="2096088" y="3164962"/>
            <a:ext cx="222494" cy="395688"/>
          </a:xfrm>
          <a:prstGeom prst="uturnArrow">
            <a:avLst/>
          </a:prstGeom>
          <a:gradFill>
            <a:gsLst>
              <a:gs pos="0">
                <a:schemeClr val="accent2"/>
              </a:gs>
              <a:gs pos="50000">
                <a:schemeClr val="bg1">
                  <a:tint val="98000"/>
                  <a:satMod val="130000"/>
                  <a:shade val="90000"/>
                  <a:lumMod val="103000"/>
                </a:schemeClr>
              </a:gs>
              <a:gs pos="100000">
                <a:schemeClr val="bg1">
                  <a:shade val="63000"/>
                  <a:satMod val="120000"/>
                </a:schemeClr>
              </a:gs>
            </a:gsLst>
            <a:lin ang="54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solidFill>
                <a:schemeClr val="tx1"/>
              </a:solidFill>
            </a:endParaRPr>
          </a:p>
        </p:txBody>
      </p:sp>
      <p:sp>
        <p:nvSpPr>
          <p:cNvPr id="54" name="爆発: 8 pt 53">
            <a:extLst>
              <a:ext uri="{FF2B5EF4-FFF2-40B4-BE49-F238E27FC236}">
                <a16:creationId xmlns:a16="http://schemas.microsoft.com/office/drawing/2014/main" id="{40A70F50-5E56-8DDB-0612-5267EA6E99A3}"/>
              </a:ext>
            </a:extLst>
          </p:cNvPr>
          <p:cNvSpPr/>
          <p:nvPr/>
        </p:nvSpPr>
        <p:spPr>
          <a:xfrm>
            <a:off x="1688334" y="3167744"/>
            <a:ext cx="411168" cy="328763"/>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2</a:t>
            </a:r>
            <a:endParaRPr lang="ja-JP" altLang="en-US" sz="1227" dirty="0">
              <a:solidFill>
                <a:schemeClr val="tx1"/>
              </a:solidFill>
            </a:endParaRPr>
          </a:p>
        </p:txBody>
      </p:sp>
      <p:sp>
        <p:nvSpPr>
          <p:cNvPr id="55" name="爆発: 8 pt 54">
            <a:extLst>
              <a:ext uri="{FF2B5EF4-FFF2-40B4-BE49-F238E27FC236}">
                <a16:creationId xmlns:a16="http://schemas.microsoft.com/office/drawing/2014/main" id="{E22A32D4-1FD3-E7C5-2ADF-DA10A7F2D649}"/>
              </a:ext>
            </a:extLst>
          </p:cNvPr>
          <p:cNvSpPr/>
          <p:nvPr/>
        </p:nvSpPr>
        <p:spPr>
          <a:xfrm>
            <a:off x="6762363" y="3242938"/>
            <a:ext cx="405334" cy="324098"/>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3</a:t>
            </a:r>
            <a:endParaRPr lang="ja-JP" altLang="en-US" sz="1227" dirty="0">
              <a:solidFill>
                <a:schemeClr val="tx1"/>
              </a:solidFill>
            </a:endParaRPr>
          </a:p>
        </p:txBody>
      </p:sp>
      <p:sp>
        <p:nvSpPr>
          <p:cNvPr id="56" name="爆発: 8 pt 55">
            <a:extLst>
              <a:ext uri="{FF2B5EF4-FFF2-40B4-BE49-F238E27FC236}">
                <a16:creationId xmlns:a16="http://schemas.microsoft.com/office/drawing/2014/main" id="{8216880B-73FB-9972-D80F-E52C36B9BE79}"/>
              </a:ext>
            </a:extLst>
          </p:cNvPr>
          <p:cNvSpPr/>
          <p:nvPr/>
        </p:nvSpPr>
        <p:spPr>
          <a:xfrm>
            <a:off x="8782504" y="2931245"/>
            <a:ext cx="660482" cy="394526"/>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2’</a:t>
            </a:r>
            <a:endParaRPr lang="ja-JP" altLang="en-US" sz="1227" dirty="0">
              <a:solidFill>
                <a:schemeClr val="tx1"/>
              </a:solidFill>
            </a:endParaRPr>
          </a:p>
        </p:txBody>
      </p:sp>
      <p:grpSp>
        <p:nvGrpSpPr>
          <p:cNvPr id="59" name="グループ化 58">
            <a:extLst>
              <a:ext uri="{FF2B5EF4-FFF2-40B4-BE49-F238E27FC236}">
                <a16:creationId xmlns:a16="http://schemas.microsoft.com/office/drawing/2014/main" id="{2A4EA159-53CC-1993-6006-603FB5E552DE}"/>
              </a:ext>
            </a:extLst>
          </p:cNvPr>
          <p:cNvGrpSpPr/>
          <p:nvPr/>
        </p:nvGrpSpPr>
        <p:grpSpPr>
          <a:xfrm rot="2595891">
            <a:off x="10254173" y="3054807"/>
            <a:ext cx="337272" cy="337272"/>
            <a:chOff x="6466480" y="1565992"/>
            <a:chExt cx="494665" cy="494665"/>
          </a:xfrm>
        </p:grpSpPr>
        <p:sp>
          <p:nvSpPr>
            <p:cNvPr id="60" name="object 56">
              <a:extLst>
                <a:ext uri="{FF2B5EF4-FFF2-40B4-BE49-F238E27FC236}">
                  <a16:creationId xmlns:a16="http://schemas.microsoft.com/office/drawing/2014/main" id="{1406B989-5088-A9A4-6A85-C9C242C4E249}"/>
                </a:ext>
              </a:extLst>
            </p:cNvPr>
            <p:cNvSpPr/>
            <p:nvPr/>
          </p:nvSpPr>
          <p:spPr>
            <a:xfrm>
              <a:off x="6466480" y="1565992"/>
              <a:ext cx="494665" cy="494665"/>
            </a:xfrm>
            <a:custGeom>
              <a:avLst/>
              <a:gdLst/>
              <a:ahLst/>
              <a:cxnLst/>
              <a:rect l="l" t="t" r="r" b="b"/>
              <a:pathLst>
                <a:path w="494665" h="494664">
                  <a:moveTo>
                    <a:pt x="494284" y="2159"/>
                  </a:moveTo>
                  <a:lnTo>
                    <a:pt x="468621" y="49053"/>
                  </a:lnTo>
                  <a:lnTo>
                    <a:pt x="444112" y="95919"/>
                  </a:lnTo>
                  <a:lnTo>
                    <a:pt x="420813" y="142624"/>
                  </a:lnTo>
                  <a:lnTo>
                    <a:pt x="398781" y="189032"/>
                  </a:lnTo>
                  <a:lnTo>
                    <a:pt x="378075" y="235009"/>
                  </a:lnTo>
                  <a:lnTo>
                    <a:pt x="358750" y="280420"/>
                  </a:lnTo>
                  <a:lnTo>
                    <a:pt x="340865" y="325131"/>
                  </a:lnTo>
                  <a:lnTo>
                    <a:pt x="324476" y="369008"/>
                  </a:lnTo>
                  <a:lnTo>
                    <a:pt x="309640" y="411915"/>
                  </a:lnTo>
                  <a:lnTo>
                    <a:pt x="296416" y="453718"/>
                  </a:lnTo>
                  <a:lnTo>
                    <a:pt x="284861" y="494284"/>
                  </a:lnTo>
                </a:path>
                <a:path w="494665" h="494664">
                  <a:moveTo>
                    <a:pt x="492125" y="0"/>
                  </a:moveTo>
                  <a:lnTo>
                    <a:pt x="445228" y="25662"/>
                  </a:lnTo>
                  <a:lnTo>
                    <a:pt x="398353" y="50171"/>
                  </a:lnTo>
                  <a:lnTo>
                    <a:pt x="351639" y="73470"/>
                  </a:lnTo>
                  <a:lnTo>
                    <a:pt x="305219" y="95502"/>
                  </a:lnTo>
                  <a:lnTo>
                    <a:pt x="259231" y="116208"/>
                  </a:lnTo>
                  <a:lnTo>
                    <a:pt x="213811" y="135533"/>
                  </a:lnTo>
                  <a:lnTo>
                    <a:pt x="169096" y="153418"/>
                  </a:lnTo>
                  <a:lnTo>
                    <a:pt x="125220" y="169807"/>
                  </a:lnTo>
                  <a:lnTo>
                    <a:pt x="82322" y="184643"/>
                  </a:lnTo>
                  <a:lnTo>
                    <a:pt x="40536" y="197867"/>
                  </a:lnTo>
                  <a:lnTo>
                    <a:pt x="0" y="209423"/>
                  </a:lnTo>
                </a:path>
              </a:pathLst>
            </a:custGeom>
            <a:ln w="50800">
              <a:solidFill>
                <a:srgbClr val="000000"/>
              </a:solidFill>
            </a:ln>
          </p:spPr>
          <p:txBody>
            <a:bodyPr wrap="square" lIns="0" tIns="0" rIns="0" bIns="0" rtlCol="0"/>
            <a:lstStyle/>
            <a:p>
              <a:endParaRPr sz="1227" dirty="0"/>
            </a:p>
          </p:txBody>
        </p:sp>
        <p:sp>
          <p:nvSpPr>
            <p:cNvPr id="61" name="object 57">
              <a:extLst>
                <a:ext uri="{FF2B5EF4-FFF2-40B4-BE49-F238E27FC236}">
                  <a16:creationId xmlns:a16="http://schemas.microsoft.com/office/drawing/2014/main" id="{84768E1C-ACEB-E723-1F81-A04F09BA81DF}"/>
                </a:ext>
              </a:extLst>
            </p:cNvPr>
            <p:cNvSpPr/>
            <p:nvPr/>
          </p:nvSpPr>
          <p:spPr>
            <a:xfrm>
              <a:off x="6548523" y="1754460"/>
              <a:ext cx="224154" cy="229870"/>
            </a:xfrm>
            <a:custGeom>
              <a:avLst/>
              <a:gdLst/>
              <a:ahLst/>
              <a:cxnLst/>
              <a:rect l="l" t="t" r="r" b="b"/>
              <a:pathLst>
                <a:path w="224154" h="229869">
                  <a:moveTo>
                    <a:pt x="224154" y="229488"/>
                  </a:moveTo>
                  <a:lnTo>
                    <a:pt x="178274" y="213950"/>
                  </a:lnTo>
                  <a:lnTo>
                    <a:pt x="135740" y="191368"/>
                  </a:lnTo>
                  <a:lnTo>
                    <a:pt x="97315" y="162518"/>
                  </a:lnTo>
                  <a:lnTo>
                    <a:pt x="63764" y="128179"/>
                  </a:lnTo>
                  <a:lnTo>
                    <a:pt x="35852" y="89128"/>
                  </a:lnTo>
                  <a:lnTo>
                    <a:pt x="14342" y="46142"/>
                  </a:lnTo>
                  <a:lnTo>
                    <a:pt x="0" y="0"/>
                  </a:lnTo>
                </a:path>
              </a:pathLst>
            </a:custGeom>
            <a:ln w="28574">
              <a:solidFill>
                <a:srgbClr val="000000"/>
              </a:solidFill>
            </a:ln>
          </p:spPr>
          <p:txBody>
            <a:bodyPr wrap="square" lIns="0" tIns="0" rIns="0" bIns="0" rtlCol="0"/>
            <a:lstStyle/>
            <a:p>
              <a:endParaRPr sz="1227"/>
            </a:p>
          </p:txBody>
        </p:sp>
        <p:pic>
          <p:nvPicPr>
            <p:cNvPr id="62" name="object 58">
              <a:extLst>
                <a:ext uri="{FF2B5EF4-FFF2-40B4-BE49-F238E27FC236}">
                  <a16:creationId xmlns:a16="http://schemas.microsoft.com/office/drawing/2014/main" id="{8C46E837-06D1-C554-322E-C93F7B93470F}"/>
                </a:ext>
              </a:extLst>
            </p:cNvPr>
            <p:cNvPicPr/>
            <p:nvPr/>
          </p:nvPicPr>
          <p:blipFill>
            <a:blip r:embed="rId2" cstate="print"/>
            <a:stretch>
              <a:fillRect/>
            </a:stretch>
          </p:blipFill>
          <p:spPr>
            <a:xfrm>
              <a:off x="6578778" y="1791393"/>
              <a:ext cx="163877" cy="163824"/>
            </a:xfrm>
            <a:prstGeom prst="rect">
              <a:avLst/>
            </a:prstGeom>
          </p:spPr>
        </p:pic>
      </p:grpSp>
      <p:sp>
        <p:nvSpPr>
          <p:cNvPr id="16" name="爆発: 8 pt 15">
            <a:extLst>
              <a:ext uri="{FF2B5EF4-FFF2-40B4-BE49-F238E27FC236}">
                <a16:creationId xmlns:a16="http://schemas.microsoft.com/office/drawing/2014/main" id="{3EFA22EF-BD03-F5ED-8A54-55B5A48DCDE8}"/>
              </a:ext>
            </a:extLst>
          </p:cNvPr>
          <p:cNvSpPr/>
          <p:nvPr/>
        </p:nvSpPr>
        <p:spPr>
          <a:xfrm>
            <a:off x="3818262" y="2931245"/>
            <a:ext cx="459977" cy="367790"/>
          </a:xfrm>
          <a:prstGeom prst="irregularSeal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1</a:t>
            </a:r>
            <a:endParaRPr lang="ja-JP" altLang="en-US" sz="1227" dirty="0">
              <a:solidFill>
                <a:schemeClr val="tx1"/>
              </a:solidFill>
            </a:endParaRPr>
          </a:p>
        </p:txBody>
      </p:sp>
      <mc:AlternateContent xmlns:mc="http://schemas.openxmlformats.org/markup-compatibility/2006" xmlns:a14="http://schemas.microsoft.com/office/drawing/2010/main">
        <mc:Choice Requires="a14">
          <p:sp>
            <p:nvSpPr>
              <p:cNvPr id="65" name="テキスト ボックス 64">
                <a:extLst>
                  <a:ext uri="{FF2B5EF4-FFF2-40B4-BE49-F238E27FC236}">
                    <a16:creationId xmlns:a16="http://schemas.microsoft.com/office/drawing/2014/main" id="{32F872ED-81CB-5BE4-C1DF-5C18FB8790BB}"/>
                  </a:ext>
                </a:extLst>
              </p:cNvPr>
              <p:cNvSpPr txBox="1"/>
              <p:nvPr/>
            </p:nvSpPr>
            <p:spPr>
              <a:xfrm>
                <a:off x="8273143" y="4386073"/>
                <a:ext cx="378695" cy="28116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ja-JP" sz="1227" b="1" i="1">
                              <a:latin typeface="Cambria Math" panose="02040503050406030204" pitchFamily="18" charset="0"/>
                            </a:rPr>
                          </m:ctrlPr>
                        </m:sSupPr>
                        <m:e>
                          <m:r>
                            <a:rPr lang="en-US" altLang="ja-JP" sz="1227" b="1" i="1">
                              <a:latin typeface="Cambria Math" panose="02040503050406030204" pitchFamily="18" charset="0"/>
                            </a:rPr>
                            <m:t>𝒆</m:t>
                          </m:r>
                        </m:e>
                        <m:sup>
                          <m:r>
                            <a:rPr lang="en-US" altLang="ja-JP" sz="1227" b="1" i="1">
                              <a:latin typeface="Cambria Math" panose="02040503050406030204" pitchFamily="18" charset="0"/>
                            </a:rPr>
                            <m:t>−</m:t>
                          </m:r>
                        </m:sup>
                      </m:sSup>
                    </m:oMath>
                  </m:oMathPara>
                </a14:m>
                <a:endParaRPr lang="ja-JP" altLang="en-US" sz="1227" b="1" dirty="0"/>
              </a:p>
            </p:txBody>
          </p:sp>
        </mc:Choice>
        <mc:Fallback xmlns="">
          <p:sp>
            <p:nvSpPr>
              <p:cNvPr id="65" name="テキスト ボックス 64">
                <a:extLst>
                  <a:ext uri="{FF2B5EF4-FFF2-40B4-BE49-F238E27FC236}">
                    <a16:creationId xmlns:a16="http://schemas.microsoft.com/office/drawing/2014/main" id="{32F872ED-81CB-5BE4-C1DF-5C18FB8790BB}"/>
                  </a:ext>
                </a:extLst>
              </p:cNvPr>
              <p:cNvSpPr txBox="1">
                <a:spLocks noRot="1" noChangeAspect="1" noMove="1" noResize="1" noEditPoints="1" noAdjustHandles="1" noChangeArrowheads="1" noChangeShapeType="1" noTextEdit="1"/>
              </p:cNvSpPr>
              <p:nvPr/>
            </p:nvSpPr>
            <p:spPr>
              <a:xfrm>
                <a:off x="8273143" y="4386073"/>
                <a:ext cx="378695" cy="281167"/>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0" name="テキスト ボックス 69">
                <a:extLst>
                  <a:ext uri="{FF2B5EF4-FFF2-40B4-BE49-F238E27FC236}">
                    <a16:creationId xmlns:a16="http://schemas.microsoft.com/office/drawing/2014/main" id="{22B70D7E-6FA4-FA64-1D61-F18D4FF08AD9}"/>
                  </a:ext>
                </a:extLst>
              </p:cNvPr>
              <p:cNvSpPr txBox="1"/>
              <p:nvPr/>
            </p:nvSpPr>
            <p:spPr>
              <a:xfrm>
                <a:off x="10100846" y="2091238"/>
                <a:ext cx="378695" cy="28116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ja-JP" sz="1227" b="1" i="1">
                              <a:latin typeface="Cambria Math" panose="02040503050406030204" pitchFamily="18" charset="0"/>
                            </a:rPr>
                          </m:ctrlPr>
                        </m:sSupPr>
                        <m:e>
                          <m:r>
                            <a:rPr lang="en-US" altLang="ja-JP" sz="1227" b="1" i="1">
                              <a:latin typeface="Cambria Math" panose="02040503050406030204" pitchFamily="18" charset="0"/>
                            </a:rPr>
                            <m:t>𝒆</m:t>
                          </m:r>
                        </m:e>
                        <m:sup>
                          <m:r>
                            <a:rPr lang="en-US" altLang="ja-JP" sz="1227" b="1" i="1">
                              <a:latin typeface="Cambria Math" panose="02040503050406030204" pitchFamily="18" charset="0"/>
                            </a:rPr>
                            <m:t>−</m:t>
                          </m:r>
                        </m:sup>
                      </m:sSup>
                    </m:oMath>
                  </m:oMathPara>
                </a14:m>
                <a:endParaRPr lang="ja-JP" altLang="en-US" sz="1227" b="1" dirty="0"/>
              </a:p>
            </p:txBody>
          </p:sp>
        </mc:Choice>
        <mc:Fallback xmlns="">
          <p:sp>
            <p:nvSpPr>
              <p:cNvPr id="70" name="テキスト ボックス 69">
                <a:extLst>
                  <a:ext uri="{FF2B5EF4-FFF2-40B4-BE49-F238E27FC236}">
                    <a16:creationId xmlns:a16="http://schemas.microsoft.com/office/drawing/2014/main" id="{22B70D7E-6FA4-FA64-1D61-F18D4FF08AD9}"/>
                  </a:ext>
                </a:extLst>
              </p:cNvPr>
              <p:cNvSpPr txBox="1">
                <a:spLocks noRot="1" noChangeAspect="1" noMove="1" noResize="1" noEditPoints="1" noAdjustHandles="1" noChangeArrowheads="1" noChangeShapeType="1" noTextEdit="1"/>
              </p:cNvSpPr>
              <p:nvPr/>
            </p:nvSpPr>
            <p:spPr>
              <a:xfrm>
                <a:off x="10100846" y="2091238"/>
                <a:ext cx="378695" cy="281167"/>
              </a:xfrm>
              <a:prstGeom prst="rect">
                <a:avLst/>
              </a:prstGeom>
              <a:blipFill>
                <a:blip r:embed="rId4"/>
                <a:stretch>
                  <a:fillRect/>
                </a:stretch>
              </a:blipFill>
            </p:spPr>
            <p:txBody>
              <a:bodyPr/>
              <a:lstStyle/>
              <a:p>
                <a:r>
                  <a:rPr lang="ja-JP" altLang="en-US">
                    <a:noFill/>
                  </a:rPr>
                  <a:t> </a:t>
                </a:r>
              </a:p>
            </p:txBody>
          </p:sp>
        </mc:Fallback>
      </mc:AlternateContent>
      <p:cxnSp>
        <p:nvCxnSpPr>
          <p:cNvPr id="39" name="Connecteur droit avec flèche 124">
            <a:extLst>
              <a:ext uri="{FF2B5EF4-FFF2-40B4-BE49-F238E27FC236}">
                <a16:creationId xmlns:a16="http://schemas.microsoft.com/office/drawing/2014/main" id="{4CAED67E-4D1C-A4C0-B10D-FEEA9CFDA4FA}"/>
              </a:ext>
            </a:extLst>
          </p:cNvPr>
          <p:cNvCxnSpPr>
            <a:cxnSpLocks/>
          </p:cNvCxnSpPr>
          <p:nvPr/>
        </p:nvCxnSpPr>
        <p:spPr>
          <a:xfrm flipV="1">
            <a:off x="9384530" y="2358184"/>
            <a:ext cx="779703" cy="621823"/>
          </a:xfrm>
          <a:prstGeom prst="straightConnector1">
            <a:avLst/>
          </a:prstGeom>
          <a:ln w="4762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432326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7C45948A-078B-553A-D245-D73D0168B29E}"/>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48361E6F-531A-E6FA-F9A8-8ACF2A9EEE9E}"/>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80944D14-63D8-DEF1-95B0-D78D5CDB132E}"/>
              </a:ext>
            </a:extLst>
          </p:cNvPr>
          <p:cNvSpPr>
            <a:spLocks noGrp="1"/>
          </p:cNvSpPr>
          <p:nvPr>
            <p:ph type="sldNum" sz="quarter" idx="12"/>
          </p:nvPr>
        </p:nvSpPr>
        <p:spPr/>
        <p:txBody>
          <a:bodyPr/>
          <a:lstStyle/>
          <a:p>
            <a:fld id="{B21B9B4F-A4D2-4B49-B820-CCE4FA55D23B}" type="slidenum">
              <a:rPr kumimoji="1" lang="ja-JP" altLang="en-US" smtClean="0"/>
              <a:pPr/>
              <a:t>49</a:t>
            </a:fld>
            <a:endParaRPr kumimoji="1" lang="ja-JP" altLang="en-US" dirty="0"/>
          </a:p>
        </p:txBody>
      </p:sp>
      <p:grpSp>
        <p:nvGrpSpPr>
          <p:cNvPr id="70" name="グループ化 69">
            <a:extLst>
              <a:ext uri="{FF2B5EF4-FFF2-40B4-BE49-F238E27FC236}">
                <a16:creationId xmlns:a16="http://schemas.microsoft.com/office/drawing/2014/main" id="{6E36862E-A20C-BC9C-0A36-80E1F2B364CC}"/>
              </a:ext>
            </a:extLst>
          </p:cNvPr>
          <p:cNvGrpSpPr/>
          <p:nvPr/>
        </p:nvGrpSpPr>
        <p:grpSpPr>
          <a:xfrm rot="16200000">
            <a:off x="7845817" y="2231233"/>
            <a:ext cx="4676085" cy="2503440"/>
            <a:chOff x="1140638" y="3146939"/>
            <a:chExt cx="11322293" cy="6061622"/>
          </a:xfrm>
        </p:grpSpPr>
        <p:sp>
          <p:nvSpPr>
            <p:cNvPr id="71" name="テキスト ボックス 70">
              <a:extLst>
                <a:ext uri="{FF2B5EF4-FFF2-40B4-BE49-F238E27FC236}">
                  <a16:creationId xmlns:a16="http://schemas.microsoft.com/office/drawing/2014/main" id="{EA833D10-D627-28AC-6763-1EA4C19679BD}"/>
                </a:ext>
              </a:extLst>
            </p:cNvPr>
            <p:cNvSpPr txBox="1"/>
            <p:nvPr/>
          </p:nvSpPr>
          <p:spPr>
            <a:xfrm rot="5400000">
              <a:off x="260106" y="7165323"/>
              <a:ext cx="3100914" cy="985561"/>
            </a:xfrm>
            <a:prstGeom prst="rect">
              <a:avLst/>
            </a:prstGeom>
            <a:noFill/>
          </p:spPr>
          <p:txBody>
            <a:bodyPr wrap="square" rtlCol="0">
              <a:spAutoFit/>
            </a:bodyPr>
            <a:lstStyle/>
            <a:p>
              <a:r>
                <a:rPr lang="en-US" altLang="ja-JP" sz="2045" b="1" dirty="0"/>
                <a:t>Emitter</a:t>
              </a:r>
              <a:endParaRPr lang="ja-JP" altLang="en-US" sz="2045" b="1" dirty="0"/>
            </a:p>
          </p:txBody>
        </p:sp>
        <p:grpSp>
          <p:nvGrpSpPr>
            <p:cNvPr id="72" name="グループ化 71">
              <a:extLst>
                <a:ext uri="{FF2B5EF4-FFF2-40B4-BE49-F238E27FC236}">
                  <a16:creationId xmlns:a16="http://schemas.microsoft.com/office/drawing/2014/main" id="{36A05172-29B7-517B-1E7E-5A7E6D0882B5}"/>
                </a:ext>
              </a:extLst>
            </p:cNvPr>
            <p:cNvGrpSpPr/>
            <p:nvPr/>
          </p:nvGrpSpPr>
          <p:grpSpPr>
            <a:xfrm>
              <a:off x="1140638" y="3146939"/>
              <a:ext cx="11322293" cy="5418430"/>
              <a:chOff x="636167" y="4348436"/>
              <a:chExt cx="11322293" cy="5418430"/>
            </a:xfrm>
          </p:grpSpPr>
          <p:cxnSp>
            <p:nvCxnSpPr>
              <p:cNvPr id="73" name="直線コネクタ 72">
                <a:extLst>
                  <a:ext uri="{FF2B5EF4-FFF2-40B4-BE49-F238E27FC236}">
                    <a16:creationId xmlns:a16="http://schemas.microsoft.com/office/drawing/2014/main" id="{F724E71B-0F44-00D1-F1E4-7499F1C8CDDB}"/>
                  </a:ext>
                </a:extLst>
              </p:cNvPr>
              <p:cNvCxnSpPr/>
              <p:nvPr/>
            </p:nvCxnSpPr>
            <p:spPr>
              <a:xfrm rot="5400000">
                <a:off x="524883" y="6566977"/>
                <a:ext cx="1343934"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74" name="直線矢印コネクタ 73">
                <a:extLst>
                  <a:ext uri="{FF2B5EF4-FFF2-40B4-BE49-F238E27FC236}">
                    <a16:creationId xmlns:a16="http://schemas.microsoft.com/office/drawing/2014/main" id="{D67C999E-C838-03EB-F95A-9B88C8818E2C}"/>
                  </a:ext>
                </a:extLst>
              </p:cNvPr>
              <p:cNvCxnSpPr>
                <a:cxnSpLocks/>
              </p:cNvCxnSpPr>
              <p:nvPr/>
            </p:nvCxnSpPr>
            <p:spPr>
              <a:xfrm>
                <a:off x="1162626" y="5914165"/>
                <a:ext cx="10795834" cy="525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テキスト ボックス 74">
                <a:extLst>
                  <a:ext uri="{FF2B5EF4-FFF2-40B4-BE49-F238E27FC236}">
                    <a16:creationId xmlns:a16="http://schemas.microsoft.com/office/drawing/2014/main" id="{A4E093E2-9503-C37D-3EDB-4542C8BEBDB2}"/>
                  </a:ext>
                </a:extLst>
              </p:cNvPr>
              <p:cNvSpPr txBox="1"/>
              <p:nvPr/>
            </p:nvSpPr>
            <p:spPr>
              <a:xfrm rot="5400000">
                <a:off x="455147" y="4529456"/>
                <a:ext cx="1474599" cy="1112560"/>
              </a:xfrm>
              <a:prstGeom prst="rect">
                <a:avLst/>
              </a:prstGeom>
              <a:noFill/>
            </p:spPr>
            <p:txBody>
              <a:bodyPr wrap="square" rtlCol="0">
                <a:spAutoFit/>
              </a:bodyPr>
              <a:lstStyle/>
              <a:p>
                <a:r>
                  <a:rPr lang="en-US" altLang="ja-JP" sz="2386" b="1" dirty="0"/>
                  <a:t>Ti</a:t>
                </a:r>
                <a:endParaRPr lang="ja-JP" altLang="en-US" sz="2386" b="1" dirty="0"/>
              </a:p>
            </p:txBody>
          </p:sp>
          <p:cxnSp>
            <p:nvCxnSpPr>
              <p:cNvPr id="76" name="直線コネクタ 75">
                <a:extLst>
                  <a:ext uri="{FF2B5EF4-FFF2-40B4-BE49-F238E27FC236}">
                    <a16:creationId xmlns:a16="http://schemas.microsoft.com/office/drawing/2014/main" id="{E21EBD5D-E40E-AAB1-7879-97ABFC6D17D1}"/>
                  </a:ext>
                </a:extLst>
              </p:cNvPr>
              <p:cNvCxnSpPr/>
              <p:nvPr/>
            </p:nvCxnSpPr>
            <p:spPr>
              <a:xfrm rot="5400000">
                <a:off x="4352826" y="6439664"/>
                <a:ext cx="1054080"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77" name="直線コネクタ 76">
                <a:extLst>
                  <a:ext uri="{FF2B5EF4-FFF2-40B4-BE49-F238E27FC236}">
                    <a16:creationId xmlns:a16="http://schemas.microsoft.com/office/drawing/2014/main" id="{930D38E5-D2AA-B5C9-3B17-7790AEB00BCB}"/>
                  </a:ext>
                </a:extLst>
              </p:cNvPr>
              <p:cNvCxnSpPr/>
              <p:nvPr/>
            </p:nvCxnSpPr>
            <p:spPr>
              <a:xfrm rot="5400000">
                <a:off x="3092175" y="6472024"/>
                <a:ext cx="1054080"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78" name="直線矢印コネクタ 77">
                <a:extLst>
                  <a:ext uri="{FF2B5EF4-FFF2-40B4-BE49-F238E27FC236}">
                    <a16:creationId xmlns:a16="http://schemas.microsoft.com/office/drawing/2014/main" id="{D8C00723-03FA-1527-ADBE-3F39DC05CA65}"/>
                  </a:ext>
                </a:extLst>
              </p:cNvPr>
              <p:cNvCxnSpPr/>
              <p:nvPr/>
            </p:nvCxnSpPr>
            <p:spPr>
              <a:xfrm rot="5400000">
                <a:off x="5378140" y="6073879"/>
                <a:ext cx="0" cy="99655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9" name="直線矢印コネクタ 78">
                <a:extLst>
                  <a:ext uri="{FF2B5EF4-FFF2-40B4-BE49-F238E27FC236}">
                    <a16:creationId xmlns:a16="http://schemas.microsoft.com/office/drawing/2014/main" id="{DE2672BA-59D5-BAAB-5C5C-21B50E951BAE}"/>
                  </a:ext>
                </a:extLst>
              </p:cNvPr>
              <p:cNvCxnSpPr/>
              <p:nvPr/>
            </p:nvCxnSpPr>
            <p:spPr>
              <a:xfrm rot="5400000" flipV="1">
                <a:off x="3068327" y="6002644"/>
                <a:ext cx="0" cy="98050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80" name="フローチャート: 結合子 79">
                <a:extLst>
                  <a:ext uri="{FF2B5EF4-FFF2-40B4-BE49-F238E27FC236}">
                    <a16:creationId xmlns:a16="http://schemas.microsoft.com/office/drawing/2014/main" id="{D14A22FC-EA45-5696-CAE4-A17C333918EF}"/>
                  </a:ext>
                </a:extLst>
              </p:cNvPr>
              <p:cNvSpPr/>
              <p:nvPr/>
            </p:nvSpPr>
            <p:spPr>
              <a:xfrm rot="5400000">
                <a:off x="897436" y="5564847"/>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sp>
            <p:nvSpPr>
              <p:cNvPr id="81" name="テキスト ボックス 80">
                <a:extLst>
                  <a:ext uri="{FF2B5EF4-FFF2-40B4-BE49-F238E27FC236}">
                    <a16:creationId xmlns:a16="http://schemas.microsoft.com/office/drawing/2014/main" id="{3EDDF5FE-F1A0-79E3-4968-B2738827C255}"/>
                  </a:ext>
                </a:extLst>
              </p:cNvPr>
              <p:cNvSpPr txBox="1"/>
              <p:nvPr/>
            </p:nvSpPr>
            <p:spPr>
              <a:xfrm rot="5400000">
                <a:off x="2540707" y="7628859"/>
                <a:ext cx="2528460" cy="1747553"/>
              </a:xfrm>
              <a:prstGeom prst="rect">
                <a:avLst/>
              </a:prstGeom>
              <a:noFill/>
            </p:spPr>
            <p:txBody>
              <a:bodyPr wrap="square" rtlCol="0">
                <a:spAutoFit/>
              </a:bodyPr>
              <a:lstStyle/>
              <a:p>
                <a:r>
                  <a:rPr lang="en-US" altLang="ja-JP" sz="2045" b="1" dirty="0"/>
                  <a:t>3.382Å</a:t>
                </a:r>
                <a:endParaRPr lang="ja-JP" altLang="en-US" sz="2045" b="1" dirty="0"/>
              </a:p>
            </p:txBody>
          </p:sp>
          <p:sp>
            <p:nvSpPr>
              <p:cNvPr id="82" name="フローチャート: 結合子 81">
                <a:extLst>
                  <a:ext uri="{FF2B5EF4-FFF2-40B4-BE49-F238E27FC236}">
                    <a16:creationId xmlns:a16="http://schemas.microsoft.com/office/drawing/2014/main" id="{689055F9-E307-CAD0-8C0D-EFF7E8641F3A}"/>
                  </a:ext>
                </a:extLst>
              </p:cNvPr>
              <p:cNvSpPr/>
              <p:nvPr/>
            </p:nvSpPr>
            <p:spPr>
              <a:xfrm rot="5400000">
                <a:off x="8425951" y="5664504"/>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sp>
            <p:nvSpPr>
              <p:cNvPr id="83" name="フローチャート: 結合子 82">
                <a:extLst>
                  <a:ext uri="{FF2B5EF4-FFF2-40B4-BE49-F238E27FC236}">
                    <a16:creationId xmlns:a16="http://schemas.microsoft.com/office/drawing/2014/main" id="{D7A5E400-39AF-CE8A-0EB9-7CA3A8B09F37}"/>
                  </a:ext>
                </a:extLst>
              </p:cNvPr>
              <p:cNvSpPr/>
              <p:nvPr/>
            </p:nvSpPr>
            <p:spPr>
              <a:xfrm rot="5400000">
                <a:off x="5877957" y="5637838"/>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sp>
            <p:nvSpPr>
              <p:cNvPr id="84" name="フローチャート: 結合子 83">
                <a:extLst>
                  <a:ext uri="{FF2B5EF4-FFF2-40B4-BE49-F238E27FC236}">
                    <a16:creationId xmlns:a16="http://schemas.microsoft.com/office/drawing/2014/main" id="{E6996D82-C08A-E8DA-F56E-D260231DD86E}"/>
                  </a:ext>
                </a:extLst>
              </p:cNvPr>
              <p:cNvSpPr/>
              <p:nvPr/>
            </p:nvSpPr>
            <p:spPr>
              <a:xfrm rot="5400000">
                <a:off x="3313938" y="5643542"/>
                <a:ext cx="598827" cy="598827"/>
              </a:xfrm>
              <a:prstGeom prst="flowChartConnector">
                <a:avLst/>
              </a:prstGeom>
              <a:solidFill>
                <a:schemeClr val="bg1">
                  <a:lumMod val="75000"/>
                </a:schemeClr>
              </a:solidFill>
              <a:scene3d>
                <a:camera prst="orthographicFront"/>
                <a:lightRig rig="balanced" dir="t">
                  <a:rot lat="0" lon="0" rev="4800000"/>
                </a:lightRig>
              </a:scene3d>
              <a:sp3d prstMaterial="softEdg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grpSp>
            <p:nvGrpSpPr>
              <p:cNvPr id="85" name="グループ化 84">
                <a:extLst>
                  <a:ext uri="{FF2B5EF4-FFF2-40B4-BE49-F238E27FC236}">
                    <a16:creationId xmlns:a16="http://schemas.microsoft.com/office/drawing/2014/main" id="{78DFF3FE-016F-8089-124D-53DB02E5686B}"/>
                  </a:ext>
                </a:extLst>
              </p:cNvPr>
              <p:cNvGrpSpPr/>
              <p:nvPr/>
            </p:nvGrpSpPr>
            <p:grpSpPr>
              <a:xfrm>
                <a:off x="9493330" y="5382088"/>
                <a:ext cx="1103722" cy="1163362"/>
                <a:chOff x="4585928" y="3490661"/>
                <a:chExt cx="504056" cy="531293"/>
              </a:xfrm>
            </p:grpSpPr>
            <p:sp>
              <p:nvSpPr>
                <p:cNvPr id="95" name="Ellipse 111">
                  <a:extLst>
                    <a:ext uri="{FF2B5EF4-FFF2-40B4-BE49-F238E27FC236}">
                      <a16:creationId xmlns:a16="http://schemas.microsoft.com/office/drawing/2014/main" id="{BFEA6677-EEF6-0E8F-8961-6F9E6D6B231C}"/>
                    </a:ext>
                  </a:extLst>
                </p:cNvPr>
                <p:cNvSpPr/>
                <p:nvPr/>
              </p:nvSpPr>
              <p:spPr>
                <a:xfrm>
                  <a:off x="4585928" y="3517898"/>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96" name="Ellipse 112">
                  <a:extLst>
                    <a:ext uri="{FF2B5EF4-FFF2-40B4-BE49-F238E27FC236}">
                      <a16:creationId xmlns:a16="http://schemas.microsoft.com/office/drawing/2014/main" id="{44A4FFFF-3BC1-8DE6-218B-0BD53672ED59}"/>
                    </a:ext>
                  </a:extLst>
                </p:cNvPr>
                <p:cNvSpPr/>
                <p:nvPr/>
              </p:nvSpPr>
              <p:spPr>
                <a:xfrm>
                  <a:off x="4648024" y="3490661"/>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86" name="グループ化 85">
                <a:extLst>
                  <a:ext uri="{FF2B5EF4-FFF2-40B4-BE49-F238E27FC236}">
                    <a16:creationId xmlns:a16="http://schemas.microsoft.com/office/drawing/2014/main" id="{79046802-AF67-ADDA-8ECE-259C0677CEA1}"/>
                  </a:ext>
                </a:extLst>
              </p:cNvPr>
              <p:cNvGrpSpPr/>
              <p:nvPr/>
            </p:nvGrpSpPr>
            <p:grpSpPr>
              <a:xfrm>
                <a:off x="1872093" y="5301742"/>
                <a:ext cx="1103724" cy="1163362"/>
                <a:chOff x="4576015" y="3490660"/>
                <a:chExt cx="504057" cy="531293"/>
              </a:xfrm>
            </p:grpSpPr>
            <p:sp>
              <p:nvSpPr>
                <p:cNvPr id="93" name="Ellipse 111">
                  <a:extLst>
                    <a:ext uri="{FF2B5EF4-FFF2-40B4-BE49-F238E27FC236}">
                      <a16:creationId xmlns:a16="http://schemas.microsoft.com/office/drawing/2014/main" id="{3E9598A6-5C24-ED47-67C5-B496740EC16A}"/>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94" name="Ellipse 112">
                  <a:extLst>
                    <a:ext uri="{FF2B5EF4-FFF2-40B4-BE49-F238E27FC236}">
                      <a16:creationId xmlns:a16="http://schemas.microsoft.com/office/drawing/2014/main" id="{3417C436-0D34-923D-A8ED-3D6B67CDF73E}"/>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87" name="グループ化 86">
                <a:extLst>
                  <a:ext uri="{FF2B5EF4-FFF2-40B4-BE49-F238E27FC236}">
                    <a16:creationId xmlns:a16="http://schemas.microsoft.com/office/drawing/2014/main" id="{88C24ACB-8F14-2457-37F4-C463C03AFE9A}"/>
                  </a:ext>
                </a:extLst>
              </p:cNvPr>
              <p:cNvGrpSpPr/>
              <p:nvPr/>
            </p:nvGrpSpPr>
            <p:grpSpPr>
              <a:xfrm>
                <a:off x="4343556" y="5391095"/>
                <a:ext cx="1200484" cy="1103722"/>
                <a:chOff x="4598437" y="3572162"/>
                <a:chExt cx="548246" cy="504056"/>
              </a:xfrm>
            </p:grpSpPr>
            <p:sp>
              <p:nvSpPr>
                <p:cNvPr id="91" name="Ellipse 111">
                  <a:extLst>
                    <a:ext uri="{FF2B5EF4-FFF2-40B4-BE49-F238E27FC236}">
                      <a16:creationId xmlns:a16="http://schemas.microsoft.com/office/drawing/2014/main" id="{B33E4BA7-E342-80BA-C3EA-F4B0FE0D08A3}"/>
                    </a:ext>
                  </a:extLst>
                </p:cNvPr>
                <p:cNvSpPr/>
                <p:nvPr/>
              </p:nvSpPr>
              <p:spPr>
                <a:xfrm>
                  <a:off x="4598437" y="3572162"/>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92" name="Ellipse 112">
                  <a:extLst>
                    <a:ext uri="{FF2B5EF4-FFF2-40B4-BE49-F238E27FC236}">
                      <a16:creationId xmlns:a16="http://schemas.microsoft.com/office/drawing/2014/main" id="{55359EB1-62AA-862F-9BA7-62A862185EDD}"/>
                    </a:ext>
                  </a:extLst>
                </p:cNvPr>
                <p:cNvSpPr/>
                <p:nvPr/>
              </p:nvSpPr>
              <p:spPr>
                <a:xfrm>
                  <a:off x="4714635" y="363129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88" name="グループ化 87">
                <a:extLst>
                  <a:ext uri="{FF2B5EF4-FFF2-40B4-BE49-F238E27FC236}">
                    <a16:creationId xmlns:a16="http://schemas.microsoft.com/office/drawing/2014/main" id="{4DD0F77B-F527-19B4-2C5C-D6680470F996}"/>
                  </a:ext>
                </a:extLst>
              </p:cNvPr>
              <p:cNvGrpSpPr/>
              <p:nvPr/>
            </p:nvGrpSpPr>
            <p:grpSpPr>
              <a:xfrm>
                <a:off x="6853678" y="5350012"/>
                <a:ext cx="1103724" cy="1163362"/>
                <a:chOff x="4576015" y="3490660"/>
                <a:chExt cx="504057" cy="531293"/>
              </a:xfrm>
            </p:grpSpPr>
            <p:sp>
              <p:nvSpPr>
                <p:cNvPr id="89" name="Ellipse 111">
                  <a:extLst>
                    <a:ext uri="{FF2B5EF4-FFF2-40B4-BE49-F238E27FC236}">
                      <a16:creationId xmlns:a16="http://schemas.microsoft.com/office/drawing/2014/main" id="{0A8C2A89-DBBD-54C7-9B23-2B6D2F543ABA}"/>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90" name="Ellipse 112">
                  <a:extLst>
                    <a:ext uri="{FF2B5EF4-FFF2-40B4-BE49-F238E27FC236}">
                      <a16:creationId xmlns:a16="http://schemas.microsoft.com/office/drawing/2014/main" id="{DE2E6D86-4525-782D-2D8B-46669A2FB282}"/>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grpSp>
      <p:pic>
        <p:nvPicPr>
          <p:cNvPr id="98" name="図 97" descr="グラフ, 散布図">
            <a:extLst>
              <a:ext uri="{FF2B5EF4-FFF2-40B4-BE49-F238E27FC236}">
                <a16:creationId xmlns:a16="http://schemas.microsoft.com/office/drawing/2014/main" id="{9358E63E-4677-A1ED-1A56-FC39781E1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9552" y="959530"/>
            <a:ext cx="6421878" cy="4816409"/>
          </a:xfrm>
          <a:prstGeom prst="rect">
            <a:avLst/>
          </a:prstGeom>
        </p:spPr>
      </p:pic>
      <p:sp>
        <p:nvSpPr>
          <p:cNvPr id="99" name="テキスト ボックス 98">
            <a:extLst>
              <a:ext uri="{FF2B5EF4-FFF2-40B4-BE49-F238E27FC236}">
                <a16:creationId xmlns:a16="http://schemas.microsoft.com/office/drawing/2014/main" id="{3A4543CE-0975-13BF-7F84-965300C5208A}"/>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Scattering vs calculation time</a:t>
            </a:r>
          </a:p>
        </p:txBody>
      </p:sp>
      <p:sp>
        <p:nvSpPr>
          <p:cNvPr id="100" name="テキスト ボックス 99">
            <a:extLst>
              <a:ext uri="{FF2B5EF4-FFF2-40B4-BE49-F238E27FC236}">
                <a16:creationId xmlns:a16="http://schemas.microsoft.com/office/drawing/2014/main" id="{57BE8302-6819-6B1A-3C07-A41BC7D62695}"/>
              </a:ext>
            </a:extLst>
          </p:cNvPr>
          <p:cNvSpPr txBox="1"/>
          <p:nvPr/>
        </p:nvSpPr>
        <p:spPr>
          <a:xfrm>
            <a:off x="1022059" y="4126208"/>
            <a:ext cx="833988" cy="407035"/>
          </a:xfrm>
          <a:prstGeom prst="rect">
            <a:avLst/>
          </a:prstGeom>
          <a:noFill/>
        </p:spPr>
        <p:txBody>
          <a:bodyPr wrap="square" rtlCol="0">
            <a:spAutoFit/>
          </a:bodyPr>
          <a:lstStyle/>
          <a:p>
            <a:r>
              <a:rPr lang="en-US" altLang="ja-JP" sz="2045" b="1" dirty="0"/>
              <a:t>~3h</a:t>
            </a:r>
            <a:endParaRPr lang="ja-JP" altLang="en-US" sz="2045" b="1" dirty="0"/>
          </a:p>
        </p:txBody>
      </p:sp>
      <p:cxnSp>
        <p:nvCxnSpPr>
          <p:cNvPr id="102" name="直線コネクタ 101">
            <a:extLst>
              <a:ext uri="{FF2B5EF4-FFF2-40B4-BE49-F238E27FC236}">
                <a16:creationId xmlns:a16="http://schemas.microsoft.com/office/drawing/2014/main" id="{920C49E2-3741-3A39-D2CC-5D1E4A5C76C5}"/>
              </a:ext>
            </a:extLst>
          </p:cNvPr>
          <p:cNvCxnSpPr>
            <a:cxnSpLocks/>
          </p:cNvCxnSpPr>
          <p:nvPr/>
        </p:nvCxnSpPr>
        <p:spPr>
          <a:xfrm flipV="1">
            <a:off x="1959837" y="4289850"/>
            <a:ext cx="6374684" cy="50443"/>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104" name="テキスト ボックス 103">
            <a:extLst>
              <a:ext uri="{FF2B5EF4-FFF2-40B4-BE49-F238E27FC236}">
                <a16:creationId xmlns:a16="http://schemas.microsoft.com/office/drawing/2014/main" id="{BBC9412A-E5D1-4971-1331-69DBD97DC17F}"/>
              </a:ext>
            </a:extLst>
          </p:cNvPr>
          <p:cNvSpPr txBox="1"/>
          <p:nvPr/>
        </p:nvSpPr>
        <p:spPr>
          <a:xfrm>
            <a:off x="865239" y="1785276"/>
            <a:ext cx="1090642" cy="407035"/>
          </a:xfrm>
          <a:prstGeom prst="rect">
            <a:avLst/>
          </a:prstGeom>
          <a:noFill/>
        </p:spPr>
        <p:txBody>
          <a:bodyPr wrap="square" rtlCol="0">
            <a:spAutoFit/>
          </a:bodyPr>
          <a:lstStyle/>
          <a:p>
            <a:r>
              <a:rPr lang="en-US" altLang="ja-JP" sz="2045" b="1" dirty="0"/>
              <a:t>~12h</a:t>
            </a:r>
            <a:endParaRPr lang="ja-JP" altLang="en-US" sz="2045" b="1" dirty="0"/>
          </a:p>
        </p:txBody>
      </p:sp>
      <p:cxnSp>
        <p:nvCxnSpPr>
          <p:cNvPr id="105" name="直線コネクタ 104">
            <a:extLst>
              <a:ext uri="{FF2B5EF4-FFF2-40B4-BE49-F238E27FC236}">
                <a16:creationId xmlns:a16="http://schemas.microsoft.com/office/drawing/2014/main" id="{2C4D2130-E930-3F53-0351-4BB390BD16E1}"/>
              </a:ext>
            </a:extLst>
          </p:cNvPr>
          <p:cNvCxnSpPr>
            <a:cxnSpLocks/>
          </p:cNvCxnSpPr>
          <p:nvPr/>
        </p:nvCxnSpPr>
        <p:spPr>
          <a:xfrm>
            <a:off x="1959837" y="1999361"/>
            <a:ext cx="6374684"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2910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94443D-296A-FB6F-D029-6C37ED943A10}"/>
              </a:ext>
            </a:extLst>
          </p:cNvPr>
          <p:cNvSpPr>
            <a:spLocks noGrp="1"/>
          </p:cNvSpPr>
          <p:nvPr>
            <p:ph type="title"/>
          </p:nvPr>
        </p:nvSpPr>
        <p:spPr/>
        <p:txBody>
          <a:bodyPr/>
          <a:lstStyle/>
          <a:p>
            <a:r>
              <a:rPr kumimoji="1" lang="ja-JP" altLang="en-US" dirty="0"/>
              <a:t>留学プログラム</a:t>
            </a:r>
          </a:p>
        </p:txBody>
      </p:sp>
      <p:pic>
        <p:nvPicPr>
          <p:cNvPr id="5" name="コンテンツ プレースホルダー 4" descr="テキスト">
            <a:extLst>
              <a:ext uri="{FF2B5EF4-FFF2-40B4-BE49-F238E27FC236}">
                <a16:creationId xmlns:a16="http://schemas.microsoft.com/office/drawing/2014/main" id="{720A4AEA-31F0-6149-DEA7-FC6D660D44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0515" y="2654706"/>
            <a:ext cx="9310969" cy="2226331"/>
          </a:xfrm>
        </p:spPr>
      </p:pic>
      <p:pic>
        <p:nvPicPr>
          <p:cNvPr id="7" name="図 6">
            <a:extLst>
              <a:ext uri="{FF2B5EF4-FFF2-40B4-BE49-F238E27FC236}">
                <a16:creationId xmlns:a16="http://schemas.microsoft.com/office/drawing/2014/main" id="{60EDC945-7B97-25D8-B8E9-42B4D9DA00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29143"/>
            <a:ext cx="12192000" cy="883758"/>
          </a:xfrm>
          <a:prstGeom prst="rect">
            <a:avLst/>
          </a:prstGeom>
        </p:spPr>
      </p:pic>
      <p:pic>
        <p:nvPicPr>
          <p:cNvPr id="9" name="図 8" descr="グラフィカル ユーザー インターフェイス が含まれている画像&#10;&#10;自動的に生成された説明">
            <a:extLst>
              <a:ext uri="{FF2B5EF4-FFF2-40B4-BE49-F238E27FC236}">
                <a16:creationId xmlns:a16="http://schemas.microsoft.com/office/drawing/2014/main" id="{E3D52D94-4EC3-6680-0E2C-4AF7AC0A67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1182" y="5168422"/>
            <a:ext cx="8149636" cy="1094727"/>
          </a:xfrm>
          <a:prstGeom prst="rect">
            <a:avLst/>
          </a:prstGeom>
        </p:spPr>
      </p:pic>
    </p:spTree>
    <p:extLst>
      <p:ext uri="{BB962C8B-B14F-4D97-AF65-F5344CB8AC3E}">
        <p14:creationId xmlns:p14="http://schemas.microsoft.com/office/powerpoint/2010/main" val="206315470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95541-F274-1B60-BE1F-0532F9DB2E12}"/>
            </a:ext>
          </a:extLst>
        </p:cNvPr>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03B61E3D-2C7D-80C3-336D-E8F841C84867}"/>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D565DC2F-3B55-BD22-7845-623A5DB41B9B}"/>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703F9BD5-DA39-F5A8-4827-C7B17F286553}"/>
              </a:ext>
            </a:extLst>
          </p:cNvPr>
          <p:cNvSpPr>
            <a:spLocks noGrp="1"/>
          </p:cNvSpPr>
          <p:nvPr>
            <p:ph type="sldNum" sz="quarter" idx="12"/>
          </p:nvPr>
        </p:nvSpPr>
        <p:spPr/>
        <p:txBody>
          <a:bodyPr/>
          <a:lstStyle/>
          <a:p>
            <a:fld id="{B21B9B4F-A4D2-4B49-B820-CCE4FA55D23B}" type="slidenum">
              <a:rPr kumimoji="1" lang="ja-JP" altLang="en-US" smtClean="0"/>
              <a:pPr/>
              <a:t>50</a:t>
            </a:fld>
            <a:endParaRPr kumimoji="1" lang="ja-JP" altLang="en-US" dirty="0"/>
          </a:p>
        </p:txBody>
      </p:sp>
      <p:sp>
        <p:nvSpPr>
          <p:cNvPr id="99" name="テキスト ボックス 98">
            <a:extLst>
              <a:ext uri="{FF2B5EF4-FFF2-40B4-BE49-F238E27FC236}">
                <a16:creationId xmlns:a16="http://schemas.microsoft.com/office/drawing/2014/main" id="{5EB2ABB9-C890-31F6-5AE2-C07BA92EF9A8}"/>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Scattering vs SE accuracy</a:t>
            </a:r>
          </a:p>
        </p:txBody>
      </p:sp>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2DE66E0D-65DB-1378-D758-4A67B4CA9203}"/>
                  </a:ext>
                </a:extLst>
              </p:cNvPr>
              <p:cNvSpPr txBox="1"/>
              <p:nvPr/>
            </p:nvSpPr>
            <p:spPr>
              <a:xfrm>
                <a:off x="1320258" y="1298893"/>
                <a:ext cx="9750865" cy="367651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ja-JP" altLang="en-US" sz="1800" b="1" i="1" smtClean="0">
                          <a:latin typeface="Cambria Math" panose="02040503050406030204" pitchFamily="18" charset="0"/>
                        </a:rPr>
                        <m:t>𝛕</m:t>
                      </m:r>
                      <m:r>
                        <a:rPr lang="en-US" altLang="ja-JP" sz="1800" b="1" smtClean="0">
                          <a:latin typeface="Cambria Math" panose="02040503050406030204" pitchFamily="18" charset="0"/>
                        </a:rPr>
                        <m:t>(</m:t>
                      </m:r>
                      <m:sSup>
                        <m:sSupPr>
                          <m:ctrlPr>
                            <a:rPr lang="en-US" altLang="ja-JP" sz="1800" b="1" i="1">
                              <a:latin typeface="Cambria Math" panose="02040503050406030204" pitchFamily="18" charset="0"/>
                            </a:rPr>
                          </m:ctrlPr>
                        </m:sSupPr>
                        <m:e>
                          <m:r>
                            <a:rPr lang="en-US" altLang="ja-JP" sz="1800" b="1">
                              <a:latin typeface="Cambria Math" panose="02040503050406030204" pitchFamily="18" charset="0"/>
                            </a:rPr>
                            <m:t>𝐈</m:t>
                          </m:r>
                          <m:r>
                            <a:rPr lang="en-US" altLang="ja-JP" sz="1800" b="1">
                              <a:latin typeface="Cambria Math" panose="02040503050406030204" pitchFamily="18" charset="0"/>
                            </a:rPr>
                            <m:t>−</m:t>
                          </m:r>
                          <m:sSub>
                            <m:sSubPr>
                              <m:ctrlPr>
                                <a:rPr lang="en-US" altLang="ja-JP" sz="1800" b="1" i="1">
                                  <a:latin typeface="Cambria Math" panose="02040503050406030204" pitchFamily="18" charset="0"/>
                                </a:rPr>
                              </m:ctrlPr>
                            </m:sSubPr>
                            <m:e>
                              <m:r>
                                <a:rPr lang="en-US" altLang="ja-JP" sz="1800" b="1">
                                  <a:latin typeface="Cambria Math" panose="02040503050406030204" pitchFamily="18" charset="0"/>
                                </a:rPr>
                                <m:t>𝐆</m:t>
                              </m:r>
                            </m:e>
                            <m:sub>
                              <m:r>
                                <a:rPr lang="en-US" altLang="ja-JP" sz="1800" b="1">
                                  <a:latin typeface="Cambria Math" panose="02040503050406030204" pitchFamily="18" charset="0"/>
                                </a:rPr>
                                <m:t>𝐨</m:t>
                              </m:r>
                            </m:sub>
                          </m:sSub>
                          <m:r>
                            <a:rPr lang="en-US" altLang="ja-JP" sz="1800" b="1">
                              <a:latin typeface="Cambria Math" panose="02040503050406030204" pitchFamily="18" charset="0"/>
                            </a:rPr>
                            <m:t>𝐓</m:t>
                          </m:r>
                          <m:r>
                            <a:rPr lang="en-US" altLang="ja-JP" sz="1800" b="1">
                              <a:latin typeface="Cambria Math" panose="02040503050406030204" pitchFamily="18" charset="0"/>
                            </a:rPr>
                            <m:t>)</m:t>
                          </m:r>
                        </m:e>
                        <m:sup>
                          <m:r>
                            <a:rPr lang="en-US" altLang="ja-JP" sz="1800" b="1">
                              <a:latin typeface="Cambria Math" panose="02040503050406030204" pitchFamily="18" charset="0"/>
                            </a:rPr>
                            <m:t>−</m:t>
                          </m:r>
                          <m:r>
                            <a:rPr lang="en-US" altLang="ja-JP" sz="1800" b="1">
                              <a:latin typeface="Cambria Math" panose="02040503050406030204" pitchFamily="18" charset="0"/>
                            </a:rPr>
                            <m:t>𝟏</m:t>
                          </m:r>
                        </m:sup>
                      </m:sSup>
                      <m:r>
                        <a:rPr lang="en-US" altLang="ja-JP" sz="1800" b="1" i="1" smtClean="0">
                          <a:latin typeface="Cambria Math" panose="02040503050406030204" pitchFamily="18" charset="0"/>
                        </a:rPr>
                        <m:t>=</m:t>
                      </m:r>
                      <m:r>
                        <a:rPr lang="en-US" altLang="ja-JP" b="1">
                          <a:latin typeface="Cambria Math" panose="02040503050406030204" pitchFamily="18" charset="0"/>
                        </a:rPr>
                        <m:t>𝐈</m:t>
                      </m:r>
                      <m:r>
                        <a:rPr lang="en-US" altLang="ja-JP" b="1" i="0" smtClean="0">
                          <a:latin typeface="Cambria Math" panose="02040503050406030204" pitchFamily="18" charset="0"/>
                        </a:rPr>
                        <m:t>+</m:t>
                      </m:r>
                      <m:sSub>
                        <m:sSubPr>
                          <m:ctrlPr>
                            <a:rPr lang="en-US" altLang="ja-JP" b="1" i="1">
                              <a:latin typeface="Cambria Math" panose="02040503050406030204" pitchFamily="18" charset="0"/>
                            </a:rPr>
                          </m:ctrlPr>
                        </m:sSubPr>
                        <m:e>
                          <m:r>
                            <a:rPr lang="en-US" altLang="ja-JP" b="1">
                              <a:latin typeface="Cambria Math" panose="02040503050406030204" pitchFamily="18" charset="0"/>
                            </a:rPr>
                            <m:t>𝐆</m:t>
                          </m:r>
                        </m:e>
                        <m:sub>
                          <m:r>
                            <a:rPr lang="en-US" altLang="ja-JP" b="1">
                              <a:latin typeface="Cambria Math" panose="02040503050406030204" pitchFamily="18" charset="0"/>
                            </a:rPr>
                            <m:t>𝐨</m:t>
                          </m:r>
                        </m:sub>
                      </m:sSub>
                      <m:r>
                        <a:rPr lang="en-US" altLang="ja-JP" b="1">
                          <a:latin typeface="Cambria Math" panose="02040503050406030204" pitchFamily="18" charset="0"/>
                        </a:rPr>
                        <m:t>𝐓</m:t>
                      </m:r>
                      <m:r>
                        <a:rPr lang="en-US" altLang="ja-JP" b="1" i="0" smtClean="0">
                          <a:latin typeface="Cambria Math" panose="02040503050406030204" pitchFamily="18" charset="0"/>
                        </a:rPr>
                        <m:t>+</m:t>
                      </m:r>
                      <m:d>
                        <m:dPr>
                          <m:ctrlPr>
                            <a:rPr lang="en-US" altLang="ja-JP" b="1" i="1" smtClean="0">
                              <a:latin typeface="Cambria Math" panose="02040503050406030204" pitchFamily="18" charset="0"/>
                            </a:rPr>
                          </m:ctrlPr>
                        </m:dPr>
                        <m:e>
                          <m:sSub>
                            <m:sSubPr>
                              <m:ctrlPr>
                                <a:rPr lang="en-US" altLang="ja-JP" b="1" i="1">
                                  <a:latin typeface="Cambria Math" panose="02040503050406030204" pitchFamily="18" charset="0"/>
                                </a:rPr>
                              </m:ctrlPr>
                            </m:sSubPr>
                            <m:e>
                              <m:r>
                                <a:rPr lang="en-US" altLang="ja-JP" b="1">
                                  <a:latin typeface="Cambria Math" panose="02040503050406030204" pitchFamily="18" charset="0"/>
                                </a:rPr>
                                <m:t>𝐆</m:t>
                              </m:r>
                            </m:e>
                            <m:sub>
                              <m:r>
                                <a:rPr lang="en-US" altLang="ja-JP" b="1">
                                  <a:latin typeface="Cambria Math" panose="02040503050406030204" pitchFamily="18" charset="0"/>
                                </a:rPr>
                                <m:t>𝐨</m:t>
                              </m:r>
                            </m:sub>
                          </m:sSub>
                          <m:r>
                            <a:rPr lang="en-US" altLang="ja-JP" b="1">
                              <a:latin typeface="Cambria Math" panose="02040503050406030204" pitchFamily="18" charset="0"/>
                            </a:rPr>
                            <m:t>𝐓</m:t>
                          </m:r>
                        </m:e>
                      </m:d>
                      <m:r>
                        <a:rPr lang="en-US" altLang="ja-JP" b="1" i="0" baseline="30000" smtClean="0">
                          <a:latin typeface="Cambria Math" panose="02040503050406030204" pitchFamily="18" charset="0"/>
                        </a:rPr>
                        <m:t>𝟐</m:t>
                      </m:r>
                      <m:r>
                        <a:rPr lang="en-US" altLang="ja-JP" b="1" i="0" smtClean="0">
                          <a:latin typeface="Cambria Math" panose="02040503050406030204" pitchFamily="18" charset="0"/>
                        </a:rPr>
                        <m:t>+…</m:t>
                      </m:r>
                    </m:oMath>
                  </m:oMathPara>
                </a14:m>
                <a:endParaRPr lang="en-US" altLang="ja-JP" baseline="30000" dirty="0"/>
              </a:p>
              <a:p>
                <a:endParaRPr lang="en-US" altLang="ja-JP" baseline="30000" dirty="0"/>
              </a:p>
              <a:p>
                <a:r>
                  <a:rPr lang="en-US" altLang="ja-JP" sz="2400" b="1" baseline="30000" dirty="0"/>
                  <a:t>Accuracy:</a:t>
                </a:r>
              </a:p>
              <a:p>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d>
                            <m:dPr>
                              <m:begChr m:val="|"/>
                              <m:endChr m:val="|"/>
                              <m:ctrlPr>
                                <a:rPr lang="en-US" altLang="ja-JP" sz="2000" b="0" i="1" smtClean="0">
                                  <a:latin typeface="Cambria Math" panose="02040503050406030204" pitchFamily="18" charset="0"/>
                                </a:rPr>
                              </m:ctrlPr>
                            </m:dPr>
                            <m:e>
                              <m:r>
                                <a:rPr lang="ja-JP" altLang="en-US" sz="2000" b="1" i="1" smtClean="0">
                                  <a:latin typeface="Cambria Math" panose="02040503050406030204" pitchFamily="18" charset="0"/>
                                </a:rPr>
                                <m:t>𝛕</m:t>
                              </m:r>
                              <m:r>
                                <a:rPr lang="en-US" altLang="ja-JP" sz="2000" b="1" i="1" smtClean="0">
                                  <a:latin typeface="Cambria Math" panose="02040503050406030204" pitchFamily="18" charset="0"/>
                                </a:rPr>
                                <m:t>−</m:t>
                              </m:r>
                              <m:d>
                                <m:dPr>
                                  <m:ctrlPr>
                                    <a:rPr lang="en-US" altLang="ja-JP" sz="2000" b="1" i="1">
                                      <a:latin typeface="Cambria Math" panose="02040503050406030204" pitchFamily="18" charset="0"/>
                                    </a:rPr>
                                  </m:ctrlPr>
                                </m:dPr>
                                <m:e>
                                  <m:sSub>
                                    <m:sSubPr>
                                      <m:ctrlPr>
                                        <a:rPr lang="en-US" altLang="ja-JP" sz="2000" b="1" i="1">
                                          <a:latin typeface="Cambria Math" panose="02040503050406030204" pitchFamily="18" charset="0"/>
                                        </a:rPr>
                                      </m:ctrlPr>
                                    </m:sSubPr>
                                    <m:e>
                                      <m:r>
                                        <a:rPr lang="en-US" altLang="ja-JP" sz="2000" b="1">
                                          <a:latin typeface="Cambria Math" panose="02040503050406030204" pitchFamily="18" charset="0"/>
                                        </a:rPr>
                                        <m:t>𝐆</m:t>
                                      </m:r>
                                    </m:e>
                                    <m:sub>
                                      <m:r>
                                        <a:rPr lang="en-US" altLang="ja-JP" sz="2000" b="1">
                                          <a:latin typeface="Cambria Math" panose="02040503050406030204" pitchFamily="18" charset="0"/>
                                        </a:rPr>
                                        <m:t>𝐨</m:t>
                                      </m:r>
                                    </m:sub>
                                  </m:sSub>
                                  <m:r>
                                    <a:rPr lang="en-US" altLang="ja-JP" sz="2000" b="1">
                                      <a:latin typeface="Cambria Math" panose="02040503050406030204" pitchFamily="18" charset="0"/>
                                    </a:rPr>
                                    <m:t>𝐓</m:t>
                                  </m:r>
                                </m:e>
                              </m:d>
                              <m:r>
                                <a:rPr lang="en-US" altLang="ja-JP" sz="2000" b="1" i="1" baseline="30000" smtClean="0">
                                  <a:latin typeface="Cambria Math" panose="02040503050406030204" pitchFamily="18" charset="0"/>
                                </a:rPr>
                                <m:t>𝒏</m:t>
                              </m:r>
                            </m:e>
                          </m:d>
                        </m:e>
                      </m:d>
                      <m:r>
                        <a:rPr lang="en-US" altLang="ja-JP" sz="2000" b="1" i="1" smtClean="0">
                          <a:latin typeface="Cambria Math" panose="02040503050406030204" pitchFamily="18" charset="0"/>
                        </a:rPr>
                        <m:t>&lt;</m:t>
                      </m:r>
                      <m:r>
                        <a:rPr lang="ja-JP" altLang="en-US" sz="2000" b="1" i="1" smtClean="0">
                          <a:latin typeface="Cambria Math" panose="02040503050406030204" pitchFamily="18" charset="0"/>
                        </a:rPr>
                        <m:t>𝜺</m:t>
                      </m:r>
                      <m:r>
                        <a:rPr lang="en-US" altLang="ja-JP" sz="2000" b="1" i="1" baseline="-25000" smtClean="0">
                          <a:latin typeface="Cambria Math" panose="02040503050406030204" pitchFamily="18" charset="0"/>
                        </a:rPr>
                        <m:t>𝒂𝒃𝒔</m:t>
                      </m:r>
                    </m:oMath>
                  </m:oMathPara>
                </a14:m>
                <a:endParaRPr lang="en-US" altLang="ja-JP" sz="2000" baseline="-25000" dirty="0"/>
              </a:p>
              <a:p>
                <a:r>
                  <a:rPr lang="ja-JP" altLang="en-US" sz="2400" b="1" baseline="-25000" dirty="0"/>
                  <a:t>⇒</a:t>
                </a:r>
                <a:endParaRPr lang="en-US" altLang="ja-JP" sz="2400" b="1" baseline="-25000" dirty="0"/>
              </a:p>
              <a:p>
                <a:pPr/>
                <a14:m>
                  <m:oMathPara xmlns:m="http://schemas.openxmlformats.org/officeDocument/2006/math">
                    <m:oMathParaPr>
                      <m:jc m:val="centerGroup"/>
                    </m:oMathParaPr>
                    <m:oMath xmlns:m="http://schemas.openxmlformats.org/officeDocument/2006/math">
                      <m:r>
                        <a:rPr lang="en-US" altLang="ja-JP" sz="2000" b="1" i="1" smtClean="0">
                          <a:latin typeface="Cambria Math" panose="02040503050406030204" pitchFamily="18" charset="0"/>
                        </a:rPr>
                        <m:t>𝒏</m:t>
                      </m:r>
                      <m:r>
                        <a:rPr lang="en-US" altLang="ja-JP" sz="2000" b="1" i="1" smtClean="0">
                          <a:latin typeface="Cambria Math" panose="02040503050406030204" pitchFamily="18" charset="0"/>
                        </a:rPr>
                        <m:t>&gt;</m:t>
                      </m:r>
                      <m:f>
                        <m:fPr>
                          <m:ctrlPr>
                            <a:rPr lang="en-US" altLang="ja-JP" sz="2000" b="1" i="1" smtClean="0">
                              <a:latin typeface="Cambria Math" panose="02040503050406030204" pitchFamily="18" charset="0"/>
                            </a:rPr>
                          </m:ctrlPr>
                        </m:fPr>
                        <m:num>
                          <m:r>
                            <a:rPr lang="en-US" altLang="ja-JP" sz="2000" b="1" i="1" smtClean="0">
                              <a:latin typeface="Cambria Math" panose="02040503050406030204" pitchFamily="18" charset="0"/>
                            </a:rPr>
                            <m:t>𝒍𝒏</m:t>
                          </m:r>
                          <m:r>
                            <a:rPr lang="en-US" altLang="ja-JP" sz="2000" b="1" i="1" smtClean="0">
                              <a:latin typeface="Cambria Math" panose="02040503050406030204" pitchFamily="18" charset="0"/>
                            </a:rPr>
                            <m:t>[</m:t>
                          </m:r>
                          <m:r>
                            <a:rPr lang="ja-JP" altLang="en-US" sz="2000" b="1" i="1">
                              <a:latin typeface="Cambria Math" panose="02040503050406030204" pitchFamily="18" charset="0"/>
                            </a:rPr>
                            <m:t>𝜺</m:t>
                          </m:r>
                          <m:r>
                            <a:rPr lang="en-US" altLang="ja-JP" sz="2000" b="1" i="1" baseline="-25000" smtClean="0">
                              <a:latin typeface="Cambria Math" panose="02040503050406030204" pitchFamily="18" charset="0"/>
                            </a:rPr>
                            <m:t>𝒂𝒃𝒔</m:t>
                          </m:r>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𝟏</m:t>
                          </m:r>
                          <m:r>
                            <a:rPr lang="en-US" altLang="ja-JP" sz="2000" b="1" i="1" smtClean="0">
                              <a:latin typeface="Cambria Math" panose="02040503050406030204" pitchFamily="18" charset="0"/>
                            </a:rPr>
                            <m:t>−</m:t>
                          </m:r>
                          <m:r>
                            <a:rPr lang="ja-JP" altLang="en-US" sz="2000" b="1" i="0" smtClean="0">
                              <a:latin typeface="Cambria Math" panose="02040503050406030204" pitchFamily="18" charset="0"/>
                            </a:rPr>
                            <m:t>𝛒</m:t>
                          </m:r>
                          <m:r>
                            <a:rPr lang="en-US" altLang="ja-JP" sz="2000" b="1" i="1" smtClean="0">
                              <a:latin typeface="Cambria Math" panose="02040503050406030204" pitchFamily="18" charset="0"/>
                            </a:rPr>
                            <m:t>(</m:t>
                          </m:r>
                          <m:r>
                            <a:rPr lang="en-US" altLang="ja-JP" sz="2000" b="1" i="0" smtClean="0">
                              <a:latin typeface="Cambria Math" panose="02040503050406030204" pitchFamily="18" charset="0"/>
                            </a:rPr>
                            <m:t>𝐊</m:t>
                          </m:r>
                          <m:r>
                            <a:rPr lang="en-US" altLang="ja-JP" sz="2000" b="1" i="1" smtClean="0">
                              <a:latin typeface="Cambria Math" panose="02040503050406030204" pitchFamily="18" charset="0"/>
                            </a:rPr>
                            <m:t>))]</m:t>
                          </m:r>
                        </m:num>
                        <m:den>
                          <m:r>
                            <a:rPr lang="en-US" altLang="ja-JP" sz="2000" b="1" i="1" smtClean="0">
                              <a:latin typeface="Cambria Math" panose="02040503050406030204" pitchFamily="18" charset="0"/>
                            </a:rPr>
                            <m:t>𝒍𝒏</m:t>
                          </m:r>
                          <m:r>
                            <a:rPr lang="en-US" altLang="ja-JP" sz="2000" b="1" i="1" smtClean="0">
                              <a:latin typeface="Cambria Math" panose="02040503050406030204" pitchFamily="18" charset="0"/>
                            </a:rPr>
                            <m:t>[</m:t>
                          </m:r>
                          <m:r>
                            <a:rPr lang="ja-JP" altLang="en-US" sz="2000" b="1" i="0">
                              <a:latin typeface="Cambria Math" panose="02040503050406030204" pitchFamily="18" charset="0"/>
                            </a:rPr>
                            <m:t>𝛒</m:t>
                          </m:r>
                          <m:r>
                            <a:rPr lang="en-US" altLang="ja-JP" sz="2000" b="1" i="1">
                              <a:latin typeface="Cambria Math" panose="02040503050406030204" pitchFamily="18" charset="0"/>
                            </a:rPr>
                            <m:t>(</m:t>
                          </m:r>
                          <m:r>
                            <a:rPr lang="en-US" altLang="ja-JP" sz="2000" b="1" i="0">
                              <a:latin typeface="Cambria Math" panose="02040503050406030204" pitchFamily="18" charset="0"/>
                            </a:rPr>
                            <m:t>𝐊</m:t>
                          </m:r>
                          <m:r>
                            <a:rPr lang="en-US" altLang="ja-JP" sz="2000" b="1" i="1">
                              <a:latin typeface="Cambria Math" panose="02040503050406030204" pitchFamily="18" charset="0"/>
                            </a:rPr>
                            <m:t>)</m:t>
                          </m:r>
                          <m:r>
                            <a:rPr lang="en-US" altLang="ja-JP" sz="2000" b="1" i="1" smtClean="0">
                              <a:latin typeface="Cambria Math" panose="02040503050406030204" pitchFamily="18" charset="0"/>
                            </a:rPr>
                            <m:t>]</m:t>
                          </m:r>
                        </m:den>
                      </m:f>
                      <m:r>
                        <a:rPr lang="en-US" altLang="ja-JP" sz="2000" b="0" i="0" smtClean="0">
                          <a:latin typeface="Cambria Math" panose="02040503050406030204" pitchFamily="18" charset="0"/>
                        </a:rPr>
                        <m:t>−1</m:t>
                      </m:r>
                    </m:oMath>
                  </m:oMathPara>
                </a14:m>
                <a:endParaRPr lang="en-US" altLang="ja-JP" sz="2000" baseline="-25000" dirty="0"/>
              </a:p>
              <a:p>
                <a:endParaRPr lang="en-US" altLang="ja-JP" sz="2000" baseline="-25000" dirty="0"/>
              </a:p>
              <a:p>
                <a:endParaRPr lang="en-US" altLang="ja-JP" sz="2000" baseline="-25000" dirty="0"/>
              </a:p>
              <a:p>
                <a:r>
                  <a:rPr lang="en-US" altLang="ja-JP" sz="2000" b="1" baseline="-25000" dirty="0"/>
                  <a:t>E.g.:</a:t>
                </a:r>
              </a:p>
              <a:p>
                <a:pPr/>
                <a14:m>
                  <m:oMathPara xmlns:m="http://schemas.openxmlformats.org/officeDocument/2006/math">
                    <m:oMathParaPr>
                      <m:jc m:val="centerGroup"/>
                    </m:oMathParaPr>
                    <m:oMath xmlns:m="http://schemas.openxmlformats.org/officeDocument/2006/math">
                      <m:r>
                        <a:rPr lang="ja-JP" altLang="en-US" sz="2000" b="1" i="1" smtClean="0">
                          <a:latin typeface="Cambria Math" panose="02040503050406030204" pitchFamily="18" charset="0"/>
                        </a:rPr>
                        <m:t>𝜺</m:t>
                      </m:r>
                      <m:r>
                        <a:rPr lang="en-US" altLang="ja-JP" sz="2000" b="1" i="1" baseline="-25000" smtClean="0">
                          <a:latin typeface="Cambria Math" panose="02040503050406030204" pitchFamily="18" charset="0"/>
                        </a:rPr>
                        <m:t>𝒂𝒃𝒔</m:t>
                      </m:r>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𝟎</m:t>
                      </m:r>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𝟏</m:t>
                      </m:r>
                    </m:oMath>
                  </m:oMathPara>
                </a14:m>
                <a:endParaRPr lang="en-US" altLang="ja-JP" sz="2000" b="1" dirty="0"/>
              </a:p>
              <a:p>
                <a:endParaRPr lang="en-US" altLang="ja-JP" sz="2000" b="1" baseline="-25000" dirty="0"/>
              </a:p>
              <a:p>
                <a:pPr/>
                <a14:m>
                  <m:oMathPara xmlns:m="http://schemas.openxmlformats.org/officeDocument/2006/math">
                    <m:oMathParaPr>
                      <m:jc m:val="centerGroup"/>
                    </m:oMathParaPr>
                    <m:oMath xmlns:m="http://schemas.openxmlformats.org/officeDocument/2006/math">
                      <m:r>
                        <a:rPr lang="en-US" altLang="ja-JP" sz="2000" b="1" i="1" smtClean="0">
                          <a:latin typeface="Cambria Math" panose="02040503050406030204" pitchFamily="18" charset="0"/>
                        </a:rPr>
                        <m:t>𝒏</m:t>
                      </m:r>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𝟒𝟑</m:t>
                      </m:r>
                      <m:r>
                        <a:rPr lang="en-US" altLang="ja-JP" sz="2000" b="1" i="1" smtClean="0">
                          <a:latin typeface="Cambria Math" panose="02040503050406030204" pitchFamily="18" charset="0"/>
                        </a:rPr>
                        <m:t> </m:t>
                      </m:r>
                      <m:r>
                        <a:rPr lang="en-US" altLang="ja-JP" sz="2000" b="1" i="0" smtClean="0">
                          <a:latin typeface="Cambria Math" panose="02040503050406030204" pitchFamily="18" charset="0"/>
                        </a:rPr>
                        <m:t>𝐟𝐨𝐫</m:t>
                      </m:r>
                      <m:r>
                        <a:rPr lang="en-US" altLang="ja-JP" sz="2000" b="1" i="0" smtClean="0">
                          <a:latin typeface="Cambria Math" panose="02040503050406030204" pitchFamily="18" charset="0"/>
                        </a:rPr>
                        <m:t> </m:t>
                      </m:r>
                      <m:r>
                        <a:rPr lang="ja-JP" altLang="en-US" sz="2000" b="1">
                          <a:latin typeface="Cambria Math" panose="02040503050406030204" pitchFamily="18" charset="0"/>
                        </a:rPr>
                        <m:t>𝛒</m:t>
                      </m:r>
                      <m:d>
                        <m:dPr>
                          <m:ctrlPr>
                            <a:rPr lang="en-US" altLang="ja-JP" sz="2000" b="1" i="1">
                              <a:latin typeface="Cambria Math" panose="02040503050406030204" pitchFamily="18" charset="0"/>
                            </a:rPr>
                          </m:ctrlPr>
                        </m:dPr>
                        <m:e>
                          <m:r>
                            <a:rPr lang="en-US" altLang="ja-JP" sz="2000" b="1">
                              <a:latin typeface="Cambria Math" panose="02040503050406030204" pitchFamily="18" charset="0"/>
                            </a:rPr>
                            <m:t>𝐊</m:t>
                          </m:r>
                        </m:e>
                      </m:d>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𝟎</m:t>
                      </m:r>
                      <m:r>
                        <a:rPr lang="en-US" altLang="ja-JP" sz="2000" b="1" i="1" smtClean="0">
                          <a:latin typeface="Cambria Math" panose="02040503050406030204" pitchFamily="18" charset="0"/>
                        </a:rPr>
                        <m:t>.</m:t>
                      </m:r>
                      <m:r>
                        <a:rPr lang="en-US" altLang="ja-JP" sz="2000" b="1" i="1" smtClean="0">
                          <a:latin typeface="Cambria Math" panose="02040503050406030204" pitchFamily="18" charset="0"/>
                        </a:rPr>
                        <m:t>𝟗</m:t>
                      </m:r>
                      <m:r>
                        <a:rPr lang="en-US" altLang="ja-JP" sz="2000" b="1" i="1" smtClean="0">
                          <a:latin typeface="Cambria Math" panose="02040503050406030204" pitchFamily="18" charset="0"/>
                        </a:rPr>
                        <m:t>, </m:t>
                      </m:r>
                      <m:r>
                        <a:rPr lang="en-US" altLang="ja-JP" sz="2000" b="1" i="1" smtClean="0">
                          <a:latin typeface="Cambria Math" panose="02040503050406030204" pitchFamily="18" charset="0"/>
                        </a:rPr>
                        <m:t>𝒏</m:t>
                      </m:r>
                      <m:r>
                        <a:rPr lang="en-US" altLang="ja-JP" sz="2000" b="1" i="1" smtClean="0">
                          <a:latin typeface="Cambria Math" panose="02040503050406030204" pitchFamily="18" charset="0"/>
                        </a:rPr>
                        <m:t> ~ </m:t>
                      </m:r>
                      <m:r>
                        <a:rPr lang="en-US" altLang="ja-JP" sz="2000" b="1" i="1" smtClean="0">
                          <a:latin typeface="Cambria Math" panose="02040503050406030204" pitchFamily="18" charset="0"/>
                        </a:rPr>
                        <m:t>𝟗</m:t>
                      </m:r>
                      <m:r>
                        <a:rPr lang="en-US" altLang="ja-JP" sz="2000" b="1" i="1" smtClean="0">
                          <a:latin typeface="Cambria Math" panose="02040503050406030204" pitchFamily="18" charset="0"/>
                        </a:rPr>
                        <m:t> </m:t>
                      </m:r>
                      <m:r>
                        <a:rPr lang="en-US" altLang="ja-JP" sz="2000" b="1" i="0" smtClean="0">
                          <a:latin typeface="Cambria Math" panose="02040503050406030204" pitchFamily="18" charset="0"/>
                        </a:rPr>
                        <m:t>𝐟𝐨𝐫</m:t>
                      </m:r>
                      <m:r>
                        <a:rPr lang="en-US" altLang="ja-JP" sz="2000" b="1" i="0" smtClean="0">
                          <a:latin typeface="Cambria Math" panose="02040503050406030204" pitchFamily="18" charset="0"/>
                        </a:rPr>
                        <m:t> </m:t>
                      </m:r>
                      <m:r>
                        <a:rPr lang="ja-JP" altLang="en-US" sz="2000" b="1">
                          <a:latin typeface="Cambria Math" panose="02040503050406030204" pitchFamily="18" charset="0"/>
                        </a:rPr>
                        <m:t>𝛒</m:t>
                      </m:r>
                      <m:d>
                        <m:dPr>
                          <m:ctrlPr>
                            <a:rPr lang="en-US" altLang="ja-JP" sz="2000" b="1" i="1" smtClean="0">
                              <a:latin typeface="Cambria Math" panose="02040503050406030204" pitchFamily="18" charset="0"/>
                            </a:rPr>
                          </m:ctrlPr>
                        </m:dPr>
                        <m:e>
                          <m:r>
                            <a:rPr lang="en-US" altLang="ja-JP" sz="2000" b="1" i="0" smtClean="0">
                              <a:latin typeface="Cambria Math" panose="02040503050406030204" pitchFamily="18" charset="0"/>
                            </a:rPr>
                            <m:t>𝐊</m:t>
                          </m:r>
                        </m:e>
                      </m:d>
                      <m:r>
                        <a:rPr lang="en-US" altLang="ja-JP" sz="2000" b="1" i="0" smtClean="0">
                          <a:latin typeface="Cambria Math" panose="02040503050406030204" pitchFamily="18" charset="0"/>
                        </a:rPr>
                        <m:t>=</m:t>
                      </m:r>
                      <m:r>
                        <a:rPr lang="en-US" altLang="ja-JP" sz="2000" b="1" i="0" smtClean="0">
                          <a:latin typeface="Cambria Math" panose="02040503050406030204" pitchFamily="18" charset="0"/>
                        </a:rPr>
                        <m:t>𝟎</m:t>
                      </m:r>
                      <m:r>
                        <a:rPr lang="en-US" altLang="ja-JP" sz="2000" b="1" i="0" smtClean="0">
                          <a:latin typeface="Cambria Math" panose="02040503050406030204" pitchFamily="18" charset="0"/>
                        </a:rPr>
                        <m:t>.</m:t>
                      </m:r>
                      <m:r>
                        <a:rPr lang="en-US" altLang="ja-JP" sz="2000" b="1" i="0" smtClean="0">
                          <a:latin typeface="Cambria Math" panose="02040503050406030204" pitchFamily="18" charset="0"/>
                        </a:rPr>
                        <m:t>𝟕</m:t>
                      </m:r>
                      <m:r>
                        <a:rPr lang="en-US" altLang="ja-JP" sz="2000" b="1" i="0" smtClean="0">
                          <a:latin typeface="Cambria Math" panose="02040503050406030204" pitchFamily="18" charset="0"/>
                        </a:rPr>
                        <m:t>,</m:t>
                      </m:r>
                      <m:r>
                        <a:rPr lang="en-US" altLang="ja-JP" sz="2000" b="1" i="1">
                          <a:latin typeface="Cambria Math" panose="02040503050406030204" pitchFamily="18" charset="0"/>
                        </a:rPr>
                        <m:t>𝒏</m:t>
                      </m:r>
                      <m:r>
                        <a:rPr lang="en-US" altLang="ja-JP" sz="2000" b="1" i="1">
                          <a:latin typeface="Cambria Math" panose="02040503050406030204" pitchFamily="18" charset="0"/>
                        </a:rPr>
                        <m:t> ~ </m:t>
                      </m:r>
                      <m:r>
                        <a:rPr lang="en-US" altLang="ja-JP" sz="2000" b="1" i="1" smtClean="0">
                          <a:latin typeface="Cambria Math" panose="02040503050406030204" pitchFamily="18" charset="0"/>
                        </a:rPr>
                        <m:t>𝟑</m:t>
                      </m:r>
                      <m:r>
                        <a:rPr lang="en-US" altLang="ja-JP" sz="2000" b="1" i="1">
                          <a:latin typeface="Cambria Math" panose="02040503050406030204" pitchFamily="18" charset="0"/>
                        </a:rPr>
                        <m:t> </m:t>
                      </m:r>
                      <m:r>
                        <a:rPr lang="en-US" altLang="ja-JP" sz="2000" b="1" i="0">
                          <a:latin typeface="Cambria Math" panose="02040503050406030204" pitchFamily="18" charset="0"/>
                        </a:rPr>
                        <m:t>𝐟𝐨𝐫</m:t>
                      </m:r>
                      <m:r>
                        <a:rPr lang="en-US" altLang="ja-JP" sz="2000" b="1">
                          <a:latin typeface="Cambria Math" panose="02040503050406030204" pitchFamily="18" charset="0"/>
                        </a:rPr>
                        <m:t> </m:t>
                      </m:r>
                      <m:r>
                        <a:rPr lang="ja-JP" altLang="en-US" sz="2000" b="1">
                          <a:latin typeface="Cambria Math" panose="02040503050406030204" pitchFamily="18" charset="0"/>
                        </a:rPr>
                        <m:t>𝛒</m:t>
                      </m:r>
                      <m:d>
                        <m:dPr>
                          <m:ctrlPr>
                            <a:rPr lang="en-US" altLang="ja-JP" sz="2000" b="1" i="1">
                              <a:latin typeface="Cambria Math" panose="02040503050406030204" pitchFamily="18" charset="0"/>
                            </a:rPr>
                          </m:ctrlPr>
                        </m:dPr>
                        <m:e>
                          <m:r>
                            <a:rPr lang="en-US" altLang="ja-JP" sz="2000" b="1">
                              <a:latin typeface="Cambria Math" panose="02040503050406030204" pitchFamily="18" charset="0"/>
                            </a:rPr>
                            <m:t>𝐊</m:t>
                          </m:r>
                        </m:e>
                      </m:d>
                      <m:r>
                        <a:rPr lang="en-US" altLang="ja-JP" sz="2000" b="1">
                          <a:latin typeface="Cambria Math" panose="02040503050406030204" pitchFamily="18" charset="0"/>
                        </a:rPr>
                        <m:t>=</m:t>
                      </m:r>
                      <m:r>
                        <a:rPr lang="en-US" altLang="ja-JP" sz="2000" b="1">
                          <a:latin typeface="Cambria Math" panose="02040503050406030204" pitchFamily="18" charset="0"/>
                        </a:rPr>
                        <m:t>𝟎</m:t>
                      </m:r>
                      <m:r>
                        <a:rPr lang="en-US" altLang="ja-JP" sz="2000" b="1">
                          <a:latin typeface="Cambria Math" panose="02040503050406030204" pitchFamily="18" charset="0"/>
                        </a:rPr>
                        <m:t>.</m:t>
                      </m:r>
                      <m:r>
                        <a:rPr lang="en-US" altLang="ja-JP" sz="2000" b="1" i="0" smtClean="0">
                          <a:latin typeface="Cambria Math" panose="02040503050406030204" pitchFamily="18" charset="0"/>
                        </a:rPr>
                        <m:t>𝟓</m:t>
                      </m:r>
                    </m:oMath>
                  </m:oMathPara>
                </a14:m>
                <a:endParaRPr lang="en-US" altLang="ja-JP" sz="2000" b="1" baseline="-25000" dirty="0"/>
              </a:p>
              <a:p>
                <a:endParaRPr lang="ja-JP" altLang="en-US" sz="2000" b="1" baseline="-25000" dirty="0"/>
              </a:p>
            </p:txBody>
          </p:sp>
        </mc:Choice>
        <mc:Fallback xmlns="">
          <p:sp>
            <p:nvSpPr>
              <p:cNvPr id="7" name="テキスト ボックス 6">
                <a:extLst>
                  <a:ext uri="{FF2B5EF4-FFF2-40B4-BE49-F238E27FC236}">
                    <a16:creationId xmlns:a16="http://schemas.microsoft.com/office/drawing/2014/main" id="{2DE66E0D-65DB-1378-D758-4A67B4CA9203}"/>
                  </a:ext>
                </a:extLst>
              </p:cNvPr>
              <p:cNvSpPr txBox="1">
                <a:spLocks noRot="1" noChangeAspect="1" noMove="1" noResize="1" noEditPoints="1" noAdjustHandles="1" noChangeArrowheads="1" noChangeShapeType="1" noTextEdit="1"/>
              </p:cNvSpPr>
              <p:nvPr/>
            </p:nvSpPr>
            <p:spPr>
              <a:xfrm>
                <a:off x="1320258" y="1298893"/>
                <a:ext cx="9750865" cy="3676519"/>
              </a:xfrm>
              <a:prstGeom prst="rect">
                <a:avLst/>
              </a:prstGeom>
              <a:blipFill>
                <a:blip r:embed="rId3"/>
                <a:stretch>
                  <a:fillRect l="-37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0300056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51</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4412673" y="302694"/>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a:t>
            </a:r>
          </a:p>
        </p:txBody>
      </p:sp>
      <mc:AlternateContent xmlns:mc="http://schemas.openxmlformats.org/markup-compatibility/2006" xmlns:a14="http://schemas.microsoft.com/office/drawing/2010/main">
        <mc:Choice Requires="a14">
          <p:sp>
            <p:nvSpPr>
              <p:cNvPr id="10" name="コンテンツ プレースホルダー 9">
                <a:extLst>
                  <a:ext uri="{FF2B5EF4-FFF2-40B4-BE49-F238E27FC236}">
                    <a16:creationId xmlns:a16="http://schemas.microsoft.com/office/drawing/2014/main" id="{EBA911A2-B675-9444-E2AF-94F4062FB139}"/>
                  </a:ext>
                </a:extLst>
              </p:cNvPr>
              <p:cNvSpPr>
                <a:spLocks noGrp="1"/>
              </p:cNvSpPr>
              <p:nvPr>
                <p:ph idx="1"/>
              </p:nvPr>
            </p:nvSpPr>
            <p:spPr/>
            <p:txBody>
              <a:bodyPr>
                <a:normAutofit/>
              </a:bodyPr>
              <a:lstStyle/>
              <a:p>
                <a:r>
                  <a:rPr lang="en-US" altLang="ja-JP" sz="2045" dirty="0"/>
                  <a:t>Energy Source</a:t>
                </a:r>
              </a:p>
              <a:p>
                <a:pPr>
                  <a:buFont typeface="Wingdings" panose="05000000000000000000" pitchFamily="2" charset="2"/>
                  <a:buChar char="ü"/>
                </a:pPr>
                <a:r>
                  <a:rPr lang="en-US" altLang="ja-JP" sz="2045" dirty="0"/>
                  <a:t>The energy of X-ray source should be higher than the orbital energy</a:t>
                </a:r>
              </a:p>
              <a:p>
                <a:pPr marL="0" indent="0">
                  <a:buNone/>
                </a:pPr>
                <a:endParaRPr lang="en-US" altLang="ja-JP" sz="2045" dirty="0"/>
              </a:p>
              <a:p>
                <a:pPr marL="0" indent="0">
                  <a:buNone/>
                </a:pPr>
                <a14:m>
                  <m:oMathPara xmlns:m="http://schemas.openxmlformats.org/officeDocument/2006/math">
                    <m:oMathParaPr>
                      <m:jc m:val="centerGroup"/>
                    </m:oMathParaPr>
                    <m:oMath xmlns:m="http://schemas.openxmlformats.org/officeDocument/2006/math">
                      <m:sSub>
                        <m:sSubPr>
                          <m:ctrlPr>
                            <a:rPr lang="en-US" altLang="ja-JP" sz="2386" i="1">
                              <a:latin typeface="Cambria Math" panose="02040503050406030204" pitchFamily="18" charset="0"/>
                            </a:rPr>
                          </m:ctrlPr>
                        </m:sSubPr>
                        <m:e>
                          <m:r>
                            <a:rPr lang="en-US" altLang="ja-JP" sz="2386" i="1">
                              <a:latin typeface="Cambria Math" panose="02040503050406030204" pitchFamily="18" charset="0"/>
                            </a:rPr>
                            <m:t>𝐸</m:t>
                          </m:r>
                        </m:e>
                        <m:sub>
                          <m:r>
                            <a:rPr lang="en-US" altLang="ja-JP" sz="2386" i="1">
                              <a:latin typeface="Cambria Math" panose="02040503050406030204" pitchFamily="18" charset="0"/>
                            </a:rPr>
                            <m:t>𝑒</m:t>
                          </m:r>
                        </m:sub>
                      </m:sSub>
                      <m:r>
                        <a:rPr lang="en-US" altLang="ja-JP" sz="2386" i="1">
                          <a:latin typeface="Cambria Math" panose="02040503050406030204" pitchFamily="18" charset="0"/>
                        </a:rPr>
                        <m:t>     =     </m:t>
                      </m:r>
                      <m:r>
                        <a:rPr lang="en-US" altLang="ja-JP" sz="2386" i="1">
                          <a:latin typeface="Cambria Math" panose="02040503050406030204" pitchFamily="18" charset="0"/>
                        </a:rPr>
                        <m:t>h𝑣</m:t>
                      </m:r>
                      <m:r>
                        <a:rPr lang="en-US" altLang="ja-JP" sz="2386" i="1">
                          <a:latin typeface="Cambria Math" panose="02040503050406030204" pitchFamily="18" charset="0"/>
                        </a:rPr>
                        <m:t>     −     </m:t>
                      </m:r>
                      <m:sSub>
                        <m:sSubPr>
                          <m:ctrlPr>
                            <a:rPr lang="en-US" altLang="ja-JP" sz="2386" i="1">
                              <a:latin typeface="Cambria Math" panose="02040503050406030204" pitchFamily="18" charset="0"/>
                            </a:rPr>
                          </m:ctrlPr>
                        </m:sSubPr>
                        <m:e>
                          <m:r>
                            <a:rPr lang="en-US" altLang="ja-JP" sz="2386" i="1">
                              <a:latin typeface="Cambria Math" panose="02040503050406030204" pitchFamily="18" charset="0"/>
                            </a:rPr>
                            <m:t>𝐸</m:t>
                          </m:r>
                        </m:e>
                        <m:sub>
                          <m:r>
                            <a:rPr lang="en-US" altLang="ja-JP" sz="2386" i="1">
                              <a:latin typeface="Cambria Math" panose="02040503050406030204" pitchFamily="18" charset="0"/>
                            </a:rPr>
                            <m:t>𝑜</m:t>
                          </m:r>
                        </m:sub>
                      </m:sSub>
                      <m:r>
                        <a:rPr lang="en-US" altLang="ja-JP" sz="2386" i="1">
                          <a:latin typeface="Cambria Math" panose="02040503050406030204" pitchFamily="18" charset="0"/>
                        </a:rPr>
                        <m:t>     −     </m:t>
                      </m:r>
                      <m:r>
                        <a:rPr lang="en-US" altLang="ja-JP" sz="2386" i="1">
                          <a:latin typeface="Cambria Math" panose="02040503050406030204" pitchFamily="18" charset="0"/>
                        </a:rPr>
                        <m:t>𝑊</m:t>
                      </m:r>
                    </m:oMath>
                  </m:oMathPara>
                </a14:m>
                <a:endParaRPr lang="en-US" altLang="ja-JP" sz="2386" dirty="0"/>
              </a:p>
              <a:p>
                <a:endParaRPr lang="en-US" altLang="ja-JP" sz="2045" dirty="0"/>
              </a:p>
              <a:p>
                <a:endParaRPr lang="en-US" altLang="ja-JP" sz="2045" dirty="0"/>
              </a:p>
              <a:p>
                <a:r>
                  <a:rPr lang="en-US" altLang="ja-JP" sz="2045" dirty="0"/>
                  <a:t>Geometry</a:t>
                </a:r>
              </a:p>
              <a:p>
                <a:pPr>
                  <a:buFont typeface="Wingdings" panose="05000000000000000000" pitchFamily="2" charset="2"/>
                  <a:buChar char="ü"/>
                </a:pPr>
                <a:r>
                  <a:rPr lang="en-US" altLang="ja-JP" sz="2045" dirty="0"/>
                  <a:t>Cluster orientation, angles of X-ray Source, </a:t>
                </a:r>
                <a:r>
                  <a:rPr lang="en-US" altLang="ja-JP" sz="2045" dirty="0" err="1"/>
                  <a:t>etc</a:t>
                </a:r>
                <a:r>
                  <a:rPr lang="en-US" altLang="ja-JP" sz="2045" dirty="0"/>
                  <a:t>…</a:t>
                </a:r>
              </a:p>
              <a:p>
                <a:r>
                  <a:rPr lang="en-US" altLang="ja-JP" sz="2045" dirty="0"/>
                  <a:t>Cluster detail</a:t>
                </a:r>
              </a:p>
              <a:p>
                <a:pPr>
                  <a:buFont typeface="Wingdings" panose="05000000000000000000" pitchFamily="2" charset="2"/>
                  <a:buChar char="ü"/>
                </a:pPr>
                <a:r>
                  <a:rPr lang="en-US" altLang="ja-JP" sz="2045" dirty="0"/>
                  <a:t>Orbital energy for an emitter (For STO, Sr Ti and O applies)</a:t>
                </a:r>
                <a:endParaRPr lang="ja-JP" altLang="en-US" sz="2045" dirty="0"/>
              </a:p>
            </p:txBody>
          </p:sp>
        </mc:Choice>
        <mc:Fallback xmlns="">
          <p:sp>
            <p:nvSpPr>
              <p:cNvPr id="10" name="コンテンツ プレースホルダー 9">
                <a:extLst>
                  <a:ext uri="{FF2B5EF4-FFF2-40B4-BE49-F238E27FC236}">
                    <a16:creationId xmlns:a16="http://schemas.microsoft.com/office/drawing/2014/main" id="{EBA911A2-B675-9444-E2AF-94F4062FB139}"/>
                  </a:ext>
                </a:extLst>
              </p:cNvPr>
              <p:cNvSpPr>
                <a:spLocks noGrp="1" noRot="1" noChangeAspect="1" noMove="1" noResize="1" noEditPoints="1" noAdjustHandles="1" noChangeArrowheads="1" noChangeShapeType="1" noTextEdit="1"/>
              </p:cNvSpPr>
              <p:nvPr>
                <p:ph idx="1"/>
              </p:nvPr>
            </p:nvSpPr>
            <p:spPr>
              <a:blipFill>
                <a:blip r:embed="rId2"/>
                <a:stretch>
                  <a:fillRect l="-966" t="-1815"/>
                </a:stretch>
              </a:blipFill>
            </p:spPr>
            <p:txBody>
              <a:bodyPr/>
              <a:lstStyle/>
              <a:p>
                <a:r>
                  <a:rPr lang="ja-JP" altLang="en-US">
                    <a:noFill/>
                  </a:rPr>
                  <a:t> </a:t>
                </a:r>
              </a:p>
            </p:txBody>
          </p:sp>
        </mc:Fallback>
      </mc:AlternateContent>
      <p:cxnSp>
        <p:nvCxnSpPr>
          <p:cNvPr id="3" name="直線コネクタ 2">
            <a:extLst>
              <a:ext uri="{FF2B5EF4-FFF2-40B4-BE49-F238E27FC236}">
                <a16:creationId xmlns:a16="http://schemas.microsoft.com/office/drawing/2014/main" id="{46AD529B-E939-CA28-EABD-B227F48D1C75}"/>
              </a:ext>
            </a:extLst>
          </p:cNvPr>
          <p:cNvCxnSpPr/>
          <p:nvPr/>
        </p:nvCxnSpPr>
        <p:spPr>
          <a:xfrm>
            <a:off x="3842163" y="2424545"/>
            <a:ext cx="316675"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テキスト ボックス 4">
            <a:extLst>
              <a:ext uri="{FF2B5EF4-FFF2-40B4-BE49-F238E27FC236}">
                <a16:creationId xmlns:a16="http://schemas.microsoft.com/office/drawing/2014/main" id="{07F15180-84A9-6E79-A8DC-6EFE7088281B}"/>
              </a:ext>
            </a:extLst>
          </p:cNvPr>
          <p:cNvSpPr txBox="1"/>
          <p:nvPr/>
        </p:nvSpPr>
        <p:spPr>
          <a:xfrm>
            <a:off x="4760767" y="2348763"/>
            <a:ext cx="1964377" cy="281167"/>
          </a:xfrm>
          <a:prstGeom prst="rect">
            <a:avLst/>
          </a:prstGeom>
          <a:noFill/>
        </p:spPr>
        <p:txBody>
          <a:bodyPr wrap="square" rtlCol="0">
            <a:spAutoFit/>
          </a:bodyPr>
          <a:lstStyle/>
          <a:p>
            <a:r>
              <a:rPr lang="en-US" altLang="ja-JP" sz="1227" dirty="0"/>
              <a:t>Source energy</a:t>
            </a:r>
            <a:endParaRPr lang="ja-JP" altLang="en-US" sz="1227" dirty="0"/>
          </a:p>
        </p:txBody>
      </p:sp>
      <mc:AlternateContent xmlns:mc="http://schemas.openxmlformats.org/markup-compatibility/2006" xmlns:a14="http://schemas.microsoft.com/office/drawing/2010/main">
        <mc:Choice Requires="a14">
          <p:sp>
            <p:nvSpPr>
              <p:cNvPr id="11" name="テキスト ボックス 10">
                <a:extLst>
                  <a:ext uri="{FF2B5EF4-FFF2-40B4-BE49-F238E27FC236}">
                    <a16:creationId xmlns:a16="http://schemas.microsoft.com/office/drawing/2014/main" id="{FFBF484C-9709-A1CE-AB00-58F6F112D8AE}"/>
                  </a:ext>
                </a:extLst>
              </p:cNvPr>
              <p:cNvSpPr txBox="1"/>
              <p:nvPr/>
            </p:nvSpPr>
            <p:spPr>
              <a:xfrm>
                <a:off x="2796391" y="2554313"/>
                <a:ext cx="1964377" cy="281167"/>
              </a:xfrm>
              <a:prstGeom prst="rect">
                <a:avLst/>
              </a:prstGeom>
              <a:noFill/>
            </p:spPr>
            <p:txBody>
              <a:bodyPr wrap="square" rtlCol="0">
                <a:spAutoFit/>
              </a:bodyPr>
              <a:lstStyle/>
              <a:p>
                <a:r>
                  <a:rPr lang="en-US" altLang="ja-JP" sz="1227" dirty="0"/>
                  <a:t>Kinetic energy of </a:t>
                </a:r>
                <a14:m>
                  <m:oMath xmlns:m="http://schemas.openxmlformats.org/officeDocument/2006/math">
                    <m:sSup>
                      <m:sSupPr>
                        <m:ctrlPr>
                          <a:rPr lang="en-US" altLang="ja-JP" sz="1227" i="1">
                            <a:latin typeface="Cambria Math" panose="02040503050406030204" pitchFamily="18" charset="0"/>
                          </a:rPr>
                        </m:ctrlPr>
                      </m:sSupPr>
                      <m:e>
                        <m:r>
                          <a:rPr lang="en-US" altLang="ja-JP" sz="1227" i="1">
                            <a:latin typeface="Cambria Math" panose="02040503050406030204" pitchFamily="18" charset="0"/>
                          </a:rPr>
                          <m:t>𝑒</m:t>
                        </m:r>
                      </m:e>
                      <m:sup>
                        <m:r>
                          <a:rPr lang="en-US" altLang="ja-JP" sz="1227" i="1">
                            <a:latin typeface="Cambria Math" panose="02040503050406030204" pitchFamily="18" charset="0"/>
                          </a:rPr>
                          <m:t>−</m:t>
                        </m:r>
                      </m:sup>
                    </m:sSup>
                  </m:oMath>
                </a14:m>
                <a:endParaRPr lang="ja-JP" altLang="en-US" sz="1227" dirty="0"/>
              </a:p>
            </p:txBody>
          </p:sp>
        </mc:Choice>
        <mc:Fallback xmlns="">
          <p:sp>
            <p:nvSpPr>
              <p:cNvPr id="11" name="テキスト ボックス 10">
                <a:extLst>
                  <a:ext uri="{FF2B5EF4-FFF2-40B4-BE49-F238E27FC236}">
                    <a16:creationId xmlns:a16="http://schemas.microsoft.com/office/drawing/2014/main" id="{FFBF484C-9709-A1CE-AB00-58F6F112D8AE}"/>
                  </a:ext>
                </a:extLst>
              </p:cNvPr>
              <p:cNvSpPr txBox="1">
                <a:spLocks noRot="1" noChangeAspect="1" noMove="1" noResize="1" noEditPoints="1" noAdjustHandles="1" noChangeArrowheads="1" noChangeShapeType="1" noTextEdit="1"/>
              </p:cNvSpPr>
              <p:nvPr/>
            </p:nvSpPr>
            <p:spPr>
              <a:xfrm>
                <a:off x="2796391" y="2554313"/>
                <a:ext cx="1964377" cy="281167"/>
              </a:xfrm>
              <a:prstGeom prst="rect">
                <a:avLst/>
              </a:prstGeom>
              <a:blipFill>
                <a:blip r:embed="rId3"/>
                <a:stretch>
                  <a:fillRect l="-311" t="-2174" b="-19565"/>
                </a:stretch>
              </a:blipFill>
            </p:spPr>
            <p:txBody>
              <a:bodyPr/>
              <a:lstStyle/>
              <a:p>
                <a:r>
                  <a:rPr lang="ja-JP" altLang="en-US">
                    <a:noFill/>
                  </a:rPr>
                  <a:t> </a:t>
                </a:r>
              </a:p>
            </p:txBody>
          </p:sp>
        </mc:Fallback>
      </mc:AlternateContent>
      <p:sp>
        <p:nvSpPr>
          <p:cNvPr id="12" name="テキスト ボックス 11">
            <a:extLst>
              <a:ext uri="{FF2B5EF4-FFF2-40B4-BE49-F238E27FC236}">
                <a16:creationId xmlns:a16="http://schemas.microsoft.com/office/drawing/2014/main" id="{BE3E3DA0-6037-1A19-E0A8-5442129C32CD}"/>
              </a:ext>
            </a:extLst>
          </p:cNvPr>
          <p:cNvSpPr txBox="1"/>
          <p:nvPr/>
        </p:nvSpPr>
        <p:spPr>
          <a:xfrm>
            <a:off x="6096000" y="2424546"/>
            <a:ext cx="1335234" cy="281167"/>
          </a:xfrm>
          <a:prstGeom prst="rect">
            <a:avLst/>
          </a:prstGeom>
          <a:noFill/>
        </p:spPr>
        <p:txBody>
          <a:bodyPr wrap="square" rtlCol="0">
            <a:spAutoFit/>
          </a:bodyPr>
          <a:lstStyle/>
          <a:p>
            <a:r>
              <a:rPr lang="en-US" altLang="ja-JP" sz="1227" dirty="0"/>
              <a:t>Orbital energy</a:t>
            </a:r>
            <a:endParaRPr lang="ja-JP" altLang="en-US" sz="1227" dirty="0"/>
          </a:p>
        </p:txBody>
      </p:sp>
      <p:sp>
        <p:nvSpPr>
          <p:cNvPr id="13" name="テキスト ボックス 12">
            <a:extLst>
              <a:ext uri="{FF2B5EF4-FFF2-40B4-BE49-F238E27FC236}">
                <a16:creationId xmlns:a16="http://schemas.microsoft.com/office/drawing/2014/main" id="{4C32BEC7-25DD-4F52-5E77-DE7FE0A16206}"/>
              </a:ext>
            </a:extLst>
          </p:cNvPr>
          <p:cNvSpPr txBox="1"/>
          <p:nvPr/>
        </p:nvSpPr>
        <p:spPr>
          <a:xfrm>
            <a:off x="7579301" y="2424545"/>
            <a:ext cx="2195080" cy="470000"/>
          </a:xfrm>
          <a:prstGeom prst="rect">
            <a:avLst/>
          </a:prstGeom>
          <a:noFill/>
        </p:spPr>
        <p:txBody>
          <a:bodyPr wrap="square" rtlCol="0">
            <a:spAutoFit/>
          </a:bodyPr>
          <a:lstStyle/>
          <a:p>
            <a:r>
              <a:rPr lang="en-US" altLang="ja-JP" sz="1227" dirty="0"/>
              <a:t>Work function ~ 4 – 5 eV, negligible</a:t>
            </a:r>
            <a:endParaRPr lang="ja-JP" altLang="en-US" sz="1227" dirty="0"/>
          </a:p>
        </p:txBody>
      </p:sp>
      <p:cxnSp>
        <p:nvCxnSpPr>
          <p:cNvPr id="14" name="直線コネクタ 13">
            <a:extLst>
              <a:ext uri="{FF2B5EF4-FFF2-40B4-BE49-F238E27FC236}">
                <a16:creationId xmlns:a16="http://schemas.microsoft.com/office/drawing/2014/main" id="{0959E787-D7AC-53A4-637A-4D7024F7F629}"/>
              </a:ext>
            </a:extLst>
          </p:cNvPr>
          <p:cNvCxnSpPr/>
          <p:nvPr/>
        </p:nvCxnSpPr>
        <p:spPr>
          <a:xfrm>
            <a:off x="5222669" y="2389908"/>
            <a:ext cx="31667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直線コネクタ 14">
            <a:extLst>
              <a:ext uri="{FF2B5EF4-FFF2-40B4-BE49-F238E27FC236}">
                <a16:creationId xmlns:a16="http://schemas.microsoft.com/office/drawing/2014/main" id="{37530833-6744-F121-8CA2-EA3FCDB682CA}"/>
              </a:ext>
            </a:extLst>
          </p:cNvPr>
          <p:cNvCxnSpPr/>
          <p:nvPr/>
        </p:nvCxnSpPr>
        <p:spPr>
          <a:xfrm>
            <a:off x="6605279" y="2389908"/>
            <a:ext cx="31667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直線コネクタ 15">
            <a:extLst>
              <a:ext uri="{FF2B5EF4-FFF2-40B4-BE49-F238E27FC236}">
                <a16:creationId xmlns:a16="http://schemas.microsoft.com/office/drawing/2014/main" id="{6DCC4877-8597-F0A4-296C-032A38CE08D4}"/>
              </a:ext>
            </a:extLst>
          </p:cNvPr>
          <p:cNvCxnSpPr/>
          <p:nvPr/>
        </p:nvCxnSpPr>
        <p:spPr>
          <a:xfrm>
            <a:off x="7963890" y="2389908"/>
            <a:ext cx="316675"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279813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1AA3E919-9DB2-EF27-A2D7-2F18382C40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7" name="スライド番号プレースホルダー 6">
            <a:extLst>
              <a:ext uri="{FF2B5EF4-FFF2-40B4-BE49-F238E27FC236}">
                <a16:creationId xmlns:a16="http://schemas.microsoft.com/office/drawing/2014/main" id="{9D2A193E-6A6C-3C22-7D93-E7BE9420CDF9}"/>
              </a:ext>
            </a:extLst>
          </p:cNvPr>
          <p:cNvSpPr>
            <a:spLocks noGrp="1"/>
          </p:cNvSpPr>
          <p:nvPr>
            <p:ph type="sldNum" sz="quarter" idx="12"/>
          </p:nvPr>
        </p:nvSpPr>
        <p:spPr/>
        <p:txBody>
          <a:bodyPr/>
          <a:lstStyle/>
          <a:p>
            <a:fld id="{B21B9B4F-A4D2-4B49-B820-CCE4FA55D23B}" type="slidenum">
              <a:rPr kumimoji="1" lang="ja-JP" altLang="en-US" smtClean="0"/>
              <a:t>52</a:t>
            </a:fld>
            <a:endParaRPr kumimoji="1" lang="ja-JP" altLang="en-US" dirty="0"/>
          </a:p>
        </p:txBody>
      </p:sp>
      <p:sp>
        <p:nvSpPr>
          <p:cNvPr id="8" name="日付プレースホルダー 7">
            <a:extLst>
              <a:ext uri="{FF2B5EF4-FFF2-40B4-BE49-F238E27FC236}">
                <a16:creationId xmlns:a16="http://schemas.microsoft.com/office/drawing/2014/main" id="{D972A8C6-852F-4069-1341-41DDD5C6FAF3}"/>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9" name="テキスト ボックス 8">
            <a:extLst>
              <a:ext uri="{FF2B5EF4-FFF2-40B4-BE49-F238E27FC236}">
                <a16:creationId xmlns:a16="http://schemas.microsoft.com/office/drawing/2014/main" id="{3BA2C5F5-48B0-A60E-96FF-A33449CB7FE3}"/>
              </a:ext>
            </a:extLst>
          </p:cNvPr>
          <p:cNvSpPr txBox="1"/>
          <p:nvPr/>
        </p:nvSpPr>
        <p:spPr>
          <a:xfrm>
            <a:off x="3539094" y="27289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 - Energy Source – [3] </a:t>
            </a:r>
          </a:p>
        </p:txBody>
      </p:sp>
      <p:sp>
        <p:nvSpPr>
          <p:cNvPr id="10" name="コンテンツ プレースホルダー 9">
            <a:extLst>
              <a:ext uri="{FF2B5EF4-FFF2-40B4-BE49-F238E27FC236}">
                <a16:creationId xmlns:a16="http://schemas.microsoft.com/office/drawing/2014/main" id="{EBA911A2-B675-9444-E2AF-94F4062FB139}"/>
              </a:ext>
            </a:extLst>
          </p:cNvPr>
          <p:cNvSpPr>
            <a:spLocks noGrp="1"/>
          </p:cNvSpPr>
          <p:nvPr>
            <p:ph idx="1"/>
          </p:nvPr>
        </p:nvSpPr>
        <p:spPr>
          <a:xfrm>
            <a:off x="1745178" y="835511"/>
            <a:ext cx="8603673" cy="2935403"/>
          </a:xfrm>
        </p:spPr>
        <p:txBody>
          <a:bodyPr>
            <a:normAutofit fontScale="92500"/>
          </a:bodyPr>
          <a:lstStyle/>
          <a:p>
            <a:r>
              <a:rPr lang="en-US" altLang="ja-JP" sz="2045" dirty="0"/>
              <a:t>We have two considerations:</a:t>
            </a:r>
          </a:p>
          <a:p>
            <a:pPr>
              <a:buFont typeface="Wingdings" panose="05000000000000000000" pitchFamily="2" charset="2"/>
              <a:buChar char="ü"/>
            </a:pPr>
            <a:r>
              <a:rPr lang="en-US" altLang="ja-JP" sz="2045" dirty="0"/>
              <a:t>Line width must not limit the energy resolution</a:t>
            </a:r>
          </a:p>
          <a:p>
            <a:pPr>
              <a:buFont typeface="Wingdings" panose="05000000000000000000" pitchFamily="2" charset="2"/>
              <a:buChar char="ü"/>
            </a:pPr>
            <a:r>
              <a:rPr lang="en-US" altLang="ja-JP" sz="2045" dirty="0"/>
              <a:t>Energy must be high enough</a:t>
            </a:r>
          </a:p>
          <a:p>
            <a:r>
              <a:rPr lang="en-US" altLang="ja-JP" sz="2045" dirty="0"/>
              <a:t>In general, two types of materials are used for energy source, Al and Mg.</a:t>
            </a:r>
          </a:p>
          <a:p>
            <a:pPr>
              <a:buFont typeface="Wingdings" panose="05000000000000000000" pitchFamily="2" charset="2"/>
              <a:buChar char="ü"/>
            </a:pPr>
            <a:r>
              <a:rPr lang="en-US" altLang="ja-JP" sz="2045" dirty="0"/>
              <a:t>Line width less than 1.0eV </a:t>
            </a:r>
          </a:p>
          <a:p>
            <a:pPr>
              <a:buFont typeface="Wingdings" panose="05000000000000000000" pitchFamily="2" charset="2"/>
              <a:buChar char="ü"/>
            </a:pPr>
            <a:r>
              <a:rPr lang="en-US" altLang="ja-JP" sz="2045" dirty="0"/>
              <a:t>High energy</a:t>
            </a:r>
          </a:p>
          <a:p>
            <a:pPr>
              <a:buFont typeface="Wingdings" panose="05000000000000000000" pitchFamily="2" charset="2"/>
              <a:buChar char="ü"/>
            </a:pPr>
            <a:r>
              <a:rPr lang="en-US" altLang="ja-JP" sz="2045" dirty="0"/>
              <a:t>Moreover, ease of fabrication and stability under electron bombardment </a:t>
            </a:r>
          </a:p>
          <a:p>
            <a:endParaRPr lang="ja-JP" altLang="en-US" sz="2045" dirty="0"/>
          </a:p>
        </p:txBody>
      </p:sp>
      <p:graphicFrame>
        <p:nvGraphicFramePr>
          <p:cNvPr id="4" name="表 3">
            <a:extLst>
              <a:ext uri="{FF2B5EF4-FFF2-40B4-BE49-F238E27FC236}">
                <a16:creationId xmlns:a16="http://schemas.microsoft.com/office/drawing/2014/main" id="{A86A70DE-4CFA-A47F-A0BA-8E83354CE11E}"/>
              </a:ext>
            </a:extLst>
          </p:cNvPr>
          <p:cNvGraphicFramePr>
            <a:graphicFrameLocks noGrp="1"/>
          </p:cNvGraphicFramePr>
          <p:nvPr/>
        </p:nvGraphicFramePr>
        <p:xfrm>
          <a:off x="1745177" y="4135147"/>
          <a:ext cx="8522469" cy="1299567"/>
        </p:xfrm>
        <a:graphic>
          <a:graphicData uri="http://schemas.openxmlformats.org/drawingml/2006/table">
            <a:tbl>
              <a:tblPr firstRow="1" bandRow="1">
                <a:tableStyleId>{5C22544A-7EE6-4342-B048-85BDC9FD1C3A}</a:tableStyleId>
              </a:tblPr>
              <a:tblGrid>
                <a:gridCol w="2840823">
                  <a:extLst>
                    <a:ext uri="{9D8B030D-6E8A-4147-A177-3AD203B41FA5}">
                      <a16:colId xmlns:a16="http://schemas.microsoft.com/office/drawing/2014/main" val="107880910"/>
                    </a:ext>
                  </a:extLst>
                </a:gridCol>
                <a:gridCol w="2840823">
                  <a:extLst>
                    <a:ext uri="{9D8B030D-6E8A-4147-A177-3AD203B41FA5}">
                      <a16:colId xmlns:a16="http://schemas.microsoft.com/office/drawing/2014/main" val="1494755172"/>
                    </a:ext>
                  </a:extLst>
                </a:gridCol>
                <a:gridCol w="2840823">
                  <a:extLst>
                    <a:ext uri="{9D8B030D-6E8A-4147-A177-3AD203B41FA5}">
                      <a16:colId xmlns:a16="http://schemas.microsoft.com/office/drawing/2014/main" val="3358114819"/>
                    </a:ext>
                  </a:extLst>
                </a:gridCol>
              </a:tblGrid>
              <a:tr h="433189">
                <a:tc>
                  <a:txBody>
                    <a:bodyPr/>
                    <a:lstStyle/>
                    <a:p>
                      <a:r>
                        <a:rPr kumimoji="1" lang="en-US" altLang="ja-JP" sz="2300" dirty="0"/>
                        <a:t>Line</a:t>
                      </a:r>
                      <a:endParaRPr kumimoji="1" lang="ja-JP" altLang="en-US" sz="2300" dirty="0"/>
                    </a:p>
                  </a:txBody>
                  <a:tcPr marL="79898" marR="79898" marT="39949" marB="39949"/>
                </a:tc>
                <a:tc>
                  <a:txBody>
                    <a:bodyPr/>
                    <a:lstStyle/>
                    <a:p>
                      <a:r>
                        <a:rPr kumimoji="1" lang="en-US" altLang="ja-JP" sz="2300" dirty="0" err="1"/>
                        <a:t>Energy,eV</a:t>
                      </a:r>
                      <a:endParaRPr kumimoji="1" lang="ja-JP" altLang="en-US" sz="2300" dirty="0"/>
                    </a:p>
                  </a:txBody>
                  <a:tcPr marL="79898" marR="79898" marT="39949" marB="39949"/>
                </a:tc>
                <a:tc>
                  <a:txBody>
                    <a:bodyPr/>
                    <a:lstStyle/>
                    <a:p>
                      <a:r>
                        <a:rPr kumimoji="1" lang="en-US" altLang="ja-JP" sz="2300" dirty="0" err="1"/>
                        <a:t>Width,eV</a:t>
                      </a:r>
                      <a:endParaRPr kumimoji="1" lang="ja-JP" altLang="en-US" sz="2300" dirty="0"/>
                    </a:p>
                  </a:txBody>
                  <a:tcPr marL="79898" marR="79898" marT="39949" marB="39949"/>
                </a:tc>
                <a:extLst>
                  <a:ext uri="{0D108BD9-81ED-4DB2-BD59-A6C34878D82A}">
                    <a16:rowId xmlns:a16="http://schemas.microsoft.com/office/drawing/2014/main" val="157508447"/>
                  </a:ext>
                </a:extLst>
              </a:tr>
              <a:tr h="433189">
                <a:tc>
                  <a:txBody>
                    <a:bodyPr/>
                    <a:lstStyle/>
                    <a:p>
                      <a:r>
                        <a:rPr kumimoji="1" lang="en-US" altLang="ja-JP" sz="2300" dirty="0"/>
                        <a:t>Mg Kα</a:t>
                      </a:r>
                      <a:endParaRPr kumimoji="1" lang="ja-JP" altLang="en-US" sz="2300" dirty="0"/>
                    </a:p>
                  </a:txBody>
                  <a:tcPr marL="79898" marR="79898" marT="39949" marB="39949"/>
                </a:tc>
                <a:tc>
                  <a:txBody>
                    <a:bodyPr/>
                    <a:lstStyle/>
                    <a:p>
                      <a:r>
                        <a:rPr kumimoji="1" lang="en-US" altLang="ja-JP" sz="2300" dirty="0"/>
                        <a:t>1253.6</a:t>
                      </a:r>
                      <a:endParaRPr kumimoji="1" lang="ja-JP" altLang="en-US" sz="2300" dirty="0"/>
                    </a:p>
                  </a:txBody>
                  <a:tcPr marL="79898" marR="79898" marT="39949" marB="39949"/>
                </a:tc>
                <a:tc>
                  <a:txBody>
                    <a:bodyPr/>
                    <a:lstStyle/>
                    <a:p>
                      <a:r>
                        <a:rPr kumimoji="1" lang="en-US" altLang="ja-JP" sz="2300" dirty="0"/>
                        <a:t>0.7</a:t>
                      </a:r>
                      <a:endParaRPr kumimoji="1" lang="ja-JP" altLang="en-US" sz="2300" dirty="0"/>
                    </a:p>
                  </a:txBody>
                  <a:tcPr marL="79898" marR="79898" marT="39949" marB="39949"/>
                </a:tc>
                <a:extLst>
                  <a:ext uri="{0D108BD9-81ED-4DB2-BD59-A6C34878D82A}">
                    <a16:rowId xmlns:a16="http://schemas.microsoft.com/office/drawing/2014/main" val="2653104529"/>
                  </a:ext>
                </a:extLst>
              </a:tr>
              <a:tr h="433189">
                <a:tc>
                  <a:txBody>
                    <a:bodyPr/>
                    <a:lstStyle/>
                    <a:p>
                      <a:r>
                        <a:rPr kumimoji="1" lang="en-US" altLang="ja-JP" sz="2300" dirty="0"/>
                        <a:t>Al Kα</a:t>
                      </a:r>
                      <a:endParaRPr kumimoji="1" lang="ja-JP" altLang="en-US" sz="2300" dirty="0"/>
                    </a:p>
                  </a:txBody>
                  <a:tcPr marL="79898" marR="79898" marT="39949" marB="39949"/>
                </a:tc>
                <a:tc>
                  <a:txBody>
                    <a:bodyPr/>
                    <a:lstStyle/>
                    <a:p>
                      <a:r>
                        <a:rPr kumimoji="1" lang="en-US" altLang="ja-JP" sz="2300" dirty="0"/>
                        <a:t>1486.6</a:t>
                      </a:r>
                      <a:endParaRPr kumimoji="1" lang="ja-JP" altLang="en-US" sz="2300" dirty="0"/>
                    </a:p>
                  </a:txBody>
                  <a:tcPr marL="79898" marR="79898" marT="39949" marB="39949"/>
                </a:tc>
                <a:tc>
                  <a:txBody>
                    <a:bodyPr/>
                    <a:lstStyle/>
                    <a:p>
                      <a:r>
                        <a:rPr kumimoji="1" lang="en-US" altLang="ja-JP" sz="2300" dirty="0"/>
                        <a:t>0.85</a:t>
                      </a:r>
                      <a:endParaRPr kumimoji="1" lang="ja-JP" altLang="en-US" sz="2300" dirty="0"/>
                    </a:p>
                  </a:txBody>
                  <a:tcPr marL="79898" marR="79898" marT="39949" marB="39949"/>
                </a:tc>
                <a:extLst>
                  <a:ext uri="{0D108BD9-81ED-4DB2-BD59-A6C34878D82A}">
                    <a16:rowId xmlns:a16="http://schemas.microsoft.com/office/drawing/2014/main" val="3386772190"/>
                  </a:ext>
                </a:extLst>
              </a:tr>
            </a:tbl>
          </a:graphicData>
        </a:graphic>
      </p:graphicFrame>
      <p:sp>
        <p:nvSpPr>
          <p:cNvPr id="3" name="テキスト ボックス 2">
            <a:extLst>
              <a:ext uri="{FF2B5EF4-FFF2-40B4-BE49-F238E27FC236}">
                <a16:creationId xmlns:a16="http://schemas.microsoft.com/office/drawing/2014/main" id="{224CEA94-4465-EF22-5C84-26EF1D453EDB}"/>
              </a:ext>
            </a:extLst>
          </p:cNvPr>
          <p:cNvSpPr txBox="1"/>
          <p:nvPr/>
        </p:nvSpPr>
        <p:spPr>
          <a:xfrm>
            <a:off x="2648940" y="3811616"/>
            <a:ext cx="6714944" cy="281167"/>
          </a:xfrm>
          <a:prstGeom prst="rect">
            <a:avLst/>
          </a:prstGeom>
          <a:noFill/>
        </p:spPr>
        <p:txBody>
          <a:bodyPr wrap="square" rtlCol="0">
            <a:spAutoFit/>
          </a:bodyPr>
          <a:lstStyle/>
          <a:p>
            <a:r>
              <a:rPr lang="en-US" altLang="ja-JP" sz="1227" dirty="0"/>
              <a:t>Energies and widths of some characteristic soft X-ray lines (excerpted from )</a:t>
            </a:r>
            <a:endParaRPr lang="ja-JP" altLang="en-US" sz="1227" dirty="0"/>
          </a:p>
        </p:txBody>
      </p:sp>
      <p:sp>
        <p:nvSpPr>
          <p:cNvPr id="11" name="テキスト ボックス 10">
            <a:extLst>
              <a:ext uri="{FF2B5EF4-FFF2-40B4-BE49-F238E27FC236}">
                <a16:creationId xmlns:a16="http://schemas.microsoft.com/office/drawing/2014/main" id="{DABE273C-62CA-B146-1C90-7EB937750354}"/>
              </a:ext>
            </a:extLst>
          </p:cNvPr>
          <p:cNvSpPr txBox="1"/>
          <p:nvPr/>
        </p:nvSpPr>
        <p:spPr>
          <a:xfrm>
            <a:off x="1514103" y="5531697"/>
            <a:ext cx="9480468" cy="470000"/>
          </a:xfrm>
          <a:prstGeom prst="rect">
            <a:avLst/>
          </a:prstGeom>
          <a:noFill/>
        </p:spPr>
        <p:txBody>
          <a:bodyPr wrap="square" rtlCol="0">
            <a:spAutoFit/>
          </a:bodyPr>
          <a:lstStyle/>
          <a:p>
            <a:r>
              <a:rPr lang="en-US" altLang="ja-JP" sz="1227" dirty="0"/>
              <a:t>[3] </a:t>
            </a:r>
            <a:r>
              <a:rPr lang="en-US" altLang="ja-JP" sz="1227" dirty="0" err="1"/>
              <a:t>D.Briggs</a:t>
            </a:r>
            <a:r>
              <a:rPr lang="en-US" altLang="ja-JP" sz="1227" dirty="0"/>
              <a:t> and </a:t>
            </a:r>
            <a:r>
              <a:rPr lang="en-US" altLang="ja-JP" sz="1227" dirty="0" err="1"/>
              <a:t>M.P.Seath</a:t>
            </a:r>
            <a:r>
              <a:rPr lang="en-US" altLang="ja-JP" sz="1227" dirty="0"/>
              <a:t> PRACTICAL SURFACE ANALYSIS SECOND EDITION VOLUME 1 – Auger and X-ray- Photoelectron Spectroscopy (1990) (p51 - 54)</a:t>
            </a:r>
            <a:endParaRPr lang="ja-JP" altLang="en-US" sz="1227" dirty="0"/>
          </a:p>
        </p:txBody>
      </p:sp>
    </p:spTree>
    <p:extLst>
      <p:ext uri="{BB962C8B-B14F-4D97-AF65-F5344CB8AC3E}">
        <p14:creationId xmlns:p14="http://schemas.microsoft.com/office/powerpoint/2010/main" val="21530963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FA66D0A9-48CA-DFB5-D8C3-30A681951DE8}"/>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473FDBD5-7132-E739-A813-805308F26E52}"/>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491C41AB-59E1-E4DD-6DDC-B53845946C26}"/>
              </a:ext>
            </a:extLst>
          </p:cNvPr>
          <p:cNvSpPr>
            <a:spLocks noGrp="1"/>
          </p:cNvSpPr>
          <p:nvPr>
            <p:ph type="sldNum" sz="quarter" idx="12"/>
          </p:nvPr>
        </p:nvSpPr>
        <p:spPr/>
        <p:txBody>
          <a:bodyPr/>
          <a:lstStyle/>
          <a:p>
            <a:fld id="{B21B9B4F-A4D2-4B49-B820-CCE4FA55D23B}" type="slidenum">
              <a:rPr kumimoji="1" lang="ja-JP" altLang="en-US" smtClean="0"/>
              <a:pPr/>
              <a:t>53</a:t>
            </a:fld>
            <a:endParaRPr kumimoji="1" lang="ja-JP" altLang="en-US" dirty="0"/>
          </a:p>
        </p:txBody>
      </p:sp>
      <p:sp>
        <p:nvSpPr>
          <p:cNvPr id="10" name="コンテンツ プレースホルダー 9">
            <a:extLst>
              <a:ext uri="{FF2B5EF4-FFF2-40B4-BE49-F238E27FC236}">
                <a16:creationId xmlns:a16="http://schemas.microsoft.com/office/drawing/2014/main" id="{347EDBDC-74D5-A341-9261-D68FA8A2D611}"/>
              </a:ext>
            </a:extLst>
          </p:cNvPr>
          <p:cNvSpPr>
            <a:spLocks noGrp="1"/>
          </p:cNvSpPr>
          <p:nvPr>
            <p:ph idx="1"/>
          </p:nvPr>
        </p:nvSpPr>
        <p:spPr>
          <a:xfrm>
            <a:off x="1794164" y="868034"/>
            <a:ext cx="8603673" cy="4351338"/>
          </a:xfrm>
        </p:spPr>
        <p:txBody>
          <a:bodyPr>
            <a:normAutofit fontScale="92500" lnSpcReduction="10000"/>
          </a:bodyPr>
          <a:lstStyle/>
          <a:p>
            <a:r>
              <a:rPr lang="en-US" altLang="ja-JP" sz="2182" dirty="0"/>
              <a:t>Two thin films are deposited on Cu anode (10μm in typical).</a:t>
            </a:r>
          </a:p>
          <a:p>
            <a:pPr>
              <a:buFont typeface="Wingdings" panose="05000000000000000000" pitchFamily="2" charset="2"/>
              <a:buChar char="ü"/>
            </a:pPr>
            <a:r>
              <a:rPr lang="en-US" altLang="ja-JP" sz="2182" dirty="0"/>
              <a:t>Both are switched simply, in a couple of minutes.</a:t>
            </a:r>
          </a:p>
          <a:p>
            <a:pPr>
              <a:buFont typeface="Wingdings" panose="05000000000000000000" pitchFamily="2" charset="2"/>
              <a:buChar char="ü"/>
            </a:pPr>
            <a:endParaRPr lang="en-US" altLang="ja-JP" sz="2182" dirty="0"/>
          </a:p>
          <a:p>
            <a:r>
              <a:rPr lang="en-US" altLang="ja-JP" sz="2182" dirty="0"/>
              <a:t>Two cathodes eject electrons into the anode nearby.</a:t>
            </a:r>
          </a:p>
          <a:p>
            <a:endParaRPr lang="en-US" altLang="ja-JP" sz="2182" dirty="0"/>
          </a:p>
          <a:p>
            <a:r>
              <a:rPr lang="en-US" altLang="ja-JP" sz="2182" dirty="0"/>
              <a:t>Water flowing inside the anode to cool it under the electron bombardment.</a:t>
            </a:r>
          </a:p>
          <a:p>
            <a:endParaRPr lang="en-US" altLang="ja-JP" sz="2182" dirty="0"/>
          </a:p>
          <a:p>
            <a:r>
              <a:rPr lang="en-US" altLang="ja-JP" sz="2182" dirty="0"/>
              <a:t>X-ray passes out through Al window.</a:t>
            </a:r>
          </a:p>
          <a:p>
            <a:pPr>
              <a:buFont typeface="Wingdings" panose="05000000000000000000" pitchFamily="2" charset="2"/>
              <a:buChar char="ü"/>
            </a:pPr>
            <a:r>
              <a:rPr lang="en-US" altLang="ja-JP" sz="2182" dirty="0"/>
              <a:t>screen the sample from stray electrons</a:t>
            </a:r>
          </a:p>
          <a:p>
            <a:pPr>
              <a:buFont typeface="Wingdings" panose="05000000000000000000" pitchFamily="2" charset="2"/>
              <a:buChar char="ü"/>
            </a:pPr>
            <a:r>
              <a:rPr lang="en-US" altLang="ja-JP" sz="2182" dirty="0"/>
              <a:t>〃heating effects</a:t>
            </a:r>
          </a:p>
          <a:p>
            <a:pPr>
              <a:buFont typeface="Wingdings" panose="05000000000000000000" pitchFamily="2" charset="2"/>
              <a:buChar char="ü"/>
            </a:pPr>
            <a:r>
              <a:rPr lang="en-US" altLang="ja-JP" sz="2182" dirty="0"/>
              <a:t>〃contamination in the source</a:t>
            </a:r>
          </a:p>
          <a:p>
            <a:endParaRPr lang="en-US" altLang="ja-JP" dirty="0"/>
          </a:p>
        </p:txBody>
      </p:sp>
      <p:pic>
        <p:nvPicPr>
          <p:cNvPr id="11" name="コンテンツ プレースホルダー 7" descr="ダイアグラム">
            <a:extLst>
              <a:ext uri="{FF2B5EF4-FFF2-40B4-BE49-F238E27FC236}">
                <a16:creationId xmlns:a16="http://schemas.microsoft.com/office/drawing/2014/main" id="{287CB0DD-4AAD-1A49-AD97-A900C5E2D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8512" y="2998347"/>
            <a:ext cx="3978358" cy="2655710"/>
          </a:xfrm>
          <a:prstGeom prst="rect">
            <a:avLst/>
          </a:prstGeom>
        </p:spPr>
      </p:pic>
      <p:sp>
        <p:nvSpPr>
          <p:cNvPr id="2" name="テキスト ボックス 1">
            <a:extLst>
              <a:ext uri="{FF2B5EF4-FFF2-40B4-BE49-F238E27FC236}">
                <a16:creationId xmlns:a16="http://schemas.microsoft.com/office/drawing/2014/main" id="{31748095-BFDE-9E97-7A5B-4069EEE4D9DB}"/>
              </a:ext>
            </a:extLst>
          </p:cNvPr>
          <p:cNvSpPr txBox="1"/>
          <p:nvPr/>
        </p:nvSpPr>
        <p:spPr>
          <a:xfrm>
            <a:off x="1178626" y="5818817"/>
            <a:ext cx="10191998" cy="281167"/>
          </a:xfrm>
          <a:prstGeom prst="rect">
            <a:avLst/>
          </a:prstGeom>
          <a:noFill/>
        </p:spPr>
        <p:txBody>
          <a:bodyPr wrap="square" rtlCol="0">
            <a:spAutoFit/>
          </a:bodyPr>
          <a:lstStyle/>
          <a:p>
            <a:r>
              <a:rPr lang="en-US" altLang="ja-JP" sz="1227" dirty="0"/>
              <a:t>https://www.thermofisher.com/fr/fr/home/materials-science/learning-center/surface-analysis/x-ray-generation.html</a:t>
            </a:r>
          </a:p>
        </p:txBody>
      </p:sp>
      <p:sp>
        <p:nvSpPr>
          <p:cNvPr id="6" name="テキスト ボックス 5">
            <a:extLst>
              <a:ext uri="{FF2B5EF4-FFF2-40B4-BE49-F238E27FC236}">
                <a16:creationId xmlns:a16="http://schemas.microsoft.com/office/drawing/2014/main" id="{F2C58B4B-AC56-9ACE-6F2E-A6A618C3BF4F}"/>
              </a:ext>
            </a:extLst>
          </p:cNvPr>
          <p:cNvSpPr txBox="1"/>
          <p:nvPr/>
        </p:nvSpPr>
        <p:spPr>
          <a:xfrm>
            <a:off x="7451461" y="5615117"/>
            <a:ext cx="3112325" cy="281167"/>
          </a:xfrm>
          <a:prstGeom prst="rect">
            <a:avLst/>
          </a:prstGeom>
          <a:noFill/>
        </p:spPr>
        <p:txBody>
          <a:bodyPr wrap="square" rtlCol="0">
            <a:spAutoFit/>
          </a:bodyPr>
          <a:lstStyle/>
          <a:p>
            <a:r>
              <a:rPr lang="en-US" altLang="ja-JP" sz="1227" dirty="0"/>
              <a:t>Twin X-ray anode sources</a:t>
            </a:r>
            <a:endParaRPr lang="ja-JP" altLang="en-US" sz="1227" dirty="0"/>
          </a:p>
        </p:txBody>
      </p:sp>
      <p:sp>
        <p:nvSpPr>
          <p:cNvPr id="7" name="テキスト ボックス 6">
            <a:extLst>
              <a:ext uri="{FF2B5EF4-FFF2-40B4-BE49-F238E27FC236}">
                <a16:creationId xmlns:a16="http://schemas.microsoft.com/office/drawing/2014/main" id="{06893143-5B47-C4BE-3CE7-99A245A764BD}"/>
              </a:ext>
            </a:extLst>
          </p:cNvPr>
          <p:cNvSpPr txBox="1"/>
          <p:nvPr/>
        </p:nvSpPr>
        <p:spPr>
          <a:xfrm>
            <a:off x="1201387" y="5465753"/>
            <a:ext cx="1306286" cy="281167"/>
          </a:xfrm>
          <a:prstGeom prst="rect">
            <a:avLst/>
          </a:prstGeom>
          <a:noFill/>
        </p:spPr>
        <p:txBody>
          <a:bodyPr wrap="square" rtlCol="0">
            <a:spAutoFit/>
          </a:bodyPr>
          <a:lstStyle/>
          <a:p>
            <a:r>
              <a:rPr lang="en-US" altLang="ja-JP" sz="1227" dirty="0"/>
              <a:t>[3] (p54 - 56)</a:t>
            </a:r>
            <a:endParaRPr lang="ja-JP" altLang="en-US" sz="1227" dirty="0"/>
          </a:p>
        </p:txBody>
      </p:sp>
      <p:sp>
        <p:nvSpPr>
          <p:cNvPr id="8" name="テキスト ボックス 7">
            <a:extLst>
              <a:ext uri="{FF2B5EF4-FFF2-40B4-BE49-F238E27FC236}">
                <a16:creationId xmlns:a16="http://schemas.microsoft.com/office/drawing/2014/main" id="{9D99E3C6-FD29-ABA7-4609-BA902CE3EA36}"/>
              </a:ext>
            </a:extLst>
          </p:cNvPr>
          <p:cNvSpPr txBox="1"/>
          <p:nvPr/>
        </p:nvSpPr>
        <p:spPr>
          <a:xfrm>
            <a:off x="3539094" y="272893"/>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 - Energy Source – [3] </a:t>
            </a:r>
          </a:p>
        </p:txBody>
      </p:sp>
    </p:spTree>
    <p:extLst>
      <p:ext uri="{BB962C8B-B14F-4D97-AF65-F5344CB8AC3E}">
        <p14:creationId xmlns:p14="http://schemas.microsoft.com/office/powerpoint/2010/main" val="8253831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24E33490-871F-6730-FA00-EF16BD9070BC}"/>
              </a:ext>
            </a:extLst>
          </p:cNvPr>
          <p:cNvSpPr txBox="1"/>
          <p:nvPr/>
        </p:nvSpPr>
        <p:spPr>
          <a:xfrm>
            <a:off x="1992651" y="1202246"/>
            <a:ext cx="6296043" cy="372090"/>
          </a:xfrm>
          <a:prstGeom prst="rect">
            <a:avLst/>
          </a:prstGeom>
          <a:noFill/>
        </p:spPr>
        <p:txBody>
          <a:bodyPr wrap="square">
            <a:spAutoFit/>
          </a:bodyPr>
          <a:lstStyle/>
          <a:p>
            <a:pPr marL="25976">
              <a:spcBef>
                <a:spcPts val="68"/>
              </a:spcBef>
            </a:pPr>
            <a:r>
              <a:rPr lang="en-US" altLang="ja-JP" sz="2727" b="1" baseline="23391" dirty="0">
                <a:solidFill>
                  <a:schemeClr val="bg1"/>
                </a:solidFill>
                <a:latin typeface="Arial" panose="020B0604020202020204" pitchFamily="34" charset="0"/>
                <a:cs typeface="Arial" panose="020B0604020202020204" pitchFamily="34" charset="0"/>
              </a:rPr>
              <a:t>Experimental setup:</a:t>
            </a:r>
          </a:p>
        </p:txBody>
      </p:sp>
      <p:grpSp>
        <p:nvGrpSpPr>
          <p:cNvPr id="8" name="グループ化 7">
            <a:extLst>
              <a:ext uri="{FF2B5EF4-FFF2-40B4-BE49-F238E27FC236}">
                <a16:creationId xmlns:a16="http://schemas.microsoft.com/office/drawing/2014/main" id="{5FFBB57D-AE3F-6368-3E20-68F3B7E3AD1B}"/>
              </a:ext>
            </a:extLst>
          </p:cNvPr>
          <p:cNvGrpSpPr/>
          <p:nvPr/>
        </p:nvGrpSpPr>
        <p:grpSpPr>
          <a:xfrm>
            <a:off x="4150158" y="814573"/>
            <a:ext cx="3629170" cy="3784535"/>
            <a:chOff x="550607" y="1544705"/>
            <a:chExt cx="4513006" cy="4178710"/>
          </a:xfrm>
        </p:grpSpPr>
        <p:cxnSp>
          <p:nvCxnSpPr>
            <p:cNvPr id="9" name="直線矢印コネクタ 8">
              <a:extLst>
                <a:ext uri="{FF2B5EF4-FFF2-40B4-BE49-F238E27FC236}">
                  <a16:creationId xmlns:a16="http://schemas.microsoft.com/office/drawing/2014/main" id="{F8E02A55-3918-159E-5886-3899FC686AB4}"/>
                </a:ext>
              </a:extLst>
            </p:cNvPr>
            <p:cNvCxnSpPr>
              <a:cxnSpLocks/>
            </p:cNvCxnSpPr>
            <p:nvPr/>
          </p:nvCxnSpPr>
          <p:spPr>
            <a:xfrm flipV="1">
              <a:off x="2379407" y="1544705"/>
              <a:ext cx="0" cy="25834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直線矢印コネクタ 9">
              <a:extLst>
                <a:ext uri="{FF2B5EF4-FFF2-40B4-BE49-F238E27FC236}">
                  <a16:creationId xmlns:a16="http://schemas.microsoft.com/office/drawing/2014/main" id="{1C1554B8-3F9E-B268-347D-A02735F6A289}"/>
                </a:ext>
              </a:extLst>
            </p:cNvPr>
            <p:cNvCxnSpPr/>
            <p:nvPr/>
          </p:nvCxnSpPr>
          <p:spPr>
            <a:xfrm flipH="1">
              <a:off x="550607" y="4110924"/>
              <a:ext cx="1809135" cy="16124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直線矢印コネクタ 10">
              <a:extLst>
                <a:ext uri="{FF2B5EF4-FFF2-40B4-BE49-F238E27FC236}">
                  <a16:creationId xmlns:a16="http://schemas.microsoft.com/office/drawing/2014/main" id="{8A6856AB-7415-D833-CA33-EEFF3A3A38BF}"/>
                </a:ext>
              </a:extLst>
            </p:cNvPr>
            <p:cNvCxnSpPr>
              <a:cxnSpLocks/>
            </p:cNvCxnSpPr>
            <p:nvPr/>
          </p:nvCxnSpPr>
          <p:spPr>
            <a:xfrm>
              <a:off x="2379407" y="4128131"/>
              <a:ext cx="26842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テキスト ボックス 11">
              <a:extLst>
                <a:ext uri="{FF2B5EF4-FFF2-40B4-BE49-F238E27FC236}">
                  <a16:creationId xmlns:a16="http://schemas.microsoft.com/office/drawing/2014/main" id="{F8EF03F1-55E0-FB6F-904D-FA9F6CC3052C}"/>
                </a:ext>
              </a:extLst>
            </p:cNvPr>
            <p:cNvSpPr txBox="1"/>
            <p:nvPr/>
          </p:nvSpPr>
          <p:spPr>
            <a:xfrm>
              <a:off x="855405" y="5398328"/>
              <a:ext cx="1524000" cy="310452"/>
            </a:xfrm>
            <a:prstGeom prst="rect">
              <a:avLst/>
            </a:prstGeom>
            <a:noFill/>
          </p:spPr>
          <p:txBody>
            <a:bodyPr wrap="square" rtlCol="0">
              <a:spAutoFit/>
            </a:bodyPr>
            <a:lstStyle/>
            <a:p>
              <a:r>
                <a:rPr lang="en-US" altLang="ja-JP" sz="1227" dirty="0"/>
                <a:t>x (Analyzer)</a:t>
              </a:r>
              <a:endParaRPr lang="ja-JP" altLang="en-US" sz="1227" dirty="0"/>
            </a:p>
          </p:txBody>
        </p:sp>
        <p:cxnSp>
          <p:nvCxnSpPr>
            <p:cNvPr id="13" name="直線矢印コネクタ 12">
              <a:extLst>
                <a:ext uri="{FF2B5EF4-FFF2-40B4-BE49-F238E27FC236}">
                  <a16:creationId xmlns:a16="http://schemas.microsoft.com/office/drawing/2014/main" id="{2AD88287-D641-434F-E8DD-0B9C16E7A492}"/>
                </a:ext>
              </a:extLst>
            </p:cNvPr>
            <p:cNvCxnSpPr>
              <a:endCxn id="22" idx="2"/>
            </p:cNvCxnSpPr>
            <p:nvPr/>
          </p:nvCxnSpPr>
          <p:spPr>
            <a:xfrm flipH="1" flipV="1">
              <a:off x="2379406" y="4128131"/>
              <a:ext cx="1337182" cy="145486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直線コネクタ 13">
              <a:extLst>
                <a:ext uri="{FF2B5EF4-FFF2-40B4-BE49-F238E27FC236}">
                  <a16:creationId xmlns:a16="http://schemas.microsoft.com/office/drawing/2014/main" id="{D76C6F34-0EF4-E752-16B9-2EFAFDA64226}"/>
                </a:ext>
              </a:extLst>
            </p:cNvPr>
            <p:cNvCxnSpPr/>
            <p:nvPr/>
          </p:nvCxnSpPr>
          <p:spPr>
            <a:xfrm flipV="1">
              <a:off x="3716588" y="4622202"/>
              <a:ext cx="0" cy="960792"/>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円弧 14">
              <a:extLst>
                <a:ext uri="{FF2B5EF4-FFF2-40B4-BE49-F238E27FC236}">
                  <a16:creationId xmlns:a16="http://schemas.microsoft.com/office/drawing/2014/main" id="{0D653AEF-1219-C79F-88AE-0C65EDBFD567}"/>
                </a:ext>
              </a:extLst>
            </p:cNvPr>
            <p:cNvSpPr/>
            <p:nvPr/>
          </p:nvSpPr>
          <p:spPr>
            <a:xfrm rot="4536741">
              <a:off x="2589028" y="4243535"/>
              <a:ext cx="417870" cy="341664"/>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16" name="円弧 15">
              <a:extLst>
                <a:ext uri="{FF2B5EF4-FFF2-40B4-BE49-F238E27FC236}">
                  <a16:creationId xmlns:a16="http://schemas.microsoft.com/office/drawing/2014/main" id="{A6358A2C-508F-2855-94E3-0CBEA2AB9861}"/>
                </a:ext>
              </a:extLst>
            </p:cNvPr>
            <p:cNvSpPr/>
            <p:nvPr/>
          </p:nvSpPr>
          <p:spPr>
            <a:xfrm rot="6807684">
              <a:off x="1226643" y="3494597"/>
              <a:ext cx="1730464" cy="1612488"/>
            </a:xfrm>
            <a:prstGeom prst="arc">
              <a:avLst>
                <a:gd name="adj1" fmla="val 16362885"/>
                <a:gd name="adj2" fmla="val 1169601"/>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dirty="0"/>
            </a:p>
          </p:txBody>
        </p:sp>
        <p:sp>
          <p:nvSpPr>
            <p:cNvPr id="17" name="テキスト ボックス 16">
              <a:extLst>
                <a:ext uri="{FF2B5EF4-FFF2-40B4-BE49-F238E27FC236}">
                  <a16:creationId xmlns:a16="http://schemas.microsoft.com/office/drawing/2014/main" id="{8C968801-9781-2184-3F01-35023954A18B}"/>
                </a:ext>
              </a:extLst>
            </p:cNvPr>
            <p:cNvSpPr txBox="1"/>
            <p:nvPr/>
          </p:nvSpPr>
          <p:spPr>
            <a:xfrm>
              <a:off x="2838236" y="4424199"/>
              <a:ext cx="406403" cy="310452"/>
            </a:xfrm>
            <a:prstGeom prst="rect">
              <a:avLst/>
            </a:prstGeom>
            <a:noFill/>
          </p:spPr>
          <p:txBody>
            <a:bodyPr wrap="square" rtlCol="0">
              <a:spAutoFit/>
            </a:bodyPr>
            <a:lstStyle/>
            <a:p>
              <a:r>
                <a:rPr lang="en-US" altLang="ja-JP" sz="1227" dirty="0"/>
                <a:t>α</a:t>
              </a:r>
              <a:endParaRPr lang="ja-JP" altLang="en-US" sz="1227" dirty="0"/>
            </a:p>
          </p:txBody>
        </p:sp>
        <p:sp>
          <p:nvSpPr>
            <p:cNvPr id="18" name="テキスト ボックス 17">
              <a:extLst>
                <a:ext uri="{FF2B5EF4-FFF2-40B4-BE49-F238E27FC236}">
                  <a16:creationId xmlns:a16="http://schemas.microsoft.com/office/drawing/2014/main" id="{19C3B1D1-8CAD-D624-9F76-81EB90F231A9}"/>
                </a:ext>
              </a:extLst>
            </p:cNvPr>
            <p:cNvSpPr txBox="1"/>
            <p:nvPr/>
          </p:nvSpPr>
          <p:spPr>
            <a:xfrm>
              <a:off x="2054149" y="4605296"/>
              <a:ext cx="491615" cy="310452"/>
            </a:xfrm>
            <a:prstGeom prst="rect">
              <a:avLst/>
            </a:prstGeom>
            <a:noFill/>
          </p:spPr>
          <p:txBody>
            <a:bodyPr wrap="square" rtlCol="0">
              <a:spAutoFit/>
            </a:bodyPr>
            <a:lstStyle/>
            <a:p>
              <a:r>
                <a:rPr lang="en-US" altLang="ja-JP" sz="1227" dirty="0"/>
                <a:t>β</a:t>
              </a:r>
              <a:endParaRPr lang="ja-JP" altLang="en-US" sz="1227" dirty="0"/>
            </a:p>
          </p:txBody>
        </p:sp>
        <p:cxnSp>
          <p:nvCxnSpPr>
            <p:cNvPr id="19" name="直線コネクタ 18">
              <a:extLst>
                <a:ext uri="{FF2B5EF4-FFF2-40B4-BE49-F238E27FC236}">
                  <a16:creationId xmlns:a16="http://schemas.microsoft.com/office/drawing/2014/main" id="{317CCE34-0339-6516-0DEC-7A1E1EAE32D2}"/>
                </a:ext>
              </a:extLst>
            </p:cNvPr>
            <p:cNvCxnSpPr>
              <a:stCxn id="22" idx="2"/>
            </p:cNvCxnSpPr>
            <p:nvPr/>
          </p:nvCxnSpPr>
          <p:spPr>
            <a:xfrm>
              <a:off x="2379406" y="4128131"/>
              <a:ext cx="1337182" cy="494071"/>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直線コネクタ 19">
              <a:extLst>
                <a:ext uri="{FF2B5EF4-FFF2-40B4-BE49-F238E27FC236}">
                  <a16:creationId xmlns:a16="http://schemas.microsoft.com/office/drawing/2014/main" id="{5D199C9A-B81B-EAB0-5402-B87C610DC5CC}"/>
                </a:ext>
              </a:extLst>
            </p:cNvPr>
            <p:cNvCxnSpPr/>
            <p:nvPr/>
          </p:nvCxnSpPr>
          <p:spPr>
            <a:xfrm>
              <a:off x="3490452" y="4538868"/>
              <a:ext cx="0" cy="251093"/>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直線コネクタ 20">
              <a:extLst>
                <a:ext uri="{FF2B5EF4-FFF2-40B4-BE49-F238E27FC236}">
                  <a16:creationId xmlns:a16="http://schemas.microsoft.com/office/drawing/2014/main" id="{9FF607CF-E133-764E-30FA-D413AE4B68C3}"/>
                </a:ext>
              </a:extLst>
            </p:cNvPr>
            <p:cNvCxnSpPr/>
            <p:nvPr/>
          </p:nvCxnSpPr>
          <p:spPr>
            <a:xfrm>
              <a:off x="3490452" y="4789961"/>
              <a:ext cx="226136" cy="65601"/>
            </a:xfrm>
            <a:prstGeom prst="line">
              <a:avLst/>
            </a:prstGeom>
          </p:spPr>
          <p:style>
            <a:lnRef idx="2">
              <a:schemeClr val="accent1"/>
            </a:lnRef>
            <a:fillRef idx="0">
              <a:schemeClr val="accent1"/>
            </a:fillRef>
            <a:effectRef idx="1">
              <a:schemeClr val="accent1"/>
            </a:effectRef>
            <a:fontRef idx="minor">
              <a:schemeClr val="tx1"/>
            </a:fontRef>
          </p:style>
        </p:cxnSp>
        <p:sp>
          <p:nvSpPr>
            <p:cNvPr id="22" name="正方形/長方形 21">
              <a:extLst>
                <a:ext uri="{FF2B5EF4-FFF2-40B4-BE49-F238E27FC236}">
                  <a16:creationId xmlns:a16="http://schemas.microsoft.com/office/drawing/2014/main" id="{3B3E2346-0917-D586-0EFD-EB826440CC3F}"/>
                </a:ext>
              </a:extLst>
            </p:cNvPr>
            <p:cNvSpPr/>
            <p:nvPr/>
          </p:nvSpPr>
          <p:spPr>
            <a:xfrm>
              <a:off x="1514172" y="3184234"/>
              <a:ext cx="1730467" cy="943897"/>
            </a:xfrm>
            <a:prstGeom prst="rect">
              <a:avLst/>
            </a:prstGeom>
            <a:solidFill>
              <a:schemeClr val="accent6"/>
            </a:solidFill>
            <a:scene3d>
              <a:camera prst="isometricOffAxis2Lef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grpSp>
      <p:sp>
        <p:nvSpPr>
          <p:cNvPr id="24" name="テキスト ボックス 23">
            <a:extLst>
              <a:ext uri="{FF2B5EF4-FFF2-40B4-BE49-F238E27FC236}">
                <a16:creationId xmlns:a16="http://schemas.microsoft.com/office/drawing/2014/main" id="{6E696E2A-F4F9-9216-3C89-877C17CCD301}"/>
              </a:ext>
            </a:extLst>
          </p:cNvPr>
          <p:cNvSpPr txBox="1"/>
          <p:nvPr/>
        </p:nvSpPr>
        <p:spPr>
          <a:xfrm>
            <a:off x="2438331" y="4702342"/>
            <a:ext cx="6296043" cy="1593065"/>
          </a:xfrm>
          <a:prstGeom prst="rect">
            <a:avLst/>
          </a:prstGeom>
          <a:noFill/>
        </p:spPr>
        <p:txBody>
          <a:bodyPr wrap="square" rtlCol="0">
            <a:spAutoFit/>
          </a:bodyPr>
          <a:lstStyle/>
          <a:p>
            <a:r>
              <a:rPr lang="ja-JP" altLang="en-US" sz="1227" dirty="0"/>
              <a:t>・</a:t>
            </a:r>
            <a:r>
              <a:rPr lang="en-US" altLang="ja-JP" sz="1705" dirty="0"/>
              <a:t>Analyzer axis is normal to the surface and fixed during the experiment.</a:t>
            </a:r>
          </a:p>
          <a:p>
            <a:endParaRPr lang="en-US" altLang="ja-JP" sz="1705" dirty="0"/>
          </a:p>
          <a:p>
            <a:r>
              <a:rPr lang="ja-JP" altLang="en-US" sz="1705" dirty="0"/>
              <a:t>・</a:t>
            </a:r>
            <a:r>
              <a:rPr lang="en-US" altLang="ja-JP" sz="1705" dirty="0"/>
              <a:t>Angle between the analyzer axis and x-ray</a:t>
            </a:r>
          </a:p>
          <a:p>
            <a:r>
              <a:rPr lang="en-US" altLang="ja-JP" sz="1705" dirty="0"/>
              <a:t>Axis = β = 55.15°(α = -44.7°)</a:t>
            </a:r>
          </a:p>
          <a:p>
            <a:endParaRPr lang="en-US" altLang="ja-JP" sz="1227" dirty="0"/>
          </a:p>
        </p:txBody>
      </p:sp>
      <p:sp>
        <p:nvSpPr>
          <p:cNvPr id="2" name="フッター プレースホルダー 1">
            <a:extLst>
              <a:ext uri="{FF2B5EF4-FFF2-40B4-BE49-F238E27FC236}">
                <a16:creationId xmlns:a16="http://schemas.microsoft.com/office/drawing/2014/main" id="{2DE45510-24ED-5CB9-A6B6-BB66C44F2F56}"/>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3" name="スライド番号プレースホルダー 2">
            <a:extLst>
              <a:ext uri="{FF2B5EF4-FFF2-40B4-BE49-F238E27FC236}">
                <a16:creationId xmlns:a16="http://schemas.microsoft.com/office/drawing/2014/main" id="{16F48445-4550-0371-99D8-93C119203150}"/>
              </a:ext>
            </a:extLst>
          </p:cNvPr>
          <p:cNvSpPr>
            <a:spLocks noGrp="1"/>
          </p:cNvSpPr>
          <p:nvPr>
            <p:ph type="sldNum" sz="quarter" idx="12"/>
          </p:nvPr>
        </p:nvSpPr>
        <p:spPr/>
        <p:txBody>
          <a:bodyPr/>
          <a:lstStyle/>
          <a:p>
            <a:fld id="{B21B9B4F-A4D2-4B49-B820-CCE4FA55D23B}" type="slidenum">
              <a:rPr kumimoji="1" lang="ja-JP" altLang="en-US" smtClean="0"/>
              <a:t>54</a:t>
            </a:fld>
            <a:endParaRPr kumimoji="1" lang="ja-JP" altLang="en-US" dirty="0"/>
          </a:p>
        </p:txBody>
      </p:sp>
      <p:sp>
        <p:nvSpPr>
          <p:cNvPr id="4" name="日付プレースホルダー 3">
            <a:extLst>
              <a:ext uri="{FF2B5EF4-FFF2-40B4-BE49-F238E27FC236}">
                <a16:creationId xmlns:a16="http://schemas.microsoft.com/office/drawing/2014/main" id="{C3E0F0AE-5356-DBF9-37D6-481BDB4BCFED}"/>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5" name="テキスト ボックス 4">
            <a:extLst>
              <a:ext uri="{FF2B5EF4-FFF2-40B4-BE49-F238E27FC236}">
                <a16:creationId xmlns:a16="http://schemas.microsoft.com/office/drawing/2014/main" id="{23EBA720-3D17-2A53-9319-B73D01137E18}"/>
              </a:ext>
            </a:extLst>
          </p:cNvPr>
          <p:cNvSpPr txBox="1"/>
          <p:nvPr/>
        </p:nvSpPr>
        <p:spPr>
          <a:xfrm>
            <a:off x="3759738" y="271215"/>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 - Geometry - </a:t>
            </a:r>
          </a:p>
        </p:txBody>
      </p:sp>
    </p:spTree>
    <p:extLst>
      <p:ext uri="{BB962C8B-B14F-4D97-AF65-F5344CB8AC3E}">
        <p14:creationId xmlns:p14="http://schemas.microsoft.com/office/powerpoint/2010/main" val="42551727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BD04EC14-6323-52D2-1903-3ABF2C6106F5}"/>
              </a:ext>
            </a:extLst>
          </p:cNvPr>
          <p:cNvSpPr txBox="1"/>
          <p:nvPr/>
        </p:nvSpPr>
        <p:spPr>
          <a:xfrm>
            <a:off x="1992651" y="1202246"/>
            <a:ext cx="7537268" cy="372090"/>
          </a:xfrm>
          <a:prstGeom prst="rect">
            <a:avLst/>
          </a:prstGeom>
          <a:noFill/>
        </p:spPr>
        <p:txBody>
          <a:bodyPr wrap="square">
            <a:spAutoFit/>
          </a:bodyPr>
          <a:lstStyle/>
          <a:p>
            <a:pPr marL="25976">
              <a:spcBef>
                <a:spcPts val="68"/>
              </a:spcBef>
            </a:pPr>
            <a:r>
              <a:rPr lang="en-US" altLang="ja-JP" sz="2727" b="1" baseline="23391" dirty="0">
                <a:solidFill>
                  <a:schemeClr val="bg1"/>
                </a:solidFill>
                <a:latin typeface="Arial" panose="020B0604020202020204" pitchFamily="34" charset="0"/>
                <a:cs typeface="Arial" panose="020B0604020202020204" pitchFamily="34" charset="0"/>
              </a:rPr>
              <a:t>Experimental setup: Experiment and numeral setups, consistency</a:t>
            </a:r>
          </a:p>
        </p:txBody>
      </p:sp>
      <p:grpSp>
        <p:nvGrpSpPr>
          <p:cNvPr id="6" name="グループ化 5">
            <a:extLst>
              <a:ext uri="{FF2B5EF4-FFF2-40B4-BE49-F238E27FC236}">
                <a16:creationId xmlns:a16="http://schemas.microsoft.com/office/drawing/2014/main" id="{F1EADEFA-BCDF-4E2E-3187-FD050F60BF45}"/>
              </a:ext>
            </a:extLst>
          </p:cNvPr>
          <p:cNvGrpSpPr/>
          <p:nvPr/>
        </p:nvGrpSpPr>
        <p:grpSpPr>
          <a:xfrm>
            <a:off x="1909102" y="1363937"/>
            <a:ext cx="3480335" cy="3397412"/>
            <a:chOff x="550607" y="1544705"/>
            <a:chExt cx="4513006" cy="4302872"/>
          </a:xfrm>
        </p:grpSpPr>
        <p:cxnSp>
          <p:nvCxnSpPr>
            <p:cNvPr id="7" name="直線矢印コネクタ 6">
              <a:extLst>
                <a:ext uri="{FF2B5EF4-FFF2-40B4-BE49-F238E27FC236}">
                  <a16:creationId xmlns:a16="http://schemas.microsoft.com/office/drawing/2014/main" id="{51ACB8C9-444D-7CFA-03B0-170DC106E246}"/>
                </a:ext>
              </a:extLst>
            </p:cNvPr>
            <p:cNvCxnSpPr>
              <a:cxnSpLocks/>
            </p:cNvCxnSpPr>
            <p:nvPr/>
          </p:nvCxnSpPr>
          <p:spPr>
            <a:xfrm flipV="1">
              <a:off x="2379407" y="1544705"/>
              <a:ext cx="0" cy="25834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直線矢印コネクタ 7">
              <a:extLst>
                <a:ext uri="{FF2B5EF4-FFF2-40B4-BE49-F238E27FC236}">
                  <a16:creationId xmlns:a16="http://schemas.microsoft.com/office/drawing/2014/main" id="{55B42BC2-FD57-9AEA-F8D6-AB0C3A8B1842}"/>
                </a:ext>
              </a:extLst>
            </p:cNvPr>
            <p:cNvCxnSpPr/>
            <p:nvPr/>
          </p:nvCxnSpPr>
          <p:spPr>
            <a:xfrm flipH="1">
              <a:off x="550607" y="4110924"/>
              <a:ext cx="1809135" cy="16124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直線矢印コネクタ 8">
              <a:extLst>
                <a:ext uri="{FF2B5EF4-FFF2-40B4-BE49-F238E27FC236}">
                  <a16:creationId xmlns:a16="http://schemas.microsoft.com/office/drawing/2014/main" id="{1FD74525-0320-EDB3-4B6A-4B3877CA22A6}"/>
                </a:ext>
              </a:extLst>
            </p:cNvPr>
            <p:cNvCxnSpPr>
              <a:cxnSpLocks/>
            </p:cNvCxnSpPr>
            <p:nvPr/>
          </p:nvCxnSpPr>
          <p:spPr>
            <a:xfrm>
              <a:off x="2379407" y="4128131"/>
              <a:ext cx="26842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 name="テキスト ボックス 9">
              <a:extLst>
                <a:ext uri="{FF2B5EF4-FFF2-40B4-BE49-F238E27FC236}">
                  <a16:creationId xmlns:a16="http://schemas.microsoft.com/office/drawing/2014/main" id="{92AA443A-C4AC-F819-988F-F36225F79E84}"/>
                </a:ext>
              </a:extLst>
            </p:cNvPr>
            <p:cNvSpPr txBox="1"/>
            <p:nvPr/>
          </p:nvSpPr>
          <p:spPr>
            <a:xfrm>
              <a:off x="855405" y="5398329"/>
              <a:ext cx="2161186" cy="449248"/>
            </a:xfrm>
            <a:prstGeom prst="rect">
              <a:avLst/>
            </a:prstGeom>
            <a:noFill/>
          </p:spPr>
          <p:txBody>
            <a:bodyPr wrap="square" rtlCol="0">
              <a:spAutoFit/>
            </a:bodyPr>
            <a:lstStyle/>
            <a:p>
              <a:r>
                <a:rPr lang="en-US" altLang="ja-JP" sz="1705" dirty="0"/>
                <a:t>x</a:t>
              </a:r>
              <a:r>
                <a:rPr lang="en-US" altLang="ja-JP" sz="1227" dirty="0"/>
                <a:t> </a:t>
              </a:r>
              <a:r>
                <a:rPr lang="en-US" altLang="ja-JP" sz="1705" dirty="0"/>
                <a:t>(Analyzer)</a:t>
              </a:r>
              <a:endParaRPr lang="ja-JP" altLang="en-US" sz="1705" dirty="0"/>
            </a:p>
          </p:txBody>
        </p:sp>
        <p:cxnSp>
          <p:nvCxnSpPr>
            <p:cNvPr id="11" name="直線矢印コネクタ 10">
              <a:extLst>
                <a:ext uri="{FF2B5EF4-FFF2-40B4-BE49-F238E27FC236}">
                  <a16:creationId xmlns:a16="http://schemas.microsoft.com/office/drawing/2014/main" id="{4350E031-6676-5A7D-82CE-E5291DA2DDA4}"/>
                </a:ext>
              </a:extLst>
            </p:cNvPr>
            <p:cNvCxnSpPr>
              <a:endCxn id="20" idx="2"/>
            </p:cNvCxnSpPr>
            <p:nvPr/>
          </p:nvCxnSpPr>
          <p:spPr>
            <a:xfrm flipH="1" flipV="1">
              <a:off x="2379406" y="4128131"/>
              <a:ext cx="1337182" cy="145486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直線コネクタ 11">
              <a:extLst>
                <a:ext uri="{FF2B5EF4-FFF2-40B4-BE49-F238E27FC236}">
                  <a16:creationId xmlns:a16="http://schemas.microsoft.com/office/drawing/2014/main" id="{BBCF8E50-AA38-E072-5CAC-ACF3AFB6E598}"/>
                </a:ext>
              </a:extLst>
            </p:cNvPr>
            <p:cNvCxnSpPr/>
            <p:nvPr/>
          </p:nvCxnSpPr>
          <p:spPr>
            <a:xfrm flipV="1">
              <a:off x="3716588" y="4622202"/>
              <a:ext cx="0" cy="960792"/>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円弧 12">
              <a:extLst>
                <a:ext uri="{FF2B5EF4-FFF2-40B4-BE49-F238E27FC236}">
                  <a16:creationId xmlns:a16="http://schemas.microsoft.com/office/drawing/2014/main" id="{21340C40-122C-28D4-6571-D99C5E3FA9F5}"/>
                </a:ext>
              </a:extLst>
            </p:cNvPr>
            <p:cNvSpPr/>
            <p:nvPr/>
          </p:nvSpPr>
          <p:spPr>
            <a:xfrm rot="4536741">
              <a:off x="2589028" y="4243535"/>
              <a:ext cx="417870" cy="341664"/>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14" name="円弧 13">
              <a:extLst>
                <a:ext uri="{FF2B5EF4-FFF2-40B4-BE49-F238E27FC236}">
                  <a16:creationId xmlns:a16="http://schemas.microsoft.com/office/drawing/2014/main" id="{F7615B1F-14E8-9D14-6726-F448252DD87A}"/>
                </a:ext>
              </a:extLst>
            </p:cNvPr>
            <p:cNvSpPr/>
            <p:nvPr/>
          </p:nvSpPr>
          <p:spPr>
            <a:xfrm rot="6807684">
              <a:off x="1226643" y="3494597"/>
              <a:ext cx="1730464" cy="1612488"/>
            </a:xfrm>
            <a:prstGeom prst="arc">
              <a:avLst>
                <a:gd name="adj1" fmla="val 16200000"/>
                <a:gd name="adj2" fmla="val 1393205"/>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15" name="テキスト ボックス 14">
              <a:extLst>
                <a:ext uri="{FF2B5EF4-FFF2-40B4-BE49-F238E27FC236}">
                  <a16:creationId xmlns:a16="http://schemas.microsoft.com/office/drawing/2014/main" id="{5BA451F2-8B95-EB6A-CA4E-4CBA00C7DC98}"/>
                </a:ext>
              </a:extLst>
            </p:cNvPr>
            <p:cNvSpPr txBox="1"/>
            <p:nvPr/>
          </p:nvSpPr>
          <p:spPr>
            <a:xfrm>
              <a:off x="2838236" y="4424199"/>
              <a:ext cx="406402" cy="356102"/>
            </a:xfrm>
            <a:prstGeom prst="rect">
              <a:avLst/>
            </a:prstGeom>
            <a:noFill/>
          </p:spPr>
          <p:txBody>
            <a:bodyPr wrap="square" rtlCol="0">
              <a:spAutoFit/>
            </a:bodyPr>
            <a:lstStyle/>
            <a:p>
              <a:r>
                <a:rPr lang="en-US" altLang="ja-JP" sz="1227" dirty="0"/>
                <a:t>α</a:t>
              </a:r>
              <a:endParaRPr lang="ja-JP" altLang="en-US" sz="1227" dirty="0"/>
            </a:p>
          </p:txBody>
        </p:sp>
        <p:sp>
          <p:nvSpPr>
            <p:cNvPr id="16" name="テキスト ボックス 15">
              <a:extLst>
                <a:ext uri="{FF2B5EF4-FFF2-40B4-BE49-F238E27FC236}">
                  <a16:creationId xmlns:a16="http://schemas.microsoft.com/office/drawing/2014/main" id="{44C2F037-F508-1433-AE39-605ECAC292C0}"/>
                </a:ext>
              </a:extLst>
            </p:cNvPr>
            <p:cNvSpPr txBox="1"/>
            <p:nvPr/>
          </p:nvSpPr>
          <p:spPr>
            <a:xfrm>
              <a:off x="2054149" y="4605295"/>
              <a:ext cx="491615" cy="356102"/>
            </a:xfrm>
            <a:prstGeom prst="rect">
              <a:avLst/>
            </a:prstGeom>
            <a:noFill/>
          </p:spPr>
          <p:txBody>
            <a:bodyPr wrap="square" rtlCol="0">
              <a:spAutoFit/>
            </a:bodyPr>
            <a:lstStyle/>
            <a:p>
              <a:r>
                <a:rPr lang="en-US" altLang="ja-JP" sz="1227" dirty="0"/>
                <a:t>β</a:t>
              </a:r>
              <a:endParaRPr lang="ja-JP" altLang="en-US" sz="1227" dirty="0"/>
            </a:p>
          </p:txBody>
        </p:sp>
        <p:cxnSp>
          <p:nvCxnSpPr>
            <p:cNvPr id="17" name="直線コネクタ 16">
              <a:extLst>
                <a:ext uri="{FF2B5EF4-FFF2-40B4-BE49-F238E27FC236}">
                  <a16:creationId xmlns:a16="http://schemas.microsoft.com/office/drawing/2014/main" id="{91723B21-5986-55A2-8365-8597F9143754}"/>
                </a:ext>
              </a:extLst>
            </p:cNvPr>
            <p:cNvCxnSpPr>
              <a:stCxn id="20" idx="2"/>
            </p:cNvCxnSpPr>
            <p:nvPr/>
          </p:nvCxnSpPr>
          <p:spPr>
            <a:xfrm>
              <a:off x="2379406" y="4128131"/>
              <a:ext cx="1337182" cy="494071"/>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直線コネクタ 17">
              <a:extLst>
                <a:ext uri="{FF2B5EF4-FFF2-40B4-BE49-F238E27FC236}">
                  <a16:creationId xmlns:a16="http://schemas.microsoft.com/office/drawing/2014/main" id="{F54D136D-68F6-9690-9E62-FE9281F6079E}"/>
                </a:ext>
              </a:extLst>
            </p:cNvPr>
            <p:cNvCxnSpPr/>
            <p:nvPr/>
          </p:nvCxnSpPr>
          <p:spPr>
            <a:xfrm>
              <a:off x="3490452" y="4538868"/>
              <a:ext cx="0" cy="251093"/>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直線コネクタ 18">
              <a:extLst>
                <a:ext uri="{FF2B5EF4-FFF2-40B4-BE49-F238E27FC236}">
                  <a16:creationId xmlns:a16="http://schemas.microsoft.com/office/drawing/2014/main" id="{4564A22D-0138-FDAC-8E53-E097D2E67498}"/>
                </a:ext>
              </a:extLst>
            </p:cNvPr>
            <p:cNvCxnSpPr/>
            <p:nvPr/>
          </p:nvCxnSpPr>
          <p:spPr>
            <a:xfrm>
              <a:off x="3490452" y="4789961"/>
              <a:ext cx="226136" cy="65601"/>
            </a:xfrm>
            <a:prstGeom prst="line">
              <a:avLst/>
            </a:prstGeom>
          </p:spPr>
          <p:style>
            <a:lnRef idx="2">
              <a:schemeClr val="accent1"/>
            </a:lnRef>
            <a:fillRef idx="0">
              <a:schemeClr val="accent1"/>
            </a:fillRef>
            <a:effectRef idx="1">
              <a:schemeClr val="accent1"/>
            </a:effectRef>
            <a:fontRef idx="minor">
              <a:schemeClr val="tx1"/>
            </a:fontRef>
          </p:style>
        </p:cxnSp>
        <p:sp>
          <p:nvSpPr>
            <p:cNvPr id="20" name="正方形/長方形 19">
              <a:extLst>
                <a:ext uri="{FF2B5EF4-FFF2-40B4-BE49-F238E27FC236}">
                  <a16:creationId xmlns:a16="http://schemas.microsoft.com/office/drawing/2014/main" id="{6EE7E431-E08F-72C6-8EC8-E1A640A25AF5}"/>
                </a:ext>
              </a:extLst>
            </p:cNvPr>
            <p:cNvSpPr/>
            <p:nvPr/>
          </p:nvSpPr>
          <p:spPr>
            <a:xfrm>
              <a:off x="1514172" y="3184234"/>
              <a:ext cx="1730467" cy="943897"/>
            </a:xfrm>
            <a:prstGeom prst="rect">
              <a:avLst/>
            </a:prstGeom>
            <a:solidFill>
              <a:schemeClr val="accent6"/>
            </a:solidFill>
            <a:scene3d>
              <a:camera prst="isometricOffAxis2Lef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grpSp>
      <p:grpSp>
        <p:nvGrpSpPr>
          <p:cNvPr id="21" name="グループ化 20">
            <a:extLst>
              <a:ext uri="{FF2B5EF4-FFF2-40B4-BE49-F238E27FC236}">
                <a16:creationId xmlns:a16="http://schemas.microsoft.com/office/drawing/2014/main" id="{78613473-C2F3-6AC1-E293-C0626092057D}"/>
              </a:ext>
            </a:extLst>
          </p:cNvPr>
          <p:cNvGrpSpPr/>
          <p:nvPr/>
        </p:nvGrpSpPr>
        <p:grpSpPr>
          <a:xfrm>
            <a:off x="6300559" y="1339979"/>
            <a:ext cx="3896612" cy="3608456"/>
            <a:chOff x="5992761" y="1597743"/>
            <a:chExt cx="4513006" cy="4179267"/>
          </a:xfrm>
        </p:grpSpPr>
        <p:cxnSp>
          <p:nvCxnSpPr>
            <p:cNvPr id="22" name="直線矢印コネクタ 21">
              <a:extLst>
                <a:ext uri="{FF2B5EF4-FFF2-40B4-BE49-F238E27FC236}">
                  <a16:creationId xmlns:a16="http://schemas.microsoft.com/office/drawing/2014/main" id="{78ADDA39-B08C-BC53-9FB6-976E341AFD81}"/>
                </a:ext>
              </a:extLst>
            </p:cNvPr>
            <p:cNvCxnSpPr>
              <a:cxnSpLocks/>
            </p:cNvCxnSpPr>
            <p:nvPr/>
          </p:nvCxnSpPr>
          <p:spPr>
            <a:xfrm flipV="1">
              <a:off x="7821561" y="1597743"/>
              <a:ext cx="0" cy="25834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直線矢印コネクタ 22">
              <a:extLst>
                <a:ext uri="{FF2B5EF4-FFF2-40B4-BE49-F238E27FC236}">
                  <a16:creationId xmlns:a16="http://schemas.microsoft.com/office/drawing/2014/main" id="{DC14C18D-674B-01F7-83CE-4CD13A384E54}"/>
                </a:ext>
              </a:extLst>
            </p:cNvPr>
            <p:cNvCxnSpPr/>
            <p:nvPr/>
          </p:nvCxnSpPr>
          <p:spPr>
            <a:xfrm flipH="1">
              <a:off x="5992761" y="4163962"/>
              <a:ext cx="1809135" cy="16124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直線矢印コネクタ 23">
              <a:extLst>
                <a:ext uri="{FF2B5EF4-FFF2-40B4-BE49-F238E27FC236}">
                  <a16:creationId xmlns:a16="http://schemas.microsoft.com/office/drawing/2014/main" id="{E653BB7F-1241-4188-2A98-B0C9F4859187}"/>
                </a:ext>
              </a:extLst>
            </p:cNvPr>
            <p:cNvCxnSpPr>
              <a:cxnSpLocks/>
            </p:cNvCxnSpPr>
            <p:nvPr/>
          </p:nvCxnSpPr>
          <p:spPr>
            <a:xfrm>
              <a:off x="7821561" y="4181169"/>
              <a:ext cx="26842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テキスト ボックス 24">
              <a:extLst>
                <a:ext uri="{FF2B5EF4-FFF2-40B4-BE49-F238E27FC236}">
                  <a16:creationId xmlns:a16="http://schemas.microsoft.com/office/drawing/2014/main" id="{FBAC712A-8902-4A22-77F6-658A258B3D56}"/>
                </a:ext>
              </a:extLst>
            </p:cNvPr>
            <p:cNvSpPr txBox="1"/>
            <p:nvPr/>
          </p:nvSpPr>
          <p:spPr>
            <a:xfrm>
              <a:off x="6297559" y="5451366"/>
              <a:ext cx="398260" cy="325644"/>
            </a:xfrm>
            <a:prstGeom prst="rect">
              <a:avLst/>
            </a:prstGeom>
            <a:noFill/>
          </p:spPr>
          <p:txBody>
            <a:bodyPr wrap="square" rtlCol="0">
              <a:spAutoFit/>
            </a:bodyPr>
            <a:lstStyle/>
            <a:p>
              <a:r>
                <a:rPr lang="en-US" altLang="ja-JP" sz="1227" dirty="0"/>
                <a:t>x</a:t>
              </a:r>
              <a:endParaRPr lang="ja-JP" altLang="en-US" sz="1227" dirty="0"/>
            </a:p>
          </p:txBody>
        </p:sp>
        <p:cxnSp>
          <p:nvCxnSpPr>
            <p:cNvPr id="26" name="直線コネクタ 25">
              <a:extLst>
                <a:ext uri="{FF2B5EF4-FFF2-40B4-BE49-F238E27FC236}">
                  <a16:creationId xmlns:a16="http://schemas.microsoft.com/office/drawing/2014/main" id="{714D5AE2-E9FA-5259-5711-AA4E6AA8443D}"/>
                </a:ext>
              </a:extLst>
            </p:cNvPr>
            <p:cNvCxnSpPr>
              <a:cxnSpLocks/>
            </p:cNvCxnSpPr>
            <p:nvPr/>
          </p:nvCxnSpPr>
          <p:spPr>
            <a:xfrm>
              <a:off x="6176291" y="3116961"/>
              <a:ext cx="883268" cy="67273"/>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円弧 26">
              <a:extLst>
                <a:ext uri="{FF2B5EF4-FFF2-40B4-BE49-F238E27FC236}">
                  <a16:creationId xmlns:a16="http://schemas.microsoft.com/office/drawing/2014/main" id="{8B44FEB2-EDB7-B351-EA12-504008228118}"/>
                </a:ext>
              </a:extLst>
            </p:cNvPr>
            <p:cNvSpPr/>
            <p:nvPr/>
          </p:nvSpPr>
          <p:spPr>
            <a:xfrm rot="4536741">
              <a:off x="6991385" y="3454488"/>
              <a:ext cx="417870" cy="341664"/>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28" name="円弧 27">
              <a:extLst>
                <a:ext uri="{FF2B5EF4-FFF2-40B4-BE49-F238E27FC236}">
                  <a16:creationId xmlns:a16="http://schemas.microsoft.com/office/drawing/2014/main" id="{12683E22-B5BE-D656-6A00-70DCA2F26261}"/>
                </a:ext>
              </a:extLst>
            </p:cNvPr>
            <p:cNvSpPr/>
            <p:nvPr/>
          </p:nvSpPr>
          <p:spPr>
            <a:xfrm rot="15403407">
              <a:off x="6813985" y="2580861"/>
              <a:ext cx="1730464" cy="1612488"/>
            </a:xfrm>
            <a:prstGeom prst="arc">
              <a:avLst>
                <a:gd name="adj1" fmla="val 16200000"/>
                <a:gd name="adj2" fmla="val 1393205"/>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29" name="テキスト ボックス 28">
              <a:extLst>
                <a:ext uri="{FF2B5EF4-FFF2-40B4-BE49-F238E27FC236}">
                  <a16:creationId xmlns:a16="http://schemas.microsoft.com/office/drawing/2014/main" id="{512153FD-DBE7-80E0-FFCB-58509DCB8582}"/>
                </a:ext>
              </a:extLst>
            </p:cNvPr>
            <p:cNvSpPr txBox="1"/>
            <p:nvPr/>
          </p:nvSpPr>
          <p:spPr>
            <a:xfrm>
              <a:off x="6897328" y="3345413"/>
              <a:ext cx="406403" cy="325644"/>
            </a:xfrm>
            <a:prstGeom prst="rect">
              <a:avLst/>
            </a:prstGeom>
            <a:noFill/>
          </p:spPr>
          <p:txBody>
            <a:bodyPr wrap="square" rtlCol="0">
              <a:spAutoFit/>
            </a:bodyPr>
            <a:lstStyle/>
            <a:p>
              <a:r>
                <a:rPr lang="en-US" altLang="ja-JP" sz="1227" dirty="0"/>
                <a:t>α</a:t>
              </a:r>
              <a:endParaRPr lang="ja-JP" altLang="en-US" sz="1227" dirty="0"/>
            </a:p>
          </p:txBody>
        </p:sp>
        <p:sp>
          <p:nvSpPr>
            <p:cNvPr id="30" name="テキスト ボックス 29">
              <a:extLst>
                <a:ext uri="{FF2B5EF4-FFF2-40B4-BE49-F238E27FC236}">
                  <a16:creationId xmlns:a16="http://schemas.microsoft.com/office/drawing/2014/main" id="{916F90AD-E2B5-3AF9-AC1A-6AC54BFAF8F9}"/>
                </a:ext>
              </a:extLst>
            </p:cNvPr>
            <p:cNvSpPr txBox="1"/>
            <p:nvPr/>
          </p:nvSpPr>
          <p:spPr>
            <a:xfrm>
              <a:off x="7171903" y="2627581"/>
              <a:ext cx="491615" cy="325644"/>
            </a:xfrm>
            <a:prstGeom prst="rect">
              <a:avLst/>
            </a:prstGeom>
            <a:noFill/>
          </p:spPr>
          <p:txBody>
            <a:bodyPr wrap="square" rtlCol="0">
              <a:spAutoFit/>
            </a:bodyPr>
            <a:lstStyle/>
            <a:p>
              <a:r>
                <a:rPr lang="en-US" altLang="ja-JP" sz="1227" dirty="0"/>
                <a:t>β</a:t>
              </a:r>
              <a:endParaRPr lang="ja-JP" altLang="en-US" sz="1227" dirty="0"/>
            </a:p>
          </p:txBody>
        </p:sp>
        <p:cxnSp>
          <p:nvCxnSpPr>
            <p:cNvPr id="31" name="直線コネクタ 30">
              <a:extLst>
                <a:ext uri="{FF2B5EF4-FFF2-40B4-BE49-F238E27FC236}">
                  <a16:creationId xmlns:a16="http://schemas.microsoft.com/office/drawing/2014/main" id="{5780E352-8A8B-80D1-BFA8-8B0FDAD021FF}"/>
                </a:ext>
              </a:extLst>
            </p:cNvPr>
            <p:cNvCxnSpPr>
              <a:cxnSpLocks/>
            </p:cNvCxnSpPr>
            <p:nvPr/>
          </p:nvCxnSpPr>
          <p:spPr>
            <a:xfrm>
              <a:off x="6918749" y="3165729"/>
              <a:ext cx="122773" cy="2562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直線コネクタ 31">
              <a:extLst>
                <a:ext uri="{FF2B5EF4-FFF2-40B4-BE49-F238E27FC236}">
                  <a16:creationId xmlns:a16="http://schemas.microsoft.com/office/drawing/2014/main" id="{2CB44036-699D-FF76-1685-C211A669F443}"/>
                </a:ext>
              </a:extLst>
            </p:cNvPr>
            <p:cNvCxnSpPr>
              <a:cxnSpLocks/>
            </p:cNvCxnSpPr>
            <p:nvPr/>
          </p:nvCxnSpPr>
          <p:spPr>
            <a:xfrm>
              <a:off x="7041522" y="3421938"/>
              <a:ext cx="262209"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直線コネクタ 32">
              <a:extLst>
                <a:ext uri="{FF2B5EF4-FFF2-40B4-BE49-F238E27FC236}">
                  <a16:creationId xmlns:a16="http://schemas.microsoft.com/office/drawing/2014/main" id="{970117B6-F9AC-9F8A-FB66-966D9EF8FFAB}"/>
                </a:ext>
              </a:extLst>
            </p:cNvPr>
            <p:cNvCxnSpPr>
              <a:cxnSpLocks/>
            </p:cNvCxnSpPr>
            <p:nvPr/>
          </p:nvCxnSpPr>
          <p:spPr>
            <a:xfrm flipV="1">
              <a:off x="6176291" y="3140639"/>
              <a:ext cx="10104" cy="1649322"/>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4" name="円弧 33">
              <a:extLst>
                <a:ext uri="{FF2B5EF4-FFF2-40B4-BE49-F238E27FC236}">
                  <a16:creationId xmlns:a16="http://schemas.microsoft.com/office/drawing/2014/main" id="{646FCC07-8DB1-E3AE-5313-37E8F08B1DF4}"/>
                </a:ext>
              </a:extLst>
            </p:cNvPr>
            <p:cNvSpPr/>
            <p:nvPr/>
          </p:nvSpPr>
          <p:spPr>
            <a:xfrm rot="11703345">
              <a:off x="7078726" y="4345636"/>
              <a:ext cx="417870" cy="341664"/>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a:p>
          </p:txBody>
        </p:sp>
        <p:sp>
          <p:nvSpPr>
            <p:cNvPr id="35" name="テキスト ボックス 34">
              <a:extLst>
                <a:ext uri="{FF2B5EF4-FFF2-40B4-BE49-F238E27FC236}">
                  <a16:creationId xmlns:a16="http://schemas.microsoft.com/office/drawing/2014/main" id="{E9FCBE4F-FEB9-9169-BE7E-21CC201B8916}"/>
                </a:ext>
              </a:extLst>
            </p:cNvPr>
            <p:cNvSpPr txBox="1"/>
            <p:nvPr/>
          </p:nvSpPr>
          <p:spPr>
            <a:xfrm>
              <a:off x="6765500" y="4469233"/>
              <a:ext cx="406403" cy="325644"/>
            </a:xfrm>
            <a:prstGeom prst="rect">
              <a:avLst/>
            </a:prstGeom>
            <a:noFill/>
          </p:spPr>
          <p:txBody>
            <a:bodyPr wrap="square" rtlCol="0">
              <a:spAutoFit/>
            </a:bodyPr>
            <a:lstStyle/>
            <a:p>
              <a:r>
                <a:rPr lang="en-US" altLang="ja-JP" sz="1227" dirty="0"/>
                <a:t>α</a:t>
              </a:r>
              <a:endParaRPr lang="ja-JP" altLang="en-US" sz="1227" dirty="0"/>
            </a:p>
          </p:txBody>
        </p:sp>
        <p:sp>
          <p:nvSpPr>
            <p:cNvPr id="36" name="正方形/長方形 35">
              <a:extLst>
                <a:ext uri="{FF2B5EF4-FFF2-40B4-BE49-F238E27FC236}">
                  <a16:creationId xmlns:a16="http://schemas.microsoft.com/office/drawing/2014/main" id="{CB89B4E3-2BD6-640C-F206-6167DD0FA9EE}"/>
                </a:ext>
              </a:extLst>
            </p:cNvPr>
            <p:cNvSpPr/>
            <p:nvPr/>
          </p:nvSpPr>
          <p:spPr>
            <a:xfrm>
              <a:off x="6887629" y="3723997"/>
              <a:ext cx="1730467" cy="943897"/>
            </a:xfrm>
            <a:prstGeom prst="rect">
              <a:avLst/>
            </a:prstGeom>
            <a:solidFill>
              <a:schemeClr val="accent6"/>
            </a:solidFill>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dirty="0"/>
            </a:p>
          </p:txBody>
        </p:sp>
        <p:cxnSp>
          <p:nvCxnSpPr>
            <p:cNvPr id="37" name="直線コネクタ 36">
              <a:extLst>
                <a:ext uri="{FF2B5EF4-FFF2-40B4-BE49-F238E27FC236}">
                  <a16:creationId xmlns:a16="http://schemas.microsoft.com/office/drawing/2014/main" id="{542AA38C-1F73-1CE9-FB0B-D90E53A62328}"/>
                </a:ext>
              </a:extLst>
            </p:cNvPr>
            <p:cNvCxnSpPr>
              <a:cxnSpLocks/>
            </p:cNvCxnSpPr>
            <p:nvPr/>
          </p:nvCxnSpPr>
          <p:spPr>
            <a:xfrm flipV="1">
              <a:off x="6196228" y="4175964"/>
              <a:ext cx="1616601" cy="595034"/>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直線コネクタ 37">
              <a:extLst>
                <a:ext uri="{FF2B5EF4-FFF2-40B4-BE49-F238E27FC236}">
                  <a16:creationId xmlns:a16="http://schemas.microsoft.com/office/drawing/2014/main" id="{BD6B05DB-E10A-85A1-99B3-B14B9A7323F3}"/>
                </a:ext>
              </a:extLst>
            </p:cNvPr>
            <p:cNvCxnSpPr>
              <a:cxnSpLocks/>
            </p:cNvCxnSpPr>
            <p:nvPr/>
          </p:nvCxnSpPr>
          <p:spPr>
            <a:xfrm flipH="1" flipV="1">
              <a:off x="7116228" y="3184234"/>
              <a:ext cx="705331" cy="996935"/>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直線矢印コネクタ 38">
              <a:extLst>
                <a:ext uri="{FF2B5EF4-FFF2-40B4-BE49-F238E27FC236}">
                  <a16:creationId xmlns:a16="http://schemas.microsoft.com/office/drawing/2014/main" id="{6CB342E4-0DB3-DADC-B1C6-F36071E562EA}"/>
                </a:ext>
              </a:extLst>
            </p:cNvPr>
            <p:cNvCxnSpPr>
              <a:cxnSpLocks/>
            </p:cNvCxnSpPr>
            <p:nvPr/>
          </p:nvCxnSpPr>
          <p:spPr>
            <a:xfrm>
              <a:off x="6186395" y="3116961"/>
              <a:ext cx="1625333" cy="107898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
        <p:nvSpPr>
          <p:cNvPr id="40" name="テキスト ボックス 39">
            <a:extLst>
              <a:ext uri="{FF2B5EF4-FFF2-40B4-BE49-F238E27FC236}">
                <a16:creationId xmlns:a16="http://schemas.microsoft.com/office/drawing/2014/main" id="{FD7806DD-A867-C87A-5CC5-BF9FC6F4834E}"/>
              </a:ext>
            </a:extLst>
          </p:cNvPr>
          <p:cNvSpPr txBox="1"/>
          <p:nvPr/>
        </p:nvSpPr>
        <p:spPr>
          <a:xfrm>
            <a:off x="2652183" y="5016036"/>
            <a:ext cx="1258282" cy="1404231"/>
          </a:xfrm>
          <a:prstGeom prst="rect">
            <a:avLst/>
          </a:prstGeom>
          <a:noFill/>
        </p:spPr>
        <p:txBody>
          <a:bodyPr wrap="square" rtlCol="0">
            <a:spAutoFit/>
          </a:bodyPr>
          <a:lstStyle/>
          <a:p>
            <a:r>
              <a:rPr lang="en-US" altLang="ja-JP" sz="1705" b="1" dirty="0"/>
              <a:t>Angles:</a:t>
            </a:r>
          </a:p>
          <a:p>
            <a:r>
              <a:rPr lang="en-US" altLang="ja-JP" sz="1705" dirty="0"/>
              <a:t>α = -44.7°</a:t>
            </a:r>
          </a:p>
          <a:p>
            <a:r>
              <a:rPr lang="en-US" altLang="ja-JP" sz="1705" dirty="0"/>
              <a:t>β = 55.15°</a:t>
            </a:r>
            <a:endParaRPr lang="ja-JP" altLang="en-US" sz="1705" dirty="0"/>
          </a:p>
        </p:txBody>
      </p:sp>
      <p:sp>
        <p:nvSpPr>
          <p:cNvPr id="41" name="テキスト ボックス 40">
            <a:extLst>
              <a:ext uri="{FF2B5EF4-FFF2-40B4-BE49-F238E27FC236}">
                <a16:creationId xmlns:a16="http://schemas.microsoft.com/office/drawing/2014/main" id="{D474478C-4FC6-54E4-628D-7E92FFA1EA0A}"/>
              </a:ext>
            </a:extLst>
          </p:cNvPr>
          <p:cNvSpPr txBox="1"/>
          <p:nvPr/>
        </p:nvSpPr>
        <p:spPr>
          <a:xfrm>
            <a:off x="7540732" y="4894107"/>
            <a:ext cx="1258282" cy="1404231"/>
          </a:xfrm>
          <a:prstGeom prst="rect">
            <a:avLst/>
          </a:prstGeom>
          <a:noFill/>
        </p:spPr>
        <p:txBody>
          <a:bodyPr wrap="square" rtlCol="0">
            <a:spAutoFit/>
          </a:bodyPr>
          <a:lstStyle/>
          <a:p>
            <a:r>
              <a:rPr lang="en-US" altLang="ja-JP" sz="1705" b="1" dirty="0"/>
              <a:t>Angles:</a:t>
            </a:r>
          </a:p>
          <a:p>
            <a:r>
              <a:rPr lang="en-US" altLang="ja-JP" sz="1705" dirty="0"/>
              <a:t>α = -44.7°</a:t>
            </a:r>
          </a:p>
          <a:p>
            <a:r>
              <a:rPr lang="en-US" altLang="ja-JP" sz="1705" dirty="0"/>
              <a:t>β = 55.15°</a:t>
            </a:r>
            <a:endParaRPr lang="ja-JP" altLang="en-US" sz="1705" dirty="0"/>
          </a:p>
        </p:txBody>
      </p:sp>
      <p:sp>
        <p:nvSpPr>
          <p:cNvPr id="42" name="テキスト ボックス 41">
            <a:extLst>
              <a:ext uri="{FF2B5EF4-FFF2-40B4-BE49-F238E27FC236}">
                <a16:creationId xmlns:a16="http://schemas.microsoft.com/office/drawing/2014/main" id="{29328D48-9248-58D2-4B35-689361E261F1}"/>
              </a:ext>
            </a:extLst>
          </p:cNvPr>
          <p:cNvSpPr txBox="1"/>
          <p:nvPr/>
        </p:nvSpPr>
        <p:spPr>
          <a:xfrm>
            <a:off x="7389809" y="929813"/>
            <a:ext cx="1482756" cy="354712"/>
          </a:xfrm>
          <a:prstGeom prst="rect">
            <a:avLst/>
          </a:prstGeom>
          <a:noFill/>
        </p:spPr>
        <p:txBody>
          <a:bodyPr wrap="square" rtlCol="0">
            <a:spAutoFit/>
          </a:bodyPr>
          <a:lstStyle/>
          <a:p>
            <a:r>
              <a:rPr lang="en-US" altLang="ja-JP" sz="1227" dirty="0"/>
              <a:t>z </a:t>
            </a:r>
            <a:r>
              <a:rPr lang="en-US" altLang="ja-JP" sz="1705" dirty="0"/>
              <a:t>(Analyzer</a:t>
            </a:r>
            <a:r>
              <a:rPr lang="en-US" altLang="ja-JP" sz="1227" dirty="0"/>
              <a:t>)</a:t>
            </a:r>
            <a:endParaRPr lang="ja-JP" altLang="en-US" sz="1227" dirty="0"/>
          </a:p>
        </p:txBody>
      </p:sp>
      <p:sp>
        <p:nvSpPr>
          <p:cNvPr id="43" name="テキスト ボックス 42">
            <a:extLst>
              <a:ext uri="{FF2B5EF4-FFF2-40B4-BE49-F238E27FC236}">
                <a16:creationId xmlns:a16="http://schemas.microsoft.com/office/drawing/2014/main" id="{D4128A6C-5F67-7051-E753-96E5E365EB9C}"/>
              </a:ext>
            </a:extLst>
          </p:cNvPr>
          <p:cNvSpPr txBox="1"/>
          <p:nvPr/>
        </p:nvSpPr>
        <p:spPr>
          <a:xfrm>
            <a:off x="3263603" y="1132043"/>
            <a:ext cx="1039091" cy="354712"/>
          </a:xfrm>
          <a:prstGeom prst="rect">
            <a:avLst/>
          </a:prstGeom>
          <a:noFill/>
        </p:spPr>
        <p:txBody>
          <a:bodyPr wrap="square" rtlCol="0">
            <a:spAutoFit/>
          </a:bodyPr>
          <a:lstStyle/>
          <a:p>
            <a:r>
              <a:rPr lang="en-US" altLang="ja-JP" sz="1705" dirty="0"/>
              <a:t>z</a:t>
            </a:r>
            <a:endParaRPr lang="ja-JP" altLang="en-US" sz="1705" dirty="0"/>
          </a:p>
        </p:txBody>
      </p:sp>
      <p:sp>
        <p:nvSpPr>
          <p:cNvPr id="44" name="テキスト ボックス 43">
            <a:extLst>
              <a:ext uri="{FF2B5EF4-FFF2-40B4-BE49-F238E27FC236}">
                <a16:creationId xmlns:a16="http://schemas.microsoft.com/office/drawing/2014/main" id="{08898887-4A1D-61EB-4E71-5CE7FA304F56}"/>
              </a:ext>
            </a:extLst>
          </p:cNvPr>
          <p:cNvSpPr txBox="1"/>
          <p:nvPr/>
        </p:nvSpPr>
        <p:spPr>
          <a:xfrm>
            <a:off x="5232836" y="3018198"/>
            <a:ext cx="224971" cy="354712"/>
          </a:xfrm>
          <a:prstGeom prst="rect">
            <a:avLst/>
          </a:prstGeom>
          <a:noFill/>
        </p:spPr>
        <p:txBody>
          <a:bodyPr wrap="square" rtlCol="0">
            <a:spAutoFit/>
          </a:bodyPr>
          <a:lstStyle/>
          <a:p>
            <a:r>
              <a:rPr lang="en-US" altLang="ja-JP" sz="1705" dirty="0"/>
              <a:t>y</a:t>
            </a:r>
            <a:endParaRPr lang="ja-JP" altLang="en-US" sz="1705" dirty="0"/>
          </a:p>
        </p:txBody>
      </p:sp>
      <p:sp>
        <p:nvSpPr>
          <p:cNvPr id="45" name="テキスト ボックス 44">
            <a:extLst>
              <a:ext uri="{FF2B5EF4-FFF2-40B4-BE49-F238E27FC236}">
                <a16:creationId xmlns:a16="http://schemas.microsoft.com/office/drawing/2014/main" id="{431E9257-31A0-6D08-9B80-728DC64B5736}"/>
              </a:ext>
            </a:extLst>
          </p:cNvPr>
          <p:cNvSpPr txBox="1"/>
          <p:nvPr/>
        </p:nvSpPr>
        <p:spPr>
          <a:xfrm>
            <a:off x="9949581" y="3140170"/>
            <a:ext cx="224971" cy="281167"/>
          </a:xfrm>
          <a:prstGeom prst="rect">
            <a:avLst/>
          </a:prstGeom>
          <a:noFill/>
        </p:spPr>
        <p:txBody>
          <a:bodyPr wrap="square" rtlCol="0">
            <a:spAutoFit/>
          </a:bodyPr>
          <a:lstStyle/>
          <a:p>
            <a:r>
              <a:rPr lang="en-US" altLang="ja-JP" sz="1227" dirty="0"/>
              <a:t>y</a:t>
            </a:r>
            <a:endParaRPr lang="ja-JP" altLang="en-US" sz="1227" dirty="0"/>
          </a:p>
        </p:txBody>
      </p:sp>
      <p:sp>
        <p:nvSpPr>
          <p:cNvPr id="2" name="フッター プレースホルダー 1">
            <a:extLst>
              <a:ext uri="{FF2B5EF4-FFF2-40B4-BE49-F238E27FC236}">
                <a16:creationId xmlns:a16="http://schemas.microsoft.com/office/drawing/2014/main" id="{DB0D560C-3C5A-809A-1866-15E3D64821A8}"/>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3" name="スライド番号プレースホルダー 2">
            <a:extLst>
              <a:ext uri="{FF2B5EF4-FFF2-40B4-BE49-F238E27FC236}">
                <a16:creationId xmlns:a16="http://schemas.microsoft.com/office/drawing/2014/main" id="{94133F33-BDE5-D883-81F8-D2F0CB8E7A74}"/>
              </a:ext>
            </a:extLst>
          </p:cNvPr>
          <p:cNvSpPr>
            <a:spLocks noGrp="1"/>
          </p:cNvSpPr>
          <p:nvPr>
            <p:ph type="sldNum" sz="quarter" idx="12"/>
          </p:nvPr>
        </p:nvSpPr>
        <p:spPr/>
        <p:txBody>
          <a:bodyPr/>
          <a:lstStyle/>
          <a:p>
            <a:fld id="{B21B9B4F-A4D2-4B49-B820-CCE4FA55D23B}" type="slidenum">
              <a:rPr kumimoji="1" lang="ja-JP" altLang="en-US" smtClean="0"/>
              <a:t>55</a:t>
            </a:fld>
            <a:endParaRPr kumimoji="1" lang="ja-JP" altLang="en-US" dirty="0"/>
          </a:p>
        </p:txBody>
      </p:sp>
      <p:sp>
        <p:nvSpPr>
          <p:cNvPr id="46" name="日付プレースホルダー 45">
            <a:extLst>
              <a:ext uri="{FF2B5EF4-FFF2-40B4-BE49-F238E27FC236}">
                <a16:creationId xmlns:a16="http://schemas.microsoft.com/office/drawing/2014/main" id="{587F6E80-D3E2-716E-B83D-C0B4C945AE1E}"/>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7" name="テキスト ボックス 46">
            <a:extLst>
              <a:ext uri="{FF2B5EF4-FFF2-40B4-BE49-F238E27FC236}">
                <a16:creationId xmlns:a16="http://schemas.microsoft.com/office/drawing/2014/main" id="{5B1C597B-D24E-8149-8BFD-B9D8A49E85CE}"/>
              </a:ext>
            </a:extLst>
          </p:cNvPr>
          <p:cNvSpPr txBox="1"/>
          <p:nvPr/>
        </p:nvSpPr>
        <p:spPr>
          <a:xfrm>
            <a:off x="3759738" y="271215"/>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 - Geometry -  </a:t>
            </a:r>
          </a:p>
        </p:txBody>
      </p:sp>
    </p:spTree>
    <p:extLst>
      <p:ext uri="{BB962C8B-B14F-4D97-AF65-F5344CB8AC3E}">
        <p14:creationId xmlns:p14="http://schemas.microsoft.com/office/powerpoint/2010/main" val="4594075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5D2026-B3F2-8E00-EC7E-59EBAC425604}"/>
              </a:ext>
            </a:extLst>
          </p:cNvPr>
          <p:cNvSpPr>
            <a:spLocks noGrp="1"/>
          </p:cNvSpPr>
          <p:nvPr>
            <p:ph idx="1"/>
          </p:nvPr>
        </p:nvSpPr>
        <p:spPr>
          <a:xfrm>
            <a:off x="1486243" y="1348867"/>
            <a:ext cx="9448952" cy="4479938"/>
          </a:xfrm>
        </p:spPr>
        <p:txBody>
          <a:bodyPr>
            <a:normAutofit fontScale="92500" lnSpcReduction="10000"/>
          </a:bodyPr>
          <a:lstStyle/>
          <a:p>
            <a:r>
              <a:rPr lang="en-US" altLang="ja-JP" sz="2045" b="1" dirty="0"/>
              <a:t>About surface…</a:t>
            </a:r>
          </a:p>
          <a:p>
            <a:pPr>
              <a:buFont typeface="Wingdings" panose="05000000000000000000" pitchFamily="2" charset="2"/>
              <a:buChar char="ü"/>
            </a:pPr>
            <a:r>
              <a:rPr lang="en-US" altLang="ja-JP" sz="2045" dirty="0"/>
              <a:t>Usually, the surface is preferred to be TiO2 side.</a:t>
            </a:r>
          </a:p>
          <a:p>
            <a:endParaRPr lang="en-US" altLang="ja-JP" sz="2045" dirty="0"/>
          </a:p>
          <a:p>
            <a:endParaRPr lang="en-US" altLang="ja-JP" sz="2045" dirty="0"/>
          </a:p>
          <a:p>
            <a:endParaRPr lang="en-US" altLang="ja-JP" sz="2045" dirty="0"/>
          </a:p>
          <a:p>
            <a:endParaRPr lang="en-US" altLang="ja-JP" sz="2045" dirty="0"/>
          </a:p>
          <a:p>
            <a:endParaRPr lang="en-US" altLang="ja-JP" sz="2045" dirty="0"/>
          </a:p>
          <a:p>
            <a:endParaRPr lang="en-US" altLang="ja-JP" sz="2045" dirty="0"/>
          </a:p>
          <a:p>
            <a:r>
              <a:rPr lang="en-US" altLang="ja-JP" sz="2045" b="1" dirty="0"/>
              <a:t>About emitter…</a:t>
            </a:r>
          </a:p>
          <a:p>
            <a:pPr>
              <a:buFont typeface="Wingdings" panose="05000000000000000000" pitchFamily="2" charset="2"/>
              <a:buChar char="ü"/>
            </a:pPr>
            <a:r>
              <a:rPr lang="en-US" altLang="ja-JP" sz="2045" b="1" dirty="0"/>
              <a:t>Sr: </a:t>
            </a:r>
            <a:r>
              <a:rPr lang="en-US" altLang="ja-JP" sz="2045" dirty="0"/>
              <a:t>3d5/2 (1344.5 eV),  3d3/2 (1344.5+1.74 eV)</a:t>
            </a:r>
          </a:p>
          <a:p>
            <a:pPr>
              <a:buFont typeface="Wingdings" panose="05000000000000000000" pitchFamily="2" charset="2"/>
              <a:buChar char="ü"/>
            </a:pPr>
            <a:r>
              <a:rPr lang="en-US" altLang="ja-JP" sz="2045" b="1" dirty="0"/>
              <a:t>Ti:</a:t>
            </a:r>
            <a:r>
              <a:rPr lang="en-US" altLang="ja-JP" sz="2045" dirty="0"/>
              <a:t> </a:t>
            </a:r>
            <a:r>
              <a:rPr lang="en-US" altLang="ja-JP" sz="2182" dirty="0"/>
              <a:t>2p3/2 (1018.8eV)</a:t>
            </a:r>
          </a:p>
          <a:p>
            <a:pPr>
              <a:buFont typeface="Wingdings" panose="05000000000000000000" pitchFamily="2" charset="2"/>
              <a:buChar char="ü"/>
            </a:pPr>
            <a:r>
              <a:rPr lang="en-US" altLang="ja-JP" sz="2182" b="1" dirty="0"/>
              <a:t>O: </a:t>
            </a:r>
            <a:r>
              <a:rPr lang="en-US" altLang="ja-JP" sz="2182" dirty="0"/>
              <a:t>1s (947.6eV)</a:t>
            </a:r>
          </a:p>
          <a:p>
            <a:pPr marL="0" indent="0">
              <a:buNone/>
            </a:pPr>
            <a:endParaRPr lang="en-US" altLang="ja-JP" sz="2182" dirty="0"/>
          </a:p>
          <a:p>
            <a:pPr marL="0" indent="0">
              <a:buNone/>
            </a:pPr>
            <a:endParaRPr lang="en-US" altLang="ja-JP" sz="2045" dirty="0"/>
          </a:p>
          <a:p>
            <a:pPr marL="0" indent="0">
              <a:buNone/>
            </a:pPr>
            <a:endParaRPr lang="en-US" altLang="ja-JP" sz="2045" b="1" dirty="0"/>
          </a:p>
          <a:p>
            <a:endParaRPr lang="en-US" altLang="ja-JP" sz="2045" b="1" dirty="0"/>
          </a:p>
          <a:p>
            <a:endParaRPr lang="en-US" altLang="ja-JP" sz="2045" dirty="0"/>
          </a:p>
          <a:p>
            <a:endParaRPr kumimoji="1" lang="ja-JP" altLang="en-US" dirty="0"/>
          </a:p>
        </p:txBody>
      </p:sp>
      <p:sp>
        <p:nvSpPr>
          <p:cNvPr id="19" name="フッター プレースホルダー 18">
            <a:extLst>
              <a:ext uri="{FF2B5EF4-FFF2-40B4-BE49-F238E27FC236}">
                <a16:creationId xmlns:a16="http://schemas.microsoft.com/office/drawing/2014/main" id="{17573197-0B0E-5A11-9EB5-EEBEAD5C4470}"/>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20" name="スライド番号プレースホルダー 19">
            <a:extLst>
              <a:ext uri="{FF2B5EF4-FFF2-40B4-BE49-F238E27FC236}">
                <a16:creationId xmlns:a16="http://schemas.microsoft.com/office/drawing/2014/main" id="{38A07423-E1A2-6CFF-8FA2-4F95674CFBF1}"/>
              </a:ext>
            </a:extLst>
          </p:cNvPr>
          <p:cNvSpPr>
            <a:spLocks noGrp="1"/>
          </p:cNvSpPr>
          <p:nvPr>
            <p:ph type="sldNum" sz="quarter" idx="12"/>
          </p:nvPr>
        </p:nvSpPr>
        <p:spPr/>
        <p:txBody>
          <a:bodyPr/>
          <a:lstStyle/>
          <a:p>
            <a:fld id="{B21B9B4F-A4D2-4B49-B820-CCE4FA55D23B}" type="slidenum">
              <a:rPr kumimoji="1" lang="ja-JP" altLang="en-US" smtClean="0"/>
              <a:t>56</a:t>
            </a:fld>
            <a:endParaRPr kumimoji="1" lang="ja-JP" altLang="en-US" dirty="0"/>
          </a:p>
        </p:txBody>
      </p:sp>
      <p:grpSp>
        <p:nvGrpSpPr>
          <p:cNvPr id="18" name="グループ化 17">
            <a:extLst>
              <a:ext uri="{FF2B5EF4-FFF2-40B4-BE49-F238E27FC236}">
                <a16:creationId xmlns:a16="http://schemas.microsoft.com/office/drawing/2014/main" id="{609793D9-089E-24E0-147E-A99984505952}"/>
              </a:ext>
            </a:extLst>
          </p:cNvPr>
          <p:cNvGrpSpPr/>
          <p:nvPr/>
        </p:nvGrpSpPr>
        <p:grpSpPr>
          <a:xfrm>
            <a:off x="3225269" y="2232133"/>
            <a:ext cx="4890938" cy="1797452"/>
            <a:chOff x="2836606" y="4178710"/>
            <a:chExt cx="7173376" cy="2522820"/>
          </a:xfrm>
        </p:grpSpPr>
        <p:sp>
          <p:nvSpPr>
            <p:cNvPr id="7" name="正方形/長方形 6">
              <a:extLst>
                <a:ext uri="{FF2B5EF4-FFF2-40B4-BE49-F238E27FC236}">
                  <a16:creationId xmlns:a16="http://schemas.microsoft.com/office/drawing/2014/main" id="{D9BDD77F-7040-6787-8DAA-711F21B2E968}"/>
                </a:ext>
              </a:extLst>
            </p:cNvPr>
            <p:cNvSpPr/>
            <p:nvPr/>
          </p:nvSpPr>
          <p:spPr>
            <a:xfrm>
              <a:off x="5004620" y="4178710"/>
              <a:ext cx="1553496" cy="639096"/>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a:solidFill>
                    <a:schemeClr val="tx1"/>
                  </a:solidFill>
                </a:rPr>
                <a:t>TiO2</a:t>
              </a:r>
              <a:endParaRPr lang="ja-JP" altLang="en-US" sz="1227" dirty="0">
                <a:solidFill>
                  <a:schemeClr val="tx1"/>
                </a:solidFill>
              </a:endParaRPr>
            </a:p>
          </p:txBody>
        </p:sp>
        <p:sp>
          <p:nvSpPr>
            <p:cNvPr id="8" name="正方形/長方形 7">
              <a:extLst>
                <a:ext uri="{FF2B5EF4-FFF2-40B4-BE49-F238E27FC236}">
                  <a16:creationId xmlns:a16="http://schemas.microsoft.com/office/drawing/2014/main" id="{1D06A8F1-1CF0-CF56-5DF0-70FDA510B9E6}"/>
                </a:ext>
              </a:extLst>
            </p:cNvPr>
            <p:cNvSpPr/>
            <p:nvPr/>
          </p:nvSpPr>
          <p:spPr>
            <a:xfrm>
              <a:off x="3854245" y="4798142"/>
              <a:ext cx="3854246" cy="884903"/>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err="1">
                  <a:solidFill>
                    <a:schemeClr val="tx1"/>
                  </a:solidFill>
                </a:rPr>
                <a:t>SrO</a:t>
              </a:r>
              <a:endParaRPr lang="ja-JP" altLang="en-US" sz="1227" dirty="0">
                <a:solidFill>
                  <a:schemeClr val="tx1"/>
                </a:solidFill>
              </a:endParaRPr>
            </a:p>
          </p:txBody>
        </p:sp>
        <p:sp>
          <p:nvSpPr>
            <p:cNvPr id="9" name="正方形/長方形 8">
              <a:extLst>
                <a:ext uri="{FF2B5EF4-FFF2-40B4-BE49-F238E27FC236}">
                  <a16:creationId xmlns:a16="http://schemas.microsoft.com/office/drawing/2014/main" id="{751B6DF5-2B3F-9A36-0183-D527071AEFE4}"/>
                </a:ext>
              </a:extLst>
            </p:cNvPr>
            <p:cNvSpPr/>
            <p:nvPr/>
          </p:nvSpPr>
          <p:spPr>
            <a:xfrm>
              <a:off x="2836606" y="6057517"/>
              <a:ext cx="5889523" cy="644013"/>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227" dirty="0" err="1">
                  <a:solidFill>
                    <a:schemeClr val="tx1"/>
                  </a:solidFill>
                </a:rPr>
                <a:t>SrO</a:t>
              </a:r>
              <a:endParaRPr lang="ja-JP" altLang="en-US" sz="1227" dirty="0">
                <a:solidFill>
                  <a:schemeClr val="tx1"/>
                </a:solidFill>
              </a:endParaRPr>
            </a:p>
          </p:txBody>
        </p:sp>
        <p:cxnSp>
          <p:nvCxnSpPr>
            <p:cNvPr id="11" name="直線矢印コネクタ 10">
              <a:extLst>
                <a:ext uri="{FF2B5EF4-FFF2-40B4-BE49-F238E27FC236}">
                  <a16:creationId xmlns:a16="http://schemas.microsoft.com/office/drawing/2014/main" id="{960B5594-88CB-AFFA-605F-F1016FEB0BAC}"/>
                </a:ext>
              </a:extLst>
            </p:cNvPr>
            <p:cNvCxnSpPr>
              <a:cxnSpLocks/>
            </p:cNvCxnSpPr>
            <p:nvPr/>
          </p:nvCxnSpPr>
          <p:spPr>
            <a:xfrm flipH="1">
              <a:off x="7535908" y="4358150"/>
              <a:ext cx="2474074" cy="299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直線コネクタ 14">
              <a:extLst>
                <a:ext uri="{FF2B5EF4-FFF2-40B4-BE49-F238E27FC236}">
                  <a16:creationId xmlns:a16="http://schemas.microsoft.com/office/drawing/2014/main" id="{BD576348-A029-B2D4-E395-64DED91D50F5}"/>
                </a:ext>
              </a:extLst>
            </p:cNvPr>
            <p:cNvCxnSpPr/>
            <p:nvPr/>
          </p:nvCxnSpPr>
          <p:spPr>
            <a:xfrm>
              <a:off x="3854245" y="4798142"/>
              <a:ext cx="1150375" cy="0"/>
            </a:xfrm>
            <a:prstGeom prst="line">
              <a:avLst/>
            </a:prstGeom>
            <a:ln w="76200"/>
          </p:spPr>
          <p:style>
            <a:lnRef idx="3">
              <a:schemeClr val="accent2"/>
            </a:lnRef>
            <a:fillRef idx="0">
              <a:schemeClr val="accent2"/>
            </a:fillRef>
            <a:effectRef idx="2">
              <a:schemeClr val="accent2"/>
            </a:effectRef>
            <a:fontRef idx="minor">
              <a:schemeClr val="tx1"/>
            </a:fontRef>
          </p:style>
        </p:cxnSp>
        <p:cxnSp>
          <p:nvCxnSpPr>
            <p:cNvPr id="16" name="直線コネクタ 15">
              <a:extLst>
                <a:ext uri="{FF2B5EF4-FFF2-40B4-BE49-F238E27FC236}">
                  <a16:creationId xmlns:a16="http://schemas.microsoft.com/office/drawing/2014/main" id="{AA151D08-112A-FFBB-FFA4-0FEB2FABEB7A}"/>
                </a:ext>
              </a:extLst>
            </p:cNvPr>
            <p:cNvCxnSpPr/>
            <p:nvPr/>
          </p:nvCxnSpPr>
          <p:spPr>
            <a:xfrm>
              <a:off x="6558116" y="4798142"/>
              <a:ext cx="1150375" cy="0"/>
            </a:xfrm>
            <a:prstGeom prst="line">
              <a:avLst/>
            </a:prstGeom>
            <a:ln w="76200"/>
          </p:spPr>
          <p:style>
            <a:lnRef idx="3">
              <a:schemeClr val="accent2"/>
            </a:lnRef>
            <a:fillRef idx="0">
              <a:schemeClr val="accent2"/>
            </a:fillRef>
            <a:effectRef idx="2">
              <a:schemeClr val="accent2"/>
            </a:effectRef>
            <a:fontRef idx="minor">
              <a:schemeClr val="tx1"/>
            </a:fontRef>
          </p:style>
        </p:cxnSp>
      </p:grpSp>
      <p:sp>
        <p:nvSpPr>
          <p:cNvPr id="17" name="テキスト ボックス 16">
            <a:extLst>
              <a:ext uri="{FF2B5EF4-FFF2-40B4-BE49-F238E27FC236}">
                <a16:creationId xmlns:a16="http://schemas.microsoft.com/office/drawing/2014/main" id="{C82B5AB3-DED6-2315-54AA-1EA192F0B9B0}"/>
              </a:ext>
            </a:extLst>
          </p:cNvPr>
          <p:cNvSpPr txBox="1"/>
          <p:nvPr/>
        </p:nvSpPr>
        <p:spPr>
          <a:xfrm>
            <a:off x="8252045" y="1889008"/>
            <a:ext cx="2243264" cy="2044278"/>
          </a:xfrm>
          <a:prstGeom prst="rect">
            <a:avLst/>
          </a:prstGeom>
          <a:noFill/>
        </p:spPr>
        <p:txBody>
          <a:bodyPr wrap="square" rtlCol="0">
            <a:spAutoFit/>
          </a:bodyPr>
          <a:lstStyle/>
          <a:p>
            <a:endParaRPr lang="en-US" altLang="ja-JP" sz="1227" dirty="0"/>
          </a:p>
          <a:p>
            <a:endParaRPr lang="en-US" altLang="ja-JP" sz="1227" dirty="0"/>
          </a:p>
          <a:p>
            <a:r>
              <a:rPr lang="en-US" altLang="ja-JP" sz="1705" dirty="0"/>
              <a:t>Oxidized:</a:t>
            </a:r>
          </a:p>
          <a:p>
            <a:r>
              <a:rPr lang="en-US" altLang="ja-JP" sz="1705" dirty="0" err="1"/>
              <a:t>SrO</a:t>
            </a:r>
            <a:r>
              <a:rPr lang="en-US" altLang="ja-JP" sz="1705" dirty="0"/>
              <a:t> </a:t>
            </a:r>
            <a:r>
              <a:rPr lang="ja-JP" altLang="en-US" sz="1705" dirty="0"/>
              <a:t>→ </a:t>
            </a:r>
            <a:r>
              <a:rPr lang="en-US" altLang="ja-JP" sz="1705" dirty="0"/>
              <a:t>Sr(OH)2</a:t>
            </a:r>
          </a:p>
          <a:p>
            <a:r>
              <a:rPr lang="en-US" altLang="ja-JP" sz="1705" dirty="0"/>
              <a:t>+carbon contaminate</a:t>
            </a:r>
          </a:p>
          <a:p>
            <a:endParaRPr lang="en-US" altLang="ja-JP" sz="1705" dirty="0"/>
          </a:p>
          <a:p>
            <a:r>
              <a:rPr lang="en-US" altLang="ja-JP" sz="1705" dirty="0"/>
              <a:t>The effect is tiny…</a:t>
            </a:r>
            <a:endParaRPr lang="ja-JP" altLang="en-US" sz="1705" dirty="0"/>
          </a:p>
        </p:txBody>
      </p:sp>
      <p:sp>
        <p:nvSpPr>
          <p:cNvPr id="21" name="日付プレースホルダー 20">
            <a:extLst>
              <a:ext uri="{FF2B5EF4-FFF2-40B4-BE49-F238E27FC236}">
                <a16:creationId xmlns:a16="http://schemas.microsoft.com/office/drawing/2014/main" id="{90BCBD78-2577-7BB4-22EA-6D3EA8C48E7D}"/>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22" name="テキスト ボックス 21">
            <a:extLst>
              <a:ext uri="{FF2B5EF4-FFF2-40B4-BE49-F238E27FC236}">
                <a16:creationId xmlns:a16="http://schemas.microsoft.com/office/drawing/2014/main" id="{89AC29CF-E803-2B69-8278-E6B1B869E60F}"/>
              </a:ext>
            </a:extLst>
          </p:cNvPr>
          <p:cNvSpPr txBox="1"/>
          <p:nvPr/>
        </p:nvSpPr>
        <p:spPr>
          <a:xfrm>
            <a:off x="4412673" y="272591"/>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Experimental setup</a:t>
            </a:r>
          </a:p>
        </p:txBody>
      </p:sp>
      <p:cxnSp>
        <p:nvCxnSpPr>
          <p:cNvPr id="24" name="直線コネクタ 23">
            <a:extLst>
              <a:ext uri="{FF2B5EF4-FFF2-40B4-BE49-F238E27FC236}">
                <a16:creationId xmlns:a16="http://schemas.microsoft.com/office/drawing/2014/main" id="{9DB1FB5F-E586-4C3F-150C-DB3F3435328F}"/>
              </a:ext>
            </a:extLst>
          </p:cNvPr>
          <p:cNvCxnSpPr/>
          <p:nvPr/>
        </p:nvCxnSpPr>
        <p:spPr>
          <a:xfrm>
            <a:off x="8304235" y="2175145"/>
            <a:ext cx="784347" cy="0"/>
          </a:xfrm>
          <a:prstGeom prst="line">
            <a:avLst/>
          </a:prstGeom>
          <a:ln w="76200"/>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13379931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3" name="直線矢印コネクタ 252">
            <a:extLst>
              <a:ext uri="{FF2B5EF4-FFF2-40B4-BE49-F238E27FC236}">
                <a16:creationId xmlns:a16="http://schemas.microsoft.com/office/drawing/2014/main" id="{597E9322-7C21-3800-69C1-A9E0C6F9FEA5}"/>
              </a:ext>
            </a:extLst>
          </p:cNvPr>
          <p:cNvCxnSpPr>
            <a:cxnSpLocks/>
          </p:cNvCxnSpPr>
          <p:nvPr/>
        </p:nvCxnSpPr>
        <p:spPr>
          <a:xfrm>
            <a:off x="6444563" y="5319694"/>
            <a:ext cx="406111"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1" name="直線矢印コネクタ 260">
            <a:extLst>
              <a:ext uri="{FF2B5EF4-FFF2-40B4-BE49-F238E27FC236}">
                <a16:creationId xmlns:a16="http://schemas.microsoft.com/office/drawing/2014/main" id="{1395184B-2D07-872F-C9B0-E924FEDF99D0}"/>
              </a:ext>
            </a:extLst>
          </p:cNvPr>
          <p:cNvCxnSpPr/>
          <p:nvPr/>
        </p:nvCxnSpPr>
        <p:spPr>
          <a:xfrm>
            <a:off x="5139426" y="5352265"/>
            <a:ext cx="337775"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4" name="直線矢印コネクタ 273">
            <a:extLst>
              <a:ext uri="{FF2B5EF4-FFF2-40B4-BE49-F238E27FC236}">
                <a16:creationId xmlns:a16="http://schemas.microsoft.com/office/drawing/2014/main" id="{2C82F1DB-4039-D5D4-7B29-73C0DCA98010}"/>
              </a:ext>
            </a:extLst>
          </p:cNvPr>
          <p:cNvCxnSpPr>
            <a:cxnSpLocks/>
          </p:cNvCxnSpPr>
          <p:nvPr/>
        </p:nvCxnSpPr>
        <p:spPr>
          <a:xfrm flipH="1">
            <a:off x="2882195" y="5417402"/>
            <a:ext cx="525296" cy="1360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5" name="直線矢印コネクタ 244">
            <a:extLst>
              <a:ext uri="{FF2B5EF4-FFF2-40B4-BE49-F238E27FC236}">
                <a16:creationId xmlns:a16="http://schemas.microsoft.com/office/drawing/2014/main" id="{E466800E-8782-F58F-6B58-30F7C3F6DB06}"/>
              </a:ext>
            </a:extLst>
          </p:cNvPr>
          <p:cNvCxnSpPr>
            <a:cxnSpLocks/>
          </p:cNvCxnSpPr>
          <p:nvPr/>
        </p:nvCxnSpPr>
        <p:spPr>
          <a:xfrm flipV="1">
            <a:off x="7698790" y="5279117"/>
            <a:ext cx="513436" cy="1364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8" name="直線矢印コネクタ 257">
            <a:extLst>
              <a:ext uri="{FF2B5EF4-FFF2-40B4-BE49-F238E27FC236}">
                <a16:creationId xmlns:a16="http://schemas.microsoft.com/office/drawing/2014/main" id="{77923B1F-1DEA-625E-3FF7-F7E52DF80282}"/>
              </a:ext>
            </a:extLst>
          </p:cNvPr>
          <p:cNvCxnSpPr>
            <a:cxnSpLocks/>
          </p:cNvCxnSpPr>
          <p:nvPr/>
        </p:nvCxnSpPr>
        <p:spPr>
          <a:xfrm flipH="1">
            <a:off x="5595131" y="5361330"/>
            <a:ext cx="448758" cy="1443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0" name="直線矢印コネクタ 249">
            <a:extLst>
              <a:ext uri="{FF2B5EF4-FFF2-40B4-BE49-F238E27FC236}">
                <a16:creationId xmlns:a16="http://schemas.microsoft.com/office/drawing/2014/main" id="{35697DFE-FEFE-21CC-626B-B00769E4CA38}"/>
              </a:ext>
            </a:extLst>
          </p:cNvPr>
          <p:cNvCxnSpPr>
            <a:cxnSpLocks/>
          </p:cNvCxnSpPr>
          <p:nvPr/>
        </p:nvCxnSpPr>
        <p:spPr>
          <a:xfrm flipH="1">
            <a:off x="6920022" y="5334400"/>
            <a:ext cx="378093"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6" name="直線矢印コネクタ 265">
            <a:extLst>
              <a:ext uri="{FF2B5EF4-FFF2-40B4-BE49-F238E27FC236}">
                <a16:creationId xmlns:a16="http://schemas.microsoft.com/office/drawing/2014/main" id="{A47C5F24-C206-AFE3-00C1-96A34850531A}"/>
              </a:ext>
            </a:extLst>
          </p:cNvPr>
          <p:cNvCxnSpPr>
            <a:cxnSpLocks/>
          </p:cNvCxnSpPr>
          <p:nvPr/>
        </p:nvCxnSpPr>
        <p:spPr>
          <a:xfrm flipH="1">
            <a:off x="4292061" y="5393901"/>
            <a:ext cx="446690" cy="132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9" name="直線矢印コネクタ 268">
            <a:extLst>
              <a:ext uri="{FF2B5EF4-FFF2-40B4-BE49-F238E27FC236}">
                <a16:creationId xmlns:a16="http://schemas.microsoft.com/office/drawing/2014/main" id="{570532B4-04E9-3689-E381-DF9FA62A68DB}"/>
              </a:ext>
            </a:extLst>
          </p:cNvPr>
          <p:cNvCxnSpPr>
            <a:cxnSpLocks/>
          </p:cNvCxnSpPr>
          <p:nvPr/>
        </p:nvCxnSpPr>
        <p:spPr>
          <a:xfrm flipV="1">
            <a:off x="3808166" y="5372300"/>
            <a:ext cx="448564" cy="346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 name="コンテンツ プレースホルダー 2">
            <a:extLst>
              <a:ext uri="{FF2B5EF4-FFF2-40B4-BE49-F238E27FC236}">
                <a16:creationId xmlns:a16="http://schemas.microsoft.com/office/drawing/2014/main" id="{40CF8C3F-8F1F-71D9-87F4-6EB3E08D2488}"/>
              </a:ext>
            </a:extLst>
          </p:cNvPr>
          <p:cNvSpPr>
            <a:spLocks noGrp="1"/>
          </p:cNvSpPr>
          <p:nvPr>
            <p:ph idx="1"/>
          </p:nvPr>
        </p:nvSpPr>
        <p:spPr>
          <a:xfrm>
            <a:off x="1339957" y="1195210"/>
            <a:ext cx="9474169" cy="3346600"/>
          </a:xfrm>
        </p:spPr>
        <p:txBody>
          <a:bodyPr>
            <a:normAutofit lnSpcReduction="10000"/>
          </a:bodyPr>
          <a:lstStyle/>
          <a:p>
            <a:r>
              <a:rPr lang="en-US" altLang="ja-JP" sz="2045" dirty="0"/>
              <a:t>Usually: huge number of scattering paths</a:t>
            </a:r>
          </a:p>
          <a:p>
            <a:pPr lvl="1"/>
            <a:endParaRPr lang="en-US" altLang="ja-JP" sz="1645" dirty="0"/>
          </a:p>
          <a:p>
            <a:pPr marL="0" indent="0">
              <a:buNone/>
            </a:pPr>
            <a:endParaRPr lang="en-US" altLang="ja-JP" dirty="0"/>
          </a:p>
          <a:p>
            <a:pPr marL="0" indent="0">
              <a:buNone/>
            </a:pPr>
            <a:r>
              <a:rPr lang="en-US" altLang="ja-JP" dirty="0"/>
              <a:t> </a:t>
            </a:r>
          </a:p>
          <a:p>
            <a:pPr marL="0" indent="0">
              <a:buNone/>
            </a:pPr>
            <a:endParaRPr lang="en-US" altLang="ja-JP" dirty="0"/>
          </a:p>
          <a:p>
            <a:pPr marL="0" indent="0">
              <a:buNone/>
            </a:pPr>
            <a:r>
              <a:rPr lang="en-US" altLang="ja-JP" dirty="0">
                <a:solidFill>
                  <a:srgbClr val="FF0000"/>
                </a:solidFill>
              </a:rPr>
              <a:t>   (Calculation time) </a:t>
            </a:r>
            <a:r>
              <a:rPr lang="ja-JP" altLang="en-US" dirty="0">
                <a:solidFill>
                  <a:srgbClr val="FF0000"/>
                </a:solidFill>
              </a:rPr>
              <a:t>∝</a:t>
            </a:r>
            <a:r>
              <a:rPr lang="en-US" altLang="ja-JP" dirty="0">
                <a:solidFill>
                  <a:srgbClr val="FF0000"/>
                </a:solidFill>
              </a:rPr>
              <a:t>(Number of paths)</a:t>
            </a:r>
          </a:p>
          <a:p>
            <a:pPr marL="0" indent="0">
              <a:buNone/>
            </a:pPr>
            <a:endParaRPr lang="en-US" altLang="ja-JP" dirty="0"/>
          </a:p>
          <a:p>
            <a:r>
              <a:rPr lang="en-US" altLang="ja-JP" sz="2045" dirty="0"/>
              <a:t>Forward or Backward </a:t>
            </a:r>
            <a:r>
              <a:rPr lang="en-US" altLang="ja-JP" sz="2045" dirty="0" err="1"/>
              <a:t>Filterings</a:t>
            </a:r>
            <a:r>
              <a:rPr lang="en-US" altLang="ja-JP" sz="1500" dirty="0"/>
              <a:t>:</a:t>
            </a:r>
          </a:p>
          <a:p>
            <a:pPr marL="0" indent="0">
              <a:buNone/>
            </a:pPr>
            <a:endParaRPr kumimoji="1" lang="ja-JP" altLang="en-US" dirty="0"/>
          </a:p>
        </p:txBody>
      </p:sp>
      <p:sp>
        <p:nvSpPr>
          <p:cNvPr id="2" name="フッター プレースホルダー 1">
            <a:extLst>
              <a:ext uri="{FF2B5EF4-FFF2-40B4-BE49-F238E27FC236}">
                <a16:creationId xmlns:a16="http://schemas.microsoft.com/office/drawing/2014/main" id="{CDBF22EA-BFAF-7F91-B18B-960A68C68697}"/>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4" name="スライド番号プレースホルダー 3">
            <a:extLst>
              <a:ext uri="{FF2B5EF4-FFF2-40B4-BE49-F238E27FC236}">
                <a16:creationId xmlns:a16="http://schemas.microsoft.com/office/drawing/2014/main" id="{7B5FA482-701C-368F-446E-FB77DC9F0625}"/>
              </a:ext>
            </a:extLst>
          </p:cNvPr>
          <p:cNvSpPr>
            <a:spLocks noGrp="1"/>
          </p:cNvSpPr>
          <p:nvPr>
            <p:ph type="sldNum" sz="quarter" idx="12"/>
          </p:nvPr>
        </p:nvSpPr>
        <p:spPr/>
        <p:txBody>
          <a:bodyPr/>
          <a:lstStyle/>
          <a:p>
            <a:fld id="{B21B9B4F-A4D2-4B49-B820-CCE4FA55D23B}" type="slidenum">
              <a:rPr kumimoji="1" lang="ja-JP" altLang="en-US" smtClean="0"/>
              <a:t>57</a:t>
            </a:fld>
            <a:endParaRPr kumimoji="1" lang="ja-JP" altLang="en-US" dirty="0"/>
          </a:p>
        </p:txBody>
      </p:sp>
      <p:sp>
        <p:nvSpPr>
          <p:cNvPr id="108" name="テキスト ボックス 107">
            <a:extLst>
              <a:ext uri="{FF2B5EF4-FFF2-40B4-BE49-F238E27FC236}">
                <a16:creationId xmlns:a16="http://schemas.microsoft.com/office/drawing/2014/main" id="{D1805C1B-01DD-F44F-C9B9-22B66D9D7836}"/>
              </a:ext>
            </a:extLst>
          </p:cNvPr>
          <p:cNvSpPr txBox="1"/>
          <p:nvPr/>
        </p:nvSpPr>
        <p:spPr>
          <a:xfrm>
            <a:off x="4371504" y="2954764"/>
            <a:ext cx="623455" cy="721736"/>
          </a:xfrm>
          <a:prstGeom prst="rect">
            <a:avLst/>
          </a:prstGeom>
          <a:noFill/>
        </p:spPr>
        <p:txBody>
          <a:bodyPr wrap="square" rtlCol="0">
            <a:spAutoFit/>
          </a:bodyPr>
          <a:lstStyle/>
          <a:p>
            <a:r>
              <a:rPr lang="en-US" altLang="ja-JP" sz="2045" b="1" dirty="0"/>
              <a:t>Key</a:t>
            </a:r>
            <a:endParaRPr lang="ja-JP" altLang="en-US" sz="2045" b="1" dirty="0"/>
          </a:p>
        </p:txBody>
      </p:sp>
      <p:sp>
        <p:nvSpPr>
          <p:cNvPr id="6" name="日付プレースホルダー 5">
            <a:extLst>
              <a:ext uri="{FF2B5EF4-FFF2-40B4-BE49-F238E27FC236}">
                <a16:creationId xmlns:a16="http://schemas.microsoft.com/office/drawing/2014/main" id="{C67CFA61-58EA-BB15-73D6-C3360B5694D4}"/>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8" name="テキスト ボックス 7">
            <a:extLst>
              <a:ext uri="{FF2B5EF4-FFF2-40B4-BE49-F238E27FC236}">
                <a16:creationId xmlns:a16="http://schemas.microsoft.com/office/drawing/2014/main" id="{C124BEE5-DD49-CE86-DBB9-500CDD9E74AF}"/>
              </a:ext>
            </a:extLst>
          </p:cNvPr>
          <p:cNvSpPr txBox="1"/>
          <p:nvPr/>
        </p:nvSpPr>
        <p:spPr>
          <a:xfrm>
            <a:off x="3367753" y="301154"/>
            <a:ext cx="4992584"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Another technical method - Path Filtering -</a:t>
            </a:r>
          </a:p>
        </p:txBody>
      </p:sp>
      <p:cxnSp>
        <p:nvCxnSpPr>
          <p:cNvPr id="23" name="直線矢印コネクタ 22">
            <a:extLst>
              <a:ext uri="{FF2B5EF4-FFF2-40B4-BE49-F238E27FC236}">
                <a16:creationId xmlns:a16="http://schemas.microsoft.com/office/drawing/2014/main" id="{896906E5-5E4D-88D5-67DA-9D88DB99A455}"/>
              </a:ext>
            </a:extLst>
          </p:cNvPr>
          <p:cNvCxnSpPr>
            <a:cxnSpLocks/>
          </p:cNvCxnSpPr>
          <p:nvPr/>
        </p:nvCxnSpPr>
        <p:spPr>
          <a:xfrm flipV="1">
            <a:off x="2366243" y="1832581"/>
            <a:ext cx="338167" cy="30378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 name="直線矢印コネクタ 23">
            <a:extLst>
              <a:ext uri="{FF2B5EF4-FFF2-40B4-BE49-F238E27FC236}">
                <a16:creationId xmlns:a16="http://schemas.microsoft.com/office/drawing/2014/main" id="{5E1FDEF1-4D8B-9171-D6BD-F6F5C3DE18BE}"/>
              </a:ext>
            </a:extLst>
          </p:cNvPr>
          <p:cNvCxnSpPr>
            <a:cxnSpLocks/>
          </p:cNvCxnSpPr>
          <p:nvPr/>
        </p:nvCxnSpPr>
        <p:spPr>
          <a:xfrm>
            <a:off x="2316585" y="2317650"/>
            <a:ext cx="345883" cy="34279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直線矢印コネクタ 24">
            <a:extLst>
              <a:ext uri="{FF2B5EF4-FFF2-40B4-BE49-F238E27FC236}">
                <a16:creationId xmlns:a16="http://schemas.microsoft.com/office/drawing/2014/main" id="{C0A84C23-784E-B8BC-638F-4A5A4D513BC1}"/>
              </a:ext>
            </a:extLst>
          </p:cNvPr>
          <p:cNvCxnSpPr>
            <a:cxnSpLocks/>
          </p:cNvCxnSpPr>
          <p:nvPr/>
        </p:nvCxnSpPr>
        <p:spPr>
          <a:xfrm flipV="1">
            <a:off x="2256944" y="1568824"/>
            <a:ext cx="0" cy="55022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直線矢印コネクタ 25">
            <a:extLst>
              <a:ext uri="{FF2B5EF4-FFF2-40B4-BE49-F238E27FC236}">
                <a16:creationId xmlns:a16="http://schemas.microsoft.com/office/drawing/2014/main" id="{A009B25E-F83A-E1F4-7F94-DA057AE9DC0A}"/>
              </a:ext>
            </a:extLst>
          </p:cNvPr>
          <p:cNvCxnSpPr>
            <a:cxnSpLocks/>
          </p:cNvCxnSpPr>
          <p:nvPr/>
        </p:nvCxnSpPr>
        <p:spPr>
          <a:xfrm flipH="1" flipV="1">
            <a:off x="1816096" y="1817186"/>
            <a:ext cx="298953" cy="28700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直線矢印コネクタ 26">
            <a:extLst>
              <a:ext uri="{FF2B5EF4-FFF2-40B4-BE49-F238E27FC236}">
                <a16:creationId xmlns:a16="http://schemas.microsoft.com/office/drawing/2014/main" id="{A01DBD13-4785-0075-A922-E0754ACE0478}"/>
              </a:ext>
            </a:extLst>
          </p:cNvPr>
          <p:cNvCxnSpPr>
            <a:cxnSpLocks/>
          </p:cNvCxnSpPr>
          <p:nvPr/>
        </p:nvCxnSpPr>
        <p:spPr>
          <a:xfrm flipH="1">
            <a:off x="1489917" y="2220430"/>
            <a:ext cx="583879"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 name="直線矢印コネクタ 27">
            <a:extLst>
              <a:ext uri="{FF2B5EF4-FFF2-40B4-BE49-F238E27FC236}">
                <a16:creationId xmlns:a16="http://schemas.microsoft.com/office/drawing/2014/main" id="{9CCD730F-E0E7-356B-12EA-DA43C3584BBD}"/>
              </a:ext>
            </a:extLst>
          </p:cNvPr>
          <p:cNvCxnSpPr>
            <a:cxnSpLocks/>
          </p:cNvCxnSpPr>
          <p:nvPr/>
        </p:nvCxnSpPr>
        <p:spPr>
          <a:xfrm flipH="1">
            <a:off x="1801775" y="2387888"/>
            <a:ext cx="371988" cy="30948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7" name="直線矢印コネクタ 166">
            <a:extLst>
              <a:ext uri="{FF2B5EF4-FFF2-40B4-BE49-F238E27FC236}">
                <a16:creationId xmlns:a16="http://schemas.microsoft.com/office/drawing/2014/main" id="{429EE54F-BAB3-DEA3-AF09-0E81D279E537}"/>
              </a:ext>
            </a:extLst>
          </p:cNvPr>
          <p:cNvCxnSpPr/>
          <p:nvPr/>
        </p:nvCxnSpPr>
        <p:spPr>
          <a:xfrm>
            <a:off x="3645642" y="2203658"/>
            <a:ext cx="313238"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8" name="直線矢印コネクタ 167">
            <a:extLst>
              <a:ext uri="{FF2B5EF4-FFF2-40B4-BE49-F238E27FC236}">
                <a16:creationId xmlns:a16="http://schemas.microsoft.com/office/drawing/2014/main" id="{043214C7-6FA8-D0CE-7772-5C71831AE582}"/>
              </a:ext>
            </a:extLst>
          </p:cNvPr>
          <p:cNvCxnSpPr>
            <a:cxnSpLocks/>
          </p:cNvCxnSpPr>
          <p:nvPr/>
        </p:nvCxnSpPr>
        <p:spPr>
          <a:xfrm flipV="1">
            <a:off x="3632160" y="1903321"/>
            <a:ext cx="238979" cy="19240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9" name="直線矢印コネクタ 168">
            <a:extLst>
              <a:ext uri="{FF2B5EF4-FFF2-40B4-BE49-F238E27FC236}">
                <a16:creationId xmlns:a16="http://schemas.microsoft.com/office/drawing/2014/main" id="{C7484BA4-BBE3-82B9-627B-539C48E62471}"/>
              </a:ext>
            </a:extLst>
          </p:cNvPr>
          <p:cNvCxnSpPr>
            <a:cxnSpLocks/>
          </p:cNvCxnSpPr>
          <p:nvPr/>
        </p:nvCxnSpPr>
        <p:spPr>
          <a:xfrm>
            <a:off x="3569418" y="2386225"/>
            <a:ext cx="226540" cy="2056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0" name="直線矢印コネクタ 169">
            <a:extLst>
              <a:ext uri="{FF2B5EF4-FFF2-40B4-BE49-F238E27FC236}">
                <a16:creationId xmlns:a16="http://schemas.microsoft.com/office/drawing/2014/main" id="{7B1D2AD2-08FB-A468-082E-434D55029062}"/>
              </a:ext>
            </a:extLst>
          </p:cNvPr>
          <p:cNvCxnSpPr>
            <a:cxnSpLocks/>
          </p:cNvCxnSpPr>
          <p:nvPr/>
        </p:nvCxnSpPr>
        <p:spPr>
          <a:xfrm flipV="1">
            <a:off x="3440893" y="1679884"/>
            <a:ext cx="0" cy="32810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1" name="直線矢印コネクタ 170">
            <a:extLst>
              <a:ext uri="{FF2B5EF4-FFF2-40B4-BE49-F238E27FC236}">
                <a16:creationId xmlns:a16="http://schemas.microsoft.com/office/drawing/2014/main" id="{728ED6A3-F2C4-6CE5-00F3-41161F5888A1}"/>
              </a:ext>
            </a:extLst>
          </p:cNvPr>
          <p:cNvCxnSpPr>
            <a:cxnSpLocks/>
          </p:cNvCxnSpPr>
          <p:nvPr/>
        </p:nvCxnSpPr>
        <p:spPr>
          <a:xfrm flipH="1" flipV="1">
            <a:off x="3026424" y="1881651"/>
            <a:ext cx="247650" cy="22253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2" name="直線矢印コネクタ 171">
            <a:extLst>
              <a:ext uri="{FF2B5EF4-FFF2-40B4-BE49-F238E27FC236}">
                <a16:creationId xmlns:a16="http://schemas.microsoft.com/office/drawing/2014/main" id="{03FF0426-E8F1-E0DF-CA3F-71A9915F42AC}"/>
              </a:ext>
            </a:extLst>
          </p:cNvPr>
          <p:cNvCxnSpPr>
            <a:cxnSpLocks/>
          </p:cNvCxnSpPr>
          <p:nvPr/>
        </p:nvCxnSpPr>
        <p:spPr>
          <a:xfrm flipH="1">
            <a:off x="2882195" y="2230077"/>
            <a:ext cx="35062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3" name="直線矢印コネクタ 172">
            <a:extLst>
              <a:ext uri="{FF2B5EF4-FFF2-40B4-BE49-F238E27FC236}">
                <a16:creationId xmlns:a16="http://schemas.microsoft.com/office/drawing/2014/main" id="{77936AE2-AC38-F840-A982-DB19722F79D1}"/>
              </a:ext>
            </a:extLst>
          </p:cNvPr>
          <p:cNvCxnSpPr>
            <a:cxnSpLocks/>
          </p:cNvCxnSpPr>
          <p:nvPr/>
        </p:nvCxnSpPr>
        <p:spPr>
          <a:xfrm flipH="1">
            <a:off x="3022176" y="2387888"/>
            <a:ext cx="310612" cy="23403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6" name="直線矢印コネクタ 175">
            <a:extLst>
              <a:ext uri="{FF2B5EF4-FFF2-40B4-BE49-F238E27FC236}">
                <a16:creationId xmlns:a16="http://schemas.microsoft.com/office/drawing/2014/main" id="{80696DCB-5E5E-CA7F-739C-8A0C6B799C64}"/>
              </a:ext>
            </a:extLst>
          </p:cNvPr>
          <p:cNvCxnSpPr/>
          <p:nvPr/>
        </p:nvCxnSpPr>
        <p:spPr>
          <a:xfrm>
            <a:off x="4880196" y="2181864"/>
            <a:ext cx="313238"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7" name="直線矢印コネクタ 176">
            <a:extLst>
              <a:ext uri="{FF2B5EF4-FFF2-40B4-BE49-F238E27FC236}">
                <a16:creationId xmlns:a16="http://schemas.microsoft.com/office/drawing/2014/main" id="{9D502A75-E298-BDB1-9304-6045FB68F8B4}"/>
              </a:ext>
            </a:extLst>
          </p:cNvPr>
          <p:cNvCxnSpPr>
            <a:cxnSpLocks/>
          </p:cNvCxnSpPr>
          <p:nvPr/>
        </p:nvCxnSpPr>
        <p:spPr>
          <a:xfrm flipV="1">
            <a:off x="4866713" y="1881528"/>
            <a:ext cx="238979" cy="19240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8" name="直線矢印コネクタ 177">
            <a:extLst>
              <a:ext uri="{FF2B5EF4-FFF2-40B4-BE49-F238E27FC236}">
                <a16:creationId xmlns:a16="http://schemas.microsoft.com/office/drawing/2014/main" id="{2A7CD457-0947-16CF-406B-9172C3AE46F1}"/>
              </a:ext>
            </a:extLst>
          </p:cNvPr>
          <p:cNvCxnSpPr>
            <a:cxnSpLocks/>
          </p:cNvCxnSpPr>
          <p:nvPr/>
        </p:nvCxnSpPr>
        <p:spPr>
          <a:xfrm>
            <a:off x="4803971" y="2364432"/>
            <a:ext cx="226540" cy="2056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9" name="直線矢印コネクタ 178">
            <a:extLst>
              <a:ext uri="{FF2B5EF4-FFF2-40B4-BE49-F238E27FC236}">
                <a16:creationId xmlns:a16="http://schemas.microsoft.com/office/drawing/2014/main" id="{9021ECE3-1937-8EC6-75A8-550554053600}"/>
              </a:ext>
            </a:extLst>
          </p:cNvPr>
          <p:cNvCxnSpPr>
            <a:cxnSpLocks/>
          </p:cNvCxnSpPr>
          <p:nvPr/>
        </p:nvCxnSpPr>
        <p:spPr>
          <a:xfrm flipV="1">
            <a:off x="4675446" y="1658090"/>
            <a:ext cx="0" cy="32810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0" name="直線矢印コネクタ 179">
            <a:extLst>
              <a:ext uri="{FF2B5EF4-FFF2-40B4-BE49-F238E27FC236}">
                <a16:creationId xmlns:a16="http://schemas.microsoft.com/office/drawing/2014/main" id="{3D522887-2089-E580-A144-619AB89E2D57}"/>
              </a:ext>
            </a:extLst>
          </p:cNvPr>
          <p:cNvCxnSpPr>
            <a:cxnSpLocks/>
          </p:cNvCxnSpPr>
          <p:nvPr/>
        </p:nvCxnSpPr>
        <p:spPr>
          <a:xfrm flipH="1" flipV="1">
            <a:off x="4260977" y="1859858"/>
            <a:ext cx="247650" cy="22253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1" name="直線矢印コネクタ 180">
            <a:extLst>
              <a:ext uri="{FF2B5EF4-FFF2-40B4-BE49-F238E27FC236}">
                <a16:creationId xmlns:a16="http://schemas.microsoft.com/office/drawing/2014/main" id="{2A4A5D99-024F-990F-0FD0-D077668AD3FB}"/>
              </a:ext>
            </a:extLst>
          </p:cNvPr>
          <p:cNvCxnSpPr>
            <a:cxnSpLocks/>
          </p:cNvCxnSpPr>
          <p:nvPr/>
        </p:nvCxnSpPr>
        <p:spPr>
          <a:xfrm flipH="1">
            <a:off x="4116748" y="2202256"/>
            <a:ext cx="35062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2" name="直線矢印コネクタ 181">
            <a:extLst>
              <a:ext uri="{FF2B5EF4-FFF2-40B4-BE49-F238E27FC236}">
                <a16:creationId xmlns:a16="http://schemas.microsoft.com/office/drawing/2014/main" id="{7B3AC02B-7011-99EB-2AFA-38FFDECAA8E2}"/>
              </a:ext>
            </a:extLst>
          </p:cNvPr>
          <p:cNvCxnSpPr>
            <a:cxnSpLocks/>
          </p:cNvCxnSpPr>
          <p:nvPr/>
        </p:nvCxnSpPr>
        <p:spPr>
          <a:xfrm flipH="1">
            <a:off x="4256730" y="2366094"/>
            <a:ext cx="310612" cy="23403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5" name="直線矢印コネクタ 184">
            <a:extLst>
              <a:ext uri="{FF2B5EF4-FFF2-40B4-BE49-F238E27FC236}">
                <a16:creationId xmlns:a16="http://schemas.microsoft.com/office/drawing/2014/main" id="{67A1A4C8-AA64-F09C-C01C-BDFD0CDE8200}"/>
              </a:ext>
            </a:extLst>
          </p:cNvPr>
          <p:cNvCxnSpPr/>
          <p:nvPr/>
        </p:nvCxnSpPr>
        <p:spPr>
          <a:xfrm>
            <a:off x="6090524" y="2151659"/>
            <a:ext cx="313238"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6" name="直線矢印コネクタ 185">
            <a:extLst>
              <a:ext uri="{FF2B5EF4-FFF2-40B4-BE49-F238E27FC236}">
                <a16:creationId xmlns:a16="http://schemas.microsoft.com/office/drawing/2014/main" id="{72684466-3D5F-FBE5-E35C-F514BDF1E066}"/>
              </a:ext>
            </a:extLst>
          </p:cNvPr>
          <p:cNvCxnSpPr>
            <a:cxnSpLocks/>
          </p:cNvCxnSpPr>
          <p:nvPr/>
        </p:nvCxnSpPr>
        <p:spPr>
          <a:xfrm flipV="1">
            <a:off x="6077042" y="1851322"/>
            <a:ext cx="238979" cy="19240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7" name="直線矢印コネクタ 186">
            <a:extLst>
              <a:ext uri="{FF2B5EF4-FFF2-40B4-BE49-F238E27FC236}">
                <a16:creationId xmlns:a16="http://schemas.microsoft.com/office/drawing/2014/main" id="{1462F5D5-EEB2-93DA-6B2A-4DBD16523E78}"/>
              </a:ext>
            </a:extLst>
          </p:cNvPr>
          <p:cNvCxnSpPr>
            <a:cxnSpLocks/>
          </p:cNvCxnSpPr>
          <p:nvPr/>
        </p:nvCxnSpPr>
        <p:spPr>
          <a:xfrm>
            <a:off x="6014300" y="2334226"/>
            <a:ext cx="226540" cy="2056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8" name="直線矢印コネクタ 187">
            <a:extLst>
              <a:ext uri="{FF2B5EF4-FFF2-40B4-BE49-F238E27FC236}">
                <a16:creationId xmlns:a16="http://schemas.microsoft.com/office/drawing/2014/main" id="{A3854960-F3B5-DA3E-5542-42AF76F63E9A}"/>
              </a:ext>
            </a:extLst>
          </p:cNvPr>
          <p:cNvCxnSpPr>
            <a:cxnSpLocks/>
          </p:cNvCxnSpPr>
          <p:nvPr/>
        </p:nvCxnSpPr>
        <p:spPr>
          <a:xfrm flipV="1">
            <a:off x="5885774" y="1627886"/>
            <a:ext cx="0" cy="32810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9" name="直線矢印コネクタ 188">
            <a:extLst>
              <a:ext uri="{FF2B5EF4-FFF2-40B4-BE49-F238E27FC236}">
                <a16:creationId xmlns:a16="http://schemas.microsoft.com/office/drawing/2014/main" id="{F53E7C95-0880-DA0D-2DDA-1A1C77E6FC0C}"/>
              </a:ext>
            </a:extLst>
          </p:cNvPr>
          <p:cNvCxnSpPr>
            <a:cxnSpLocks/>
          </p:cNvCxnSpPr>
          <p:nvPr/>
        </p:nvCxnSpPr>
        <p:spPr>
          <a:xfrm flipH="1" flipV="1">
            <a:off x="5471305" y="1829653"/>
            <a:ext cx="247650" cy="22253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0" name="直線矢印コネクタ 189">
            <a:extLst>
              <a:ext uri="{FF2B5EF4-FFF2-40B4-BE49-F238E27FC236}">
                <a16:creationId xmlns:a16="http://schemas.microsoft.com/office/drawing/2014/main" id="{122E8F0B-6E96-4C16-F8F2-3BC368F7D769}"/>
              </a:ext>
            </a:extLst>
          </p:cNvPr>
          <p:cNvCxnSpPr>
            <a:cxnSpLocks/>
          </p:cNvCxnSpPr>
          <p:nvPr/>
        </p:nvCxnSpPr>
        <p:spPr>
          <a:xfrm flipH="1">
            <a:off x="5327077" y="2168352"/>
            <a:ext cx="35062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1" name="直線矢印コネクタ 190">
            <a:extLst>
              <a:ext uri="{FF2B5EF4-FFF2-40B4-BE49-F238E27FC236}">
                <a16:creationId xmlns:a16="http://schemas.microsoft.com/office/drawing/2014/main" id="{07C1A181-14D3-F705-03E7-02CFF7C3849A}"/>
              </a:ext>
            </a:extLst>
          </p:cNvPr>
          <p:cNvCxnSpPr>
            <a:cxnSpLocks/>
          </p:cNvCxnSpPr>
          <p:nvPr/>
        </p:nvCxnSpPr>
        <p:spPr>
          <a:xfrm flipH="1">
            <a:off x="5467058" y="2335890"/>
            <a:ext cx="310612" cy="23403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4" name="直線矢印コネクタ 193">
            <a:extLst>
              <a:ext uri="{FF2B5EF4-FFF2-40B4-BE49-F238E27FC236}">
                <a16:creationId xmlns:a16="http://schemas.microsoft.com/office/drawing/2014/main" id="{FDC392C4-DE7D-7B26-8B6F-68B07FBFF910}"/>
              </a:ext>
            </a:extLst>
          </p:cNvPr>
          <p:cNvCxnSpPr/>
          <p:nvPr/>
        </p:nvCxnSpPr>
        <p:spPr>
          <a:xfrm>
            <a:off x="7253639" y="2126685"/>
            <a:ext cx="313238"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5" name="直線矢印コネクタ 194">
            <a:extLst>
              <a:ext uri="{FF2B5EF4-FFF2-40B4-BE49-F238E27FC236}">
                <a16:creationId xmlns:a16="http://schemas.microsoft.com/office/drawing/2014/main" id="{4811F6CC-A19D-3CE6-D6CF-3B14C7B8DCDE}"/>
              </a:ext>
            </a:extLst>
          </p:cNvPr>
          <p:cNvCxnSpPr>
            <a:cxnSpLocks/>
          </p:cNvCxnSpPr>
          <p:nvPr/>
        </p:nvCxnSpPr>
        <p:spPr>
          <a:xfrm flipV="1">
            <a:off x="7240157" y="1826349"/>
            <a:ext cx="238979" cy="19240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6" name="直線矢印コネクタ 195">
            <a:extLst>
              <a:ext uri="{FF2B5EF4-FFF2-40B4-BE49-F238E27FC236}">
                <a16:creationId xmlns:a16="http://schemas.microsoft.com/office/drawing/2014/main" id="{2F8BAE93-DDE7-EB3B-9080-B058AE97A546}"/>
              </a:ext>
            </a:extLst>
          </p:cNvPr>
          <p:cNvCxnSpPr>
            <a:cxnSpLocks/>
          </p:cNvCxnSpPr>
          <p:nvPr/>
        </p:nvCxnSpPr>
        <p:spPr>
          <a:xfrm>
            <a:off x="7177415" y="2309253"/>
            <a:ext cx="226540" cy="2056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7" name="直線矢印コネクタ 196">
            <a:extLst>
              <a:ext uri="{FF2B5EF4-FFF2-40B4-BE49-F238E27FC236}">
                <a16:creationId xmlns:a16="http://schemas.microsoft.com/office/drawing/2014/main" id="{BEBFDFD7-C0D8-0A7C-F6D4-870C2B2E4D4C}"/>
              </a:ext>
            </a:extLst>
          </p:cNvPr>
          <p:cNvCxnSpPr>
            <a:cxnSpLocks/>
          </p:cNvCxnSpPr>
          <p:nvPr/>
        </p:nvCxnSpPr>
        <p:spPr>
          <a:xfrm flipV="1">
            <a:off x="7048890" y="1602912"/>
            <a:ext cx="0" cy="32810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8" name="直線矢印コネクタ 197">
            <a:extLst>
              <a:ext uri="{FF2B5EF4-FFF2-40B4-BE49-F238E27FC236}">
                <a16:creationId xmlns:a16="http://schemas.microsoft.com/office/drawing/2014/main" id="{05221CFA-2BF1-535D-CC51-D644416FB108}"/>
              </a:ext>
            </a:extLst>
          </p:cNvPr>
          <p:cNvCxnSpPr>
            <a:cxnSpLocks/>
          </p:cNvCxnSpPr>
          <p:nvPr/>
        </p:nvCxnSpPr>
        <p:spPr>
          <a:xfrm flipH="1" flipV="1">
            <a:off x="6634421" y="1804679"/>
            <a:ext cx="247650" cy="22253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9" name="直線矢印コネクタ 198">
            <a:extLst>
              <a:ext uri="{FF2B5EF4-FFF2-40B4-BE49-F238E27FC236}">
                <a16:creationId xmlns:a16="http://schemas.microsoft.com/office/drawing/2014/main" id="{CE3BBD85-9545-9154-1E0F-EBC5E6ECFE33}"/>
              </a:ext>
            </a:extLst>
          </p:cNvPr>
          <p:cNvCxnSpPr>
            <a:cxnSpLocks/>
          </p:cNvCxnSpPr>
          <p:nvPr/>
        </p:nvCxnSpPr>
        <p:spPr>
          <a:xfrm flipH="1">
            <a:off x="6502492" y="2168352"/>
            <a:ext cx="35062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00" name="直線矢印コネクタ 199">
            <a:extLst>
              <a:ext uri="{FF2B5EF4-FFF2-40B4-BE49-F238E27FC236}">
                <a16:creationId xmlns:a16="http://schemas.microsoft.com/office/drawing/2014/main" id="{8FD74C0D-E22F-DAAE-DD8E-6446D3D86627}"/>
              </a:ext>
            </a:extLst>
          </p:cNvPr>
          <p:cNvCxnSpPr>
            <a:cxnSpLocks/>
          </p:cNvCxnSpPr>
          <p:nvPr/>
        </p:nvCxnSpPr>
        <p:spPr>
          <a:xfrm flipH="1">
            <a:off x="6643686" y="2335890"/>
            <a:ext cx="310612" cy="23403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直線矢印コネクタ 30">
            <a:extLst>
              <a:ext uri="{FF2B5EF4-FFF2-40B4-BE49-F238E27FC236}">
                <a16:creationId xmlns:a16="http://schemas.microsoft.com/office/drawing/2014/main" id="{991B54A5-AE32-5FDA-F476-177904D9DB37}"/>
              </a:ext>
            </a:extLst>
          </p:cNvPr>
          <p:cNvCxnSpPr/>
          <p:nvPr/>
        </p:nvCxnSpPr>
        <p:spPr>
          <a:xfrm>
            <a:off x="2523250" y="2236626"/>
            <a:ext cx="313238"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7" name="直線矢印コネクタ 266">
            <a:extLst>
              <a:ext uri="{FF2B5EF4-FFF2-40B4-BE49-F238E27FC236}">
                <a16:creationId xmlns:a16="http://schemas.microsoft.com/office/drawing/2014/main" id="{22986066-BB38-B51C-49AD-1CC0FFB91C80}"/>
              </a:ext>
            </a:extLst>
          </p:cNvPr>
          <p:cNvCxnSpPr>
            <a:cxnSpLocks/>
          </p:cNvCxnSpPr>
          <p:nvPr/>
        </p:nvCxnSpPr>
        <p:spPr>
          <a:xfrm flipH="1">
            <a:off x="4292062" y="5550927"/>
            <a:ext cx="510003" cy="38743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5" name="直線矢印コネクタ 254">
            <a:extLst>
              <a:ext uri="{FF2B5EF4-FFF2-40B4-BE49-F238E27FC236}">
                <a16:creationId xmlns:a16="http://schemas.microsoft.com/office/drawing/2014/main" id="{E4F150D6-509A-4D43-E94C-208098FD7BF9}"/>
              </a:ext>
            </a:extLst>
          </p:cNvPr>
          <p:cNvCxnSpPr>
            <a:cxnSpLocks/>
          </p:cNvCxnSpPr>
          <p:nvPr/>
        </p:nvCxnSpPr>
        <p:spPr>
          <a:xfrm>
            <a:off x="6362370" y="5516564"/>
            <a:ext cx="426219" cy="35423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7" name="直線矢印コネクタ 256">
            <a:extLst>
              <a:ext uri="{FF2B5EF4-FFF2-40B4-BE49-F238E27FC236}">
                <a16:creationId xmlns:a16="http://schemas.microsoft.com/office/drawing/2014/main" id="{720B69D8-AEE5-B787-D23D-930D94ACA101}"/>
              </a:ext>
            </a:extLst>
          </p:cNvPr>
          <p:cNvCxnSpPr>
            <a:cxnSpLocks/>
          </p:cNvCxnSpPr>
          <p:nvPr/>
        </p:nvCxnSpPr>
        <p:spPr>
          <a:xfrm flipH="1" flipV="1">
            <a:off x="5651106" y="4787469"/>
            <a:ext cx="392782" cy="42496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9" name="直線矢印コネクタ 258">
            <a:extLst>
              <a:ext uri="{FF2B5EF4-FFF2-40B4-BE49-F238E27FC236}">
                <a16:creationId xmlns:a16="http://schemas.microsoft.com/office/drawing/2014/main" id="{2D135F06-F680-301F-D43A-22182BEAEC1F}"/>
              </a:ext>
            </a:extLst>
          </p:cNvPr>
          <p:cNvCxnSpPr>
            <a:cxnSpLocks/>
          </p:cNvCxnSpPr>
          <p:nvPr/>
        </p:nvCxnSpPr>
        <p:spPr>
          <a:xfrm flipH="1">
            <a:off x="5662253" y="5518355"/>
            <a:ext cx="444949" cy="33664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7" name="直線矢印コネクタ 246">
            <a:extLst>
              <a:ext uri="{FF2B5EF4-FFF2-40B4-BE49-F238E27FC236}">
                <a16:creationId xmlns:a16="http://schemas.microsoft.com/office/drawing/2014/main" id="{229B9C29-2D4F-C1AC-3163-FBF6452FC312}"/>
              </a:ext>
            </a:extLst>
          </p:cNvPr>
          <p:cNvCxnSpPr>
            <a:cxnSpLocks/>
          </p:cNvCxnSpPr>
          <p:nvPr/>
        </p:nvCxnSpPr>
        <p:spPr>
          <a:xfrm>
            <a:off x="7616596" y="5489633"/>
            <a:ext cx="462649" cy="38116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1" name="直線矢印コネクタ 250">
            <a:extLst>
              <a:ext uri="{FF2B5EF4-FFF2-40B4-BE49-F238E27FC236}">
                <a16:creationId xmlns:a16="http://schemas.microsoft.com/office/drawing/2014/main" id="{4869F820-BCE9-653D-3086-6D203DF6F3A5}"/>
              </a:ext>
            </a:extLst>
          </p:cNvPr>
          <p:cNvCxnSpPr>
            <a:cxnSpLocks/>
          </p:cNvCxnSpPr>
          <p:nvPr/>
        </p:nvCxnSpPr>
        <p:spPr>
          <a:xfrm flipH="1">
            <a:off x="6882071" y="5491425"/>
            <a:ext cx="479358" cy="33925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3" name="直線矢印コネクタ 262">
            <a:extLst>
              <a:ext uri="{FF2B5EF4-FFF2-40B4-BE49-F238E27FC236}">
                <a16:creationId xmlns:a16="http://schemas.microsoft.com/office/drawing/2014/main" id="{BE751230-A969-8D78-26B7-051DE96EC13E}"/>
              </a:ext>
            </a:extLst>
          </p:cNvPr>
          <p:cNvCxnSpPr>
            <a:cxnSpLocks/>
          </p:cNvCxnSpPr>
          <p:nvPr/>
        </p:nvCxnSpPr>
        <p:spPr>
          <a:xfrm>
            <a:off x="5038048" y="5518810"/>
            <a:ext cx="244285" cy="22175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5" name="直線矢印コネクタ 264">
            <a:extLst>
              <a:ext uri="{FF2B5EF4-FFF2-40B4-BE49-F238E27FC236}">
                <a16:creationId xmlns:a16="http://schemas.microsoft.com/office/drawing/2014/main" id="{D27B1032-7549-2D9D-F177-F03B14FA2124}"/>
              </a:ext>
            </a:extLst>
          </p:cNvPr>
          <p:cNvCxnSpPr>
            <a:cxnSpLocks/>
          </p:cNvCxnSpPr>
          <p:nvPr/>
        </p:nvCxnSpPr>
        <p:spPr>
          <a:xfrm flipH="1" flipV="1">
            <a:off x="4355039" y="4874358"/>
            <a:ext cx="383712" cy="37064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4" name="直線矢印コネクタ 263">
            <a:extLst>
              <a:ext uri="{FF2B5EF4-FFF2-40B4-BE49-F238E27FC236}">
                <a16:creationId xmlns:a16="http://schemas.microsoft.com/office/drawing/2014/main" id="{5FACD0C0-EB63-FD6C-6711-9D6FABED625A}"/>
              </a:ext>
            </a:extLst>
          </p:cNvPr>
          <p:cNvCxnSpPr>
            <a:cxnSpLocks/>
          </p:cNvCxnSpPr>
          <p:nvPr/>
        </p:nvCxnSpPr>
        <p:spPr>
          <a:xfrm flipV="1">
            <a:off x="4918638" y="4787470"/>
            <a:ext cx="0" cy="35380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5" name="直線矢印コネクタ 274">
            <a:extLst>
              <a:ext uri="{FF2B5EF4-FFF2-40B4-BE49-F238E27FC236}">
                <a16:creationId xmlns:a16="http://schemas.microsoft.com/office/drawing/2014/main" id="{3729F4CB-EAEE-23D4-05DF-414A222F89CB}"/>
              </a:ext>
            </a:extLst>
          </p:cNvPr>
          <p:cNvCxnSpPr>
            <a:cxnSpLocks/>
          </p:cNvCxnSpPr>
          <p:nvPr/>
        </p:nvCxnSpPr>
        <p:spPr>
          <a:xfrm flipH="1">
            <a:off x="3022176" y="5574427"/>
            <a:ext cx="448629" cy="30009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1" name="直線矢印コネクタ 270">
            <a:extLst>
              <a:ext uri="{FF2B5EF4-FFF2-40B4-BE49-F238E27FC236}">
                <a16:creationId xmlns:a16="http://schemas.microsoft.com/office/drawing/2014/main" id="{2F3237FD-DB09-DCDD-C722-BD5E7326DB23}"/>
              </a:ext>
            </a:extLst>
          </p:cNvPr>
          <p:cNvCxnSpPr>
            <a:cxnSpLocks/>
          </p:cNvCxnSpPr>
          <p:nvPr/>
        </p:nvCxnSpPr>
        <p:spPr>
          <a:xfrm>
            <a:off x="3735959" y="5548283"/>
            <a:ext cx="408749" cy="42348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0" name="直線矢印コネクタ 269">
            <a:extLst>
              <a:ext uri="{FF2B5EF4-FFF2-40B4-BE49-F238E27FC236}">
                <a16:creationId xmlns:a16="http://schemas.microsoft.com/office/drawing/2014/main" id="{D5D642B5-44AE-36D9-424C-E736659B7E43}"/>
              </a:ext>
            </a:extLst>
          </p:cNvPr>
          <p:cNvCxnSpPr>
            <a:cxnSpLocks/>
          </p:cNvCxnSpPr>
          <p:nvPr/>
        </p:nvCxnSpPr>
        <p:spPr>
          <a:xfrm flipV="1">
            <a:off x="3793628" y="4908518"/>
            <a:ext cx="463102" cy="35086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2" name="直線矢印コネクタ 271">
            <a:extLst>
              <a:ext uri="{FF2B5EF4-FFF2-40B4-BE49-F238E27FC236}">
                <a16:creationId xmlns:a16="http://schemas.microsoft.com/office/drawing/2014/main" id="{8D89A29D-20B0-3A39-958C-DBC4F60C6304}"/>
              </a:ext>
            </a:extLst>
          </p:cNvPr>
          <p:cNvCxnSpPr>
            <a:cxnSpLocks/>
          </p:cNvCxnSpPr>
          <p:nvPr/>
        </p:nvCxnSpPr>
        <p:spPr>
          <a:xfrm flipV="1">
            <a:off x="3587378" y="4647016"/>
            <a:ext cx="0" cy="5177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3" name="直線矢印コネクタ 272">
            <a:extLst>
              <a:ext uri="{FF2B5EF4-FFF2-40B4-BE49-F238E27FC236}">
                <a16:creationId xmlns:a16="http://schemas.microsoft.com/office/drawing/2014/main" id="{4653D55A-25AF-2498-6D02-23AF4764DE0A}"/>
              </a:ext>
            </a:extLst>
          </p:cNvPr>
          <p:cNvCxnSpPr>
            <a:cxnSpLocks/>
          </p:cNvCxnSpPr>
          <p:nvPr/>
        </p:nvCxnSpPr>
        <p:spPr>
          <a:xfrm flipH="1" flipV="1">
            <a:off x="3022176" y="4945536"/>
            <a:ext cx="385314" cy="32297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2" name="直線矢印コネクタ 261">
            <a:extLst>
              <a:ext uri="{FF2B5EF4-FFF2-40B4-BE49-F238E27FC236}">
                <a16:creationId xmlns:a16="http://schemas.microsoft.com/office/drawing/2014/main" id="{5CBE7E66-A135-2AEF-8795-524C79ED1574}"/>
              </a:ext>
            </a:extLst>
          </p:cNvPr>
          <p:cNvCxnSpPr>
            <a:cxnSpLocks/>
          </p:cNvCxnSpPr>
          <p:nvPr/>
        </p:nvCxnSpPr>
        <p:spPr>
          <a:xfrm flipV="1">
            <a:off x="5124889" y="5028401"/>
            <a:ext cx="257699" cy="20747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4" name="直線矢印コネクタ 253">
            <a:extLst>
              <a:ext uri="{FF2B5EF4-FFF2-40B4-BE49-F238E27FC236}">
                <a16:creationId xmlns:a16="http://schemas.microsoft.com/office/drawing/2014/main" id="{CB1A0C5C-CEB7-E9BF-1DAA-4E30EAE4E7D4}"/>
              </a:ext>
            </a:extLst>
          </p:cNvPr>
          <p:cNvCxnSpPr>
            <a:cxnSpLocks/>
          </p:cNvCxnSpPr>
          <p:nvPr/>
        </p:nvCxnSpPr>
        <p:spPr>
          <a:xfrm flipV="1">
            <a:off x="6430027" y="4870513"/>
            <a:ext cx="397413" cy="33279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6" name="直線矢印コネクタ 255">
            <a:extLst>
              <a:ext uri="{FF2B5EF4-FFF2-40B4-BE49-F238E27FC236}">
                <a16:creationId xmlns:a16="http://schemas.microsoft.com/office/drawing/2014/main" id="{5A9575B9-CCF9-23B5-7971-6599A9834F50}"/>
              </a:ext>
            </a:extLst>
          </p:cNvPr>
          <p:cNvCxnSpPr>
            <a:cxnSpLocks/>
          </p:cNvCxnSpPr>
          <p:nvPr/>
        </p:nvCxnSpPr>
        <p:spPr>
          <a:xfrm flipV="1">
            <a:off x="6223775" y="4647016"/>
            <a:ext cx="0" cy="46168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6" name="直線矢印コネクタ 245">
            <a:extLst>
              <a:ext uri="{FF2B5EF4-FFF2-40B4-BE49-F238E27FC236}">
                <a16:creationId xmlns:a16="http://schemas.microsoft.com/office/drawing/2014/main" id="{EE136571-DC60-D500-3266-05A97670062A}"/>
              </a:ext>
            </a:extLst>
          </p:cNvPr>
          <p:cNvCxnSpPr>
            <a:cxnSpLocks/>
          </p:cNvCxnSpPr>
          <p:nvPr/>
        </p:nvCxnSpPr>
        <p:spPr>
          <a:xfrm flipV="1">
            <a:off x="7684253" y="4818163"/>
            <a:ext cx="458909" cy="35821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8" name="直線矢印コネクタ 247">
            <a:extLst>
              <a:ext uri="{FF2B5EF4-FFF2-40B4-BE49-F238E27FC236}">
                <a16:creationId xmlns:a16="http://schemas.microsoft.com/office/drawing/2014/main" id="{97532AB4-24A1-4D18-5B44-DE3380A87D3A}"/>
              </a:ext>
            </a:extLst>
          </p:cNvPr>
          <p:cNvCxnSpPr>
            <a:cxnSpLocks/>
          </p:cNvCxnSpPr>
          <p:nvPr/>
        </p:nvCxnSpPr>
        <p:spPr>
          <a:xfrm flipV="1">
            <a:off x="7478001" y="4647016"/>
            <a:ext cx="1135" cy="4347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9" name="直線矢印コネクタ 248">
            <a:extLst>
              <a:ext uri="{FF2B5EF4-FFF2-40B4-BE49-F238E27FC236}">
                <a16:creationId xmlns:a16="http://schemas.microsoft.com/office/drawing/2014/main" id="{A3DC3D84-2DC6-ED24-D22D-D980F133219F}"/>
              </a:ext>
            </a:extLst>
          </p:cNvPr>
          <p:cNvCxnSpPr>
            <a:cxnSpLocks/>
          </p:cNvCxnSpPr>
          <p:nvPr/>
        </p:nvCxnSpPr>
        <p:spPr>
          <a:xfrm flipH="1" flipV="1">
            <a:off x="6920023" y="4837765"/>
            <a:ext cx="378092" cy="34774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8" name="直線矢印コネクタ 277">
            <a:extLst>
              <a:ext uri="{FF2B5EF4-FFF2-40B4-BE49-F238E27FC236}">
                <a16:creationId xmlns:a16="http://schemas.microsoft.com/office/drawing/2014/main" id="{A7E2ABD2-5469-24B8-0890-1617325F0A54}"/>
              </a:ext>
            </a:extLst>
          </p:cNvPr>
          <p:cNvCxnSpPr>
            <a:cxnSpLocks/>
          </p:cNvCxnSpPr>
          <p:nvPr/>
        </p:nvCxnSpPr>
        <p:spPr>
          <a:xfrm flipV="1">
            <a:off x="2474598" y="4968902"/>
            <a:ext cx="361890" cy="26698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9" name="直線矢印コネクタ 278">
            <a:extLst>
              <a:ext uri="{FF2B5EF4-FFF2-40B4-BE49-F238E27FC236}">
                <a16:creationId xmlns:a16="http://schemas.microsoft.com/office/drawing/2014/main" id="{2DA62449-7F95-571E-70BF-BD9A409D0BA7}"/>
              </a:ext>
            </a:extLst>
          </p:cNvPr>
          <p:cNvCxnSpPr>
            <a:cxnSpLocks/>
          </p:cNvCxnSpPr>
          <p:nvPr/>
        </p:nvCxnSpPr>
        <p:spPr>
          <a:xfrm>
            <a:off x="2406943" y="5549139"/>
            <a:ext cx="429546" cy="38173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0" name="直線矢印コネクタ 279">
            <a:extLst>
              <a:ext uri="{FF2B5EF4-FFF2-40B4-BE49-F238E27FC236}">
                <a16:creationId xmlns:a16="http://schemas.microsoft.com/office/drawing/2014/main" id="{891EFFD6-4232-24AB-03DB-2B306F78DFB1}"/>
              </a:ext>
            </a:extLst>
          </p:cNvPr>
          <p:cNvCxnSpPr>
            <a:cxnSpLocks/>
          </p:cNvCxnSpPr>
          <p:nvPr/>
        </p:nvCxnSpPr>
        <p:spPr>
          <a:xfrm flipH="1" flipV="1">
            <a:off x="2252397" y="4647016"/>
            <a:ext cx="15952" cy="4942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1" name="直線矢印コネクタ 280">
            <a:extLst>
              <a:ext uri="{FF2B5EF4-FFF2-40B4-BE49-F238E27FC236}">
                <a16:creationId xmlns:a16="http://schemas.microsoft.com/office/drawing/2014/main" id="{FEDB8E68-6DB0-4616-25C1-1F1789FF7704}"/>
              </a:ext>
            </a:extLst>
          </p:cNvPr>
          <p:cNvCxnSpPr>
            <a:cxnSpLocks/>
          </p:cNvCxnSpPr>
          <p:nvPr/>
        </p:nvCxnSpPr>
        <p:spPr>
          <a:xfrm flipH="1" flipV="1">
            <a:off x="1666332" y="4903147"/>
            <a:ext cx="422131" cy="34186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2" name="直線矢印コネクタ 281">
            <a:extLst>
              <a:ext uri="{FF2B5EF4-FFF2-40B4-BE49-F238E27FC236}">
                <a16:creationId xmlns:a16="http://schemas.microsoft.com/office/drawing/2014/main" id="{C3F623BD-88D4-3F46-61D9-CF5A1EDD54E9}"/>
              </a:ext>
            </a:extLst>
          </p:cNvPr>
          <p:cNvCxnSpPr>
            <a:cxnSpLocks/>
          </p:cNvCxnSpPr>
          <p:nvPr/>
        </p:nvCxnSpPr>
        <p:spPr>
          <a:xfrm flipH="1">
            <a:off x="1489918" y="5370358"/>
            <a:ext cx="554507" cy="194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3" name="直線矢印コネクタ 282">
            <a:extLst>
              <a:ext uri="{FF2B5EF4-FFF2-40B4-BE49-F238E27FC236}">
                <a16:creationId xmlns:a16="http://schemas.microsoft.com/office/drawing/2014/main" id="{CC0743B9-18E3-B65B-7B83-1F4DD32B6F76}"/>
              </a:ext>
            </a:extLst>
          </p:cNvPr>
          <p:cNvCxnSpPr>
            <a:cxnSpLocks/>
          </p:cNvCxnSpPr>
          <p:nvPr/>
        </p:nvCxnSpPr>
        <p:spPr>
          <a:xfrm flipH="1">
            <a:off x="1666332" y="5550934"/>
            <a:ext cx="485445" cy="37994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7" name="直線矢印コネクタ 276">
            <a:extLst>
              <a:ext uri="{FF2B5EF4-FFF2-40B4-BE49-F238E27FC236}">
                <a16:creationId xmlns:a16="http://schemas.microsoft.com/office/drawing/2014/main" id="{C1354B85-1EAA-CBA7-0F10-24C4049EF573}"/>
              </a:ext>
            </a:extLst>
          </p:cNvPr>
          <p:cNvCxnSpPr>
            <a:cxnSpLocks/>
          </p:cNvCxnSpPr>
          <p:nvPr/>
        </p:nvCxnSpPr>
        <p:spPr>
          <a:xfrm>
            <a:off x="2513891" y="5389652"/>
            <a:ext cx="368304" cy="46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0" name="グループ化 19">
            <a:extLst>
              <a:ext uri="{FF2B5EF4-FFF2-40B4-BE49-F238E27FC236}">
                <a16:creationId xmlns:a16="http://schemas.microsoft.com/office/drawing/2014/main" id="{851F94B8-E307-DB65-E2C3-D7FE3161EF0D}"/>
              </a:ext>
            </a:extLst>
          </p:cNvPr>
          <p:cNvGrpSpPr/>
          <p:nvPr/>
        </p:nvGrpSpPr>
        <p:grpSpPr>
          <a:xfrm rot="5400000">
            <a:off x="3340756" y="5179163"/>
            <a:ext cx="1063253" cy="490557"/>
            <a:chOff x="-1877005" y="2488891"/>
            <a:chExt cx="1443426" cy="448344"/>
          </a:xfrm>
        </p:grpSpPr>
        <p:sp>
          <p:nvSpPr>
            <p:cNvPr id="21" name="object 48">
              <a:extLst>
                <a:ext uri="{FF2B5EF4-FFF2-40B4-BE49-F238E27FC236}">
                  <a16:creationId xmlns:a16="http://schemas.microsoft.com/office/drawing/2014/main" id="{B83D9F95-03F7-7F9C-0156-4686440102D6}"/>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22" name="object 55">
              <a:extLst>
                <a:ext uri="{FF2B5EF4-FFF2-40B4-BE49-F238E27FC236}">
                  <a16:creationId xmlns:a16="http://schemas.microsoft.com/office/drawing/2014/main" id="{0B1735DF-CBBA-72DE-5875-58E6CD195087}"/>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29" name="object 57">
              <a:extLst>
                <a:ext uri="{FF2B5EF4-FFF2-40B4-BE49-F238E27FC236}">
                  <a16:creationId xmlns:a16="http://schemas.microsoft.com/office/drawing/2014/main" id="{7C098DBC-F8DA-4DE5-2397-F296519D067F}"/>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46" name="グループ化 45">
            <a:extLst>
              <a:ext uri="{FF2B5EF4-FFF2-40B4-BE49-F238E27FC236}">
                <a16:creationId xmlns:a16="http://schemas.microsoft.com/office/drawing/2014/main" id="{AD9B1C15-F90F-F8DE-F231-64F51D5AACF7}"/>
              </a:ext>
            </a:extLst>
          </p:cNvPr>
          <p:cNvGrpSpPr/>
          <p:nvPr/>
        </p:nvGrpSpPr>
        <p:grpSpPr>
          <a:xfrm rot="5400000">
            <a:off x="5939492" y="5115027"/>
            <a:ext cx="1063253" cy="490557"/>
            <a:chOff x="-1877005" y="2488891"/>
            <a:chExt cx="1443426" cy="448344"/>
          </a:xfrm>
        </p:grpSpPr>
        <p:sp>
          <p:nvSpPr>
            <p:cNvPr id="47" name="object 48">
              <a:extLst>
                <a:ext uri="{FF2B5EF4-FFF2-40B4-BE49-F238E27FC236}">
                  <a16:creationId xmlns:a16="http://schemas.microsoft.com/office/drawing/2014/main" id="{63E43ED1-FFD8-C9CE-C4E0-7EB86259C627}"/>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48" name="object 55">
              <a:extLst>
                <a:ext uri="{FF2B5EF4-FFF2-40B4-BE49-F238E27FC236}">
                  <a16:creationId xmlns:a16="http://schemas.microsoft.com/office/drawing/2014/main" id="{2A94AC3A-0E0D-DD39-331E-FB68D9D2816E}"/>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49" name="object 57">
              <a:extLst>
                <a:ext uri="{FF2B5EF4-FFF2-40B4-BE49-F238E27FC236}">
                  <a16:creationId xmlns:a16="http://schemas.microsoft.com/office/drawing/2014/main" id="{8ABD9FDB-65A9-37BF-4A67-E6894FF5A76A}"/>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54" name="グループ化 53">
            <a:extLst>
              <a:ext uri="{FF2B5EF4-FFF2-40B4-BE49-F238E27FC236}">
                <a16:creationId xmlns:a16="http://schemas.microsoft.com/office/drawing/2014/main" id="{1FF484A1-4D5F-C8E6-098A-B7043A8D79DF}"/>
              </a:ext>
            </a:extLst>
          </p:cNvPr>
          <p:cNvGrpSpPr/>
          <p:nvPr/>
        </p:nvGrpSpPr>
        <p:grpSpPr>
          <a:xfrm rot="5400000">
            <a:off x="4632290" y="5125359"/>
            <a:ext cx="1063253" cy="490557"/>
            <a:chOff x="-1877005" y="2488891"/>
            <a:chExt cx="1443426" cy="448344"/>
          </a:xfrm>
        </p:grpSpPr>
        <p:sp>
          <p:nvSpPr>
            <p:cNvPr id="55" name="object 48">
              <a:extLst>
                <a:ext uri="{FF2B5EF4-FFF2-40B4-BE49-F238E27FC236}">
                  <a16:creationId xmlns:a16="http://schemas.microsoft.com/office/drawing/2014/main" id="{41703941-B231-77E6-F622-DDF31D3BDA03}"/>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56" name="object 55">
              <a:extLst>
                <a:ext uri="{FF2B5EF4-FFF2-40B4-BE49-F238E27FC236}">
                  <a16:creationId xmlns:a16="http://schemas.microsoft.com/office/drawing/2014/main" id="{EA8A28CE-FC43-AA04-FE7B-CFC8C81AC1F6}"/>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57" name="object 57">
              <a:extLst>
                <a:ext uri="{FF2B5EF4-FFF2-40B4-BE49-F238E27FC236}">
                  <a16:creationId xmlns:a16="http://schemas.microsoft.com/office/drawing/2014/main" id="{5DF27BAC-F792-9BFA-5CBF-F2DC1E62F77B}"/>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58" name="グループ化 57">
            <a:extLst>
              <a:ext uri="{FF2B5EF4-FFF2-40B4-BE49-F238E27FC236}">
                <a16:creationId xmlns:a16="http://schemas.microsoft.com/office/drawing/2014/main" id="{88F11396-4C85-50AB-6CE1-1CE92A482DE6}"/>
              </a:ext>
            </a:extLst>
          </p:cNvPr>
          <p:cNvGrpSpPr/>
          <p:nvPr/>
        </p:nvGrpSpPr>
        <p:grpSpPr>
          <a:xfrm rot="5400000">
            <a:off x="1966049" y="5161907"/>
            <a:ext cx="1063253" cy="490557"/>
            <a:chOff x="-1877005" y="2488891"/>
            <a:chExt cx="1443426" cy="448344"/>
          </a:xfrm>
        </p:grpSpPr>
        <p:sp>
          <p:nvSpPr>
            <p:cNvPr id="59" name="object 48">
              <a:extLst>
                <a:ext uri="{FF2B5EF4-FFF2-40B4-BE49-F238E27FC236}">
                  <a16:creationId xmlns:a16="http://schemas.microsoft.com/office/drawing/2014/main" id="{5F03370E-3156-A294-0244-997EFA91281A}"/>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60" name="object 55">
              <a:extLst>
                <a:ext uri="{FF2B5EF4-FFF2-40B4-BE49-F238E27FC236}">
                  <a16:creationId xmlns:a16="http://schemas.microsoft.com/office/drawing/2014/main" id="{11A33C62-4430-5149-E11D-492B439E6C71}"/>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61" name="object 57">
              <a:extLst>
                <a:ext uri="{FF2B5EF4-FFF2-40B4-BE49-F238E27FC236}">
                  <a16:creationId xmlns:a16="http://schemas.microsoft.com/office/drawing/2014/main" id="{6E4E3521-481D-97BE-12B5-BA679A3E6A3F}"/>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66" name="グループ化 65">
            <a:extLst>
              <a:ext uri="{FF2B5EF4-FFF2-40B4-BE49-F238E27FC236}">
                <a16:creationId xmlns:a16="http://schemas.microsoft.com/office/drawing/2014/main" id="{D3B690CC-7DB0-1ED3-B49D-6C7CD3362D13}"/>
              </a:ext>
            </a:extLst>
          </p:cNvPr>
          <p:cNvGrpSpPr/>
          <p:nvPr/>
        </p:nvGrpSpPr>
        <p:grpSpPr>
          <a:xfrm rot="5400000">
            <a:off x="7219969" y="5089121"/>
            <a:ext cx="1063253" cy="490557"/>
            <a:chOff x="-1877005" y="2488891"/>
            <a:chExt cx="1443426" cy="448344"/>
          </a:xfrm>
        </p:grpSpPr>
        <p:sp>
          <p:nvSpPr>
            <p:cNvPr id="67" name="object 48">
              <a:extLst>
                <a:ext uri="{FF2B5EF4-FFF2-40B4-BE49-F238E27FC236}">
                  <a16:creationId xmlns:a16="http://schemas.microsoft.com/office/drawing/2014/main" id="{E56C0217-B9B9-2F58-9F47-3A4976EF78AF}"/>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68" name="object 55">
              <a:extLst>
                <a:ext uri="{FF2B5EF4-FFF2-40B4-BE49-F238E27FC236}">
                  <a16:creationId xmlns:a16="http://schemas.microsoft.com/office/drawing/2014/main" id="{BD3D1CC3-7ECF-14CB-282E-0C300BFA4077}"/>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69" name="object 57">
              <a:extLst>
                <a:ext uri="{FF2B5EF4-FFF2-40B4-BE49-F238E27FC236}">
                  <a16:creationId xmlns:a16="http://schemas.microsoft.com/office/drawing/2014/main" id="{20136DAB-5D5B-4B39-0F89-B19479A79460}"/>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90" name="グループ化 89">
            <a:extLst>
              <a:ext uri="{FF2B5EF4-FFF2-40B4-BE49-F238E27FC236}">
                <a16:creationId xmlns:a16="http://schemas.microsoft.com/office/drawing/2014/main" id="{F7CD0676-1693-575A-649E-70B91AD40DCB}"/>
              </a:ext>
            </a:extLst>
          </p:cNvPr>
          <p:cNvGrpSpPr/>
          <p:nvPr/>
        </p:nvGrpSpPr>
        <p:grpSpPr>
          <a:xfrm rot="16200000">
            <a:off x="5449291" y="5107949"/>
            <a:ext cx="1063253" cy="490557"/>
            <a:chOff x="-1877005" y="2488891"/>
            <a:chExt cx="1443426" cy="448344"/>
          </a:xfrm>
          <a:solidFill>
            <a:schemeClr val="bg1"/>
          </a:solidFill>
        </p:grpSpPr>
        <p:sp>
          <p:nvSpPr>
            <p:cNvPr id="91" name="object 48">
              <a:extLst>
                <a:ext uri="{FF2B5EF4-FFF2-40B4-BE49-F238E27FC236}">
                  <a16:creationId xmlns:a16="http://schemas.microsoft.com/office/drawing/2014/main" id="{44556753-1D91-2418-0A82-E17484C310C7}"/>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92" name="object 55">
              <a:extLst>
                <a:ext uri="{FF2B5EF4-FFF2-40B4-BE49-F238E27FC236}">
                  <a16:creationId xmlns:a16="http://schemas.microsoft.com/office/drawing/2014/main" id="{AB066F37-D4A2-A430-2908-E23A64026821}"/>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93" name="object 57">
              <a:extLst>
                <a:ext uri="{FF2B5EF4-FFF2-40B4-BE49-F238E27FC236}">
                  <a16:creationId xmlns:a16="http://schemas.microsoft.com/office/drawing/2014/main" id="{5F66F9A5-4FFC-9350-05C9-C5B1070B8A86}"/>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grpFill/>
            <a:ln w="28575">
              <a:solidFill>
                <a:schemeClr val="tx2">
                  <a:lumMod val="75000"/>
                  <a:lumOff val="25000"/>
                </a:schemeClr>
              </a:solidFill>
            </a:ln>
          </p:spPr>
          <p:txBody>
            <a:bodyPr wrap="square" lIns="0" tIns="0" rIns="0" bIns="0" rtlCol="0"/>
            <a:lstStyle/>
            <a:p>
              <a:endParaRPr sz="1227"/>
            </a:p>
          </p:txBody>
        </p:sp>
      </p:grpSp>
      <p:grpSp>
        <p:nvGrpSpPr>
          <p:cNvPr id="94" name="グループ化 93">
            <a:extLst>
              <a:ext uri="{FF2B5EF4-FFF2-40B4-BE49-F238E27FC236}">
                <a16:creationId xmlns:a16="http://schemas.microsoft.com/office/drawing/2014/main" id="{3B30FC32-9989-B67C-496A-C9C00306AFE4}"/>
              </a:ext>
            </a:extLst>
          </p:cNvPr>
          <p:cNvGrpSpPr/>
          <p:nvPr/>
        </p:nvGrpSpPr>
        <p:grpSpPr>
          <a:xfrm rot="16200000">
            <a:off x="4118031" y="5122724"/>
            <a:ext cx="1063253" cy="490557"/>
            <a:chOff x="-1877005" y="2488891"/>
            <a:chExt cx="1443426" cy="448344"/>
          </a:xfrm>
          <a:solidFill>
            <a:schemeClr val="bg1"/>
          </a:solidFill>
        </p:grpSpPr>
        <p:sp>
          <p:nvSpPr>
            <p:cNvPr id="95" name="object 48">
              <a:extLst>
                <a:ext uri="{FF2B5EF4-FFF2-40B4-BE49-F238E27FC236}">
                  <a16:creationId xmlns:a16="http://schemas.microsoft.com/office/drawing/2014/main" id="{7FAC14DF-20F7-F98D-EF9F-D4439D3EF74E}"/>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96" name="object 55">
              <a:extLst>
                <a:ext uri="{FF2B5EF4-FFF2-40B4-BE49-F238E27FC236}">
                  <a16:creationId xmlns:a16="http://schemas.microsoft.com/office/drawing/2014/main" id="{A985AFD3-0ADD-6A92-C2C2-6B8A600044AE}"/>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97" name="object 57">
              <a:extLst>
                <a:ext uri="{FF2B5EF4-FFF2-40B4-BE49-F238E27FC236}">
                  <a16:creationId xmlns:a16="http://schemas.microsoft.com/office/drawing/2014/main" id="{FC0BA649-A593-BD24-B180-5312DFD9AE18}"/>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grpFill/>
            <a:ln w="28575">
              <a:solidFill>
                <a:schemeClr val="tx2">
                  <a:lumMod val="75000"/>
                  <a:lumOff val="25000"/>
                </a:schemeClr>
              </a:solidFill>
            </a:ln>
          </p:spPr>
          <p:txBody>
            <a:bodyPr wrap="square" lIns="0" tIns="0" rIns="0" bIns="0" rtlCol="0"/>
            <a:lstStyle/>
            <a:p>
              <a:endParaRPr sz="1227"/>
            </a:p>
          </p:txBody>
        </p:sp>
      </p:grpSp>
      <p:grpSp>
        <p:nvGrpSpPr>
          <p:cNvPr id="98" name="グループ化 97">
            <a:extLst>
              <a:ext uri="{FF2B5EF4-FFF2-40B4-BE49-F238E27FC236}">
                <a16:creationId xmlns:a16="http://schemas.microsoft.com/office/drawing/2014/main" id="{1058D3F5-B079-C11D-6F2A-181D97064F27}"/>
              </a:ext>
            </a:extLst>
          </p:cNvPr>
          <p:cNvGrpSpPr/>
          <p:nvPr/>
        </p:nvGrpSpPr>
        <p:grpSpPr>
          <a:xfrm rot="16200000">
            <a:off x="6724834" y="5107949"/>
            <a:ext cx="1063253" cy="490557"/>
            <a:chOff x="-1877005" y="2488891"/>
            <a:chExt cx="1443426" cy="448344"/>
          </a:xfrm>
          <a:solidFill>
            <a:schemeClr val="bg1"/>
          </a:solidFill>
        </p:grpSpPr>
        <p:sp>
          <p:nvSpPr>
            <p:cNvPr id="99" name="object 48">
              <a:extLst>
                <a:ext uri="{FF2B5EF4-FFF2-40B4-BE49-F238E27FC236}">
                  <a16:creationId xmlns:a16="http://schemas.microsoft.com/office/drawing/2014/main" id="{5691A226-A170-E7D8-DA33-0967A4F9BE52}"/>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00" name="object 55">
              <a:extLst>
                <a:ext uri="{FF2B5EF4-FFF2-40B4-BE49-F238E27FC236}">
                  <a16:creationId xmlns:a16="http://schemas.microsoft.com/office/drawing/2014/main" id="{FB868DF7-3C11-AF48-445C-C893A54DC8E7}"/>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01" name="object 57">
              <a:extLst>
                <a:ext uri="{FF2B5EF4-FFF2-40B4-BE49-F238E27FC236}">
                  <a16:creationId xmlns:a16="http://schemas.microsoft.com/office/drawing/2014/main" id="{F30D0180-DB57-D61A-7EBB-42CC5B2F236D}"/>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grpFill/>
            <a:ln w="28575">
              <a:solidFill>
                <a:schemeClr val="tx2">
                  <a:lumMod val="75000"/>
                  <a:lumOff val="25000"/>
                </a:schemeClr>
              </a:solidFill>
            </a:ln>
          </p:spPr>
          <p:txBody>
            <a:bodyPr wrap="square" lIns="0" tIns="0" rIns="0" bIns="0" rtlCol="0"/>
            <a:lstStyle/>
            <a:p>
              <a:endParaRPr sz="1227"/>
            </a:p>
          </p:txBody>
        </p:sp>
      </p:grpSp>
      <p:grpSp>
        <p:nvGrpSpPr>
          <p:cNvPr id="102" name="グループ化 101">
            <a:extLst>
              <a:ext uri="{FF2B5EF4-FFF2-40B4-BE49-F238E27FC236}">
                <a16:creationId xmlns:a16="http://schemas.microsoft.com/office/drawing/2014/main" id="{05C258A4-10E1-5E10-9E5B-CC6F7736077F}"/>
              </a:ext>
            </a:extLst>
          </p:cNvPr>
          <p:cNvGrpSpPr/>
          <p:nvPr/>
        </p:nvGrpSpPr>
        <p:grpSpPr>
          <a:xfrm rot="16200000">
            <a:off x="2832282" y="5194866"/>
            <a:ext cx="1063253" cy="490557"/>
            <a:chOff x="-1877005" y="2488891"/>
            <a:chExt cx="1443426" cy="448344"/>
          </a:xfrm>
          <a:solidFill>
            <a:schemeClr val="bg1"/>
          </a:solidFill>
        </p:grpSpPr>
        <p:sp>
          <p:nvSpPr>
            <p:cNvPr id="103" name="object 48">
              <a:extLst>
                <a:ext uri="{FF2B5EF4-FFF2-40B4-BE49-F238E27FC236}">
                  <a16:creationId xmlns:a16="http://schemas.microsoft.com/office/drawing/2014/main" id="{0025C5E9-789B-58BB-D19E-E4A49A2515FE}"/>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04" name="object 55">
              <a:extLst>
                <a:ext uri="{FF2B5EF4-FFF2-40B4-BE49-F238E27FC236}">
                  <a16:creationId xmlns:a16="http://schemas.microsoft.com/office/drawing/2014/main" id="{813B3F76-BB2B-8999-A52E-C33C46ACFF72}"/>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05" name="object 57">
              <a:extLst>
                <a:ext uri="{FF2B5EF4-FFF2-40B4-BE49-F238E27FC236}">
                  <a16:creationId xmlns:a16="http://schemas.microsoft.com/office/drawing/2014/main" id="{F25E74A0-FEE8-D2A4-EAD5-33F885731751}"/>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grpFill/>
            <a:ln w="28575">
              <a:solidFill>
                <a:schemeClr val="tx2">
                  <a:lumMod val="75000"/>
                  <a:lumOff val="25000"/>
                </a:schemeClr>
              </a:solidFill>
            </a:ln>
          </p:spPr>
          <p:txBody>
            <a:bodyPr wrap="square" lIns="0" tIns="0" rIns="0" bIns="0" rtlCol="0"/>
            <a:lstStyle/>
            <a:p>
              <a:endParaRPr sz="1227"/>
            </a:p>
          </p:txBody>
        </p:sp>
      </p:grpSp>
      <p:grpSp>
        <p:nvGrpSpPr>
          <p:cNvPr id="106" name="グループ化 105">
            <a:extLst>
              <a:ext uri="{FF2B5EF4-FFF2-40B4-BE49-F238E27FC236}">
                <a16:creationId xmlns:a16="http://schemas.microsoft.com/office/drawing/2014/main" id="{2B69B614-8EC3-AF6A-336A-855361921907}"/>
              </a:ext>
            </a:extLst>
          </p:cNvPr>
          <p:cNvGrpSpPr/>
          <p:nvPr/>
        </p:nvGrpSpPr>
        <p:grpSpPr>
          <a:xfrm rot="16200000">
            <a:off x="1498000" y="5153972"/>
            <a:ext cx="1063253" cy="490557"/>
            <a:chOff x="-1877005" y="2488891"/>
            <a:chExt cx="1443426" cy="448344"/>
          </a:xfrm>
          <a:solidFill>
            <a:schemeClr val="bg1"/>
          </a:solidFill>
        </p:grpSpPr>
        <p:sp>
          <p:nvSpPr>
            <p:cNvPr id="107" name="object 48">
              <a:extLst>
                <a:ext uri="{FF2B5EF4-FFF2-40B4-BE49-F238E27FC236}">
                  <a16:creationId xmlns:a16="http://schemas.microsoft.com/office/drawing/2014/main" id="{3654999C-F6B9-AD60-13E7-6B60303B94B3}"/>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09" name="object 55">
              <a:extLst>
                <a:ext uri="{FF2B5EF4-FFF2-40B4-BE49-F238E27FC236}">
                  <a16:creationId xmlns:a16="http://schemas.microsoft.com/office/drawing/2014/main" id="{9C0E3C33-0882-6311-5AA4-2BBC2F042AE9}"/>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grpFill/>
            <a:ln w="28575">
              <a:solidFill>
                <a:schemeClr val="tx2">
                  <a:lumMod val="75000"/>
                  <a:lumOff val="25000"/>
                </a:schemeClr>
              </a:solidFill>
            </a:ln>
          </p:spPr>
          <p:txBody>
            <a:bodyPr wrap="square" lIns="0" tIns="0" rIns="0" bIns="0" rtlCol="0"/>
            <a:lstStyle/>
            <a:p>
              <a:endParaRPr sz="1227"/>
            </a:p>
          </p:txBody>
        </p:sp>
        <p:sp>
          <p:nvSpPr>
            <p:cNvPr id="110" name="object 57">
              <a:extLst>
                <a:ext uri="{FF2B5EF4-FFF2-40B4-BE49-F238E27FC236}">
                  <a16:creationId xmlns:a16="http://schemas.microsoft.com/office/drawing/2014/main" id="{E16EAF2B-727E-F00A-41E7-E4E08E290A35}"/>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grpFill/>
            <a:ln w="28575">
              <a:solidFill>
                <a:schemeClr val="tx2">
                  <a:lumMod val="75000"/>
                  <a:lumOff val="25000"/>
                </a:schemeClr>
              </a:solidFill>
            </a:ln>
          </p:spPr>
          <p:txBody>
            <a:bodyPr wrap="square" lIns="0" tIns="0" rIns="0" bIns="0" rtlCol="0"/>
            <a:lstStyle/>
            <a:p>
              <a:endParaRPr sz="1227"/>
            </a:p>
          </p:txBody>
        </p:sp>
      </p:grpSp>
      <p:grpSp>
        <p:nvGrpSpPr>
          <p:cNvPr id="115" name="グループ化 114">
            <a:extLst>
              <a:ext uri="{FF2B5EF4-FFF2-40B4-BE49-F238E27FC236}">
                <a16:creationId xmlns:a16="http://schemas.microsoft.com/office/drawing/2014/main" id="{AED41E06-1674-7308-E33C-F48DA1DBCFA5}"/>
              </a:ext>
            </a:extLst>
          </p:cNvPr>
          <p:cNvGrpSpPr/>
          <p:nvPr/>
        </p:nvGrpSpPr>
        <p:grpSpPr>
          <a:xfrm>
            <a:off x="8747746" y="4647016"/>
            <a:ext cx="2154114" cy="1165847"/>
            <a:chOff x="11204427" y="6815623"/>
            <a:chExt cx="3159367" cy="1709909"/>
          </a:xfrm>
        </p:grpSpPr>
        <p:sp>
          <p:nvSpPr>
            <p:cNvPr id="302" name="正方形/長方形 301">
              <a:extLst>
                <a:ext uri="{FF2B5EF4-FFF2-40B4-BE49-F238E27FC236}">
                  <a16:creationId xmlns:a16="http://schemas.microsoft.com/office/drawing/2014/main" id="{3C984FBE-0368-5D62-6B1E-D778A994B97E}"/>
                </a:ext>
              </a:extLst>
            </p:cNvPr>
            <p:cNvSpPr/>
            <p:nvPr/>
          </p:nvSpPr>
          <p:spPr>
            <a:xfrm>
              <a:off x="11204427" y="6815623"/>
              <a:ext cx="3159367" cy="17099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defRPr/>
              </a:pPr>
              <a:r>
                <a:rPr lang="en-US" altLang="ja-JP" sz="1227" dirty="0">
                  <a:solidFill>
                    <a:prstClr val="black"/>
                  </a:solidFill>
                  <a:latin typeface="游ゴシック" panose="02110004020202020204"/>
                  <a:ea typeface="游ゴシック" panose="020B0400000000000000" pitchFamily="34" charset="-128"/>
                </a:rPr>
                <a:t>      :forward cone</a:t>
              </a:r>
            </a:p>
            <a:p>
              <a:pPr>
                <a:defRPr/>
              </a:pPr>
              <a:endParaRPr lang="en-US" altLang="ja-JP" sz="1227" dirty="0">
                <a:solidFill>
                  <a:prstClr val="black"/>
                </a:solidFill>
                <a:latin typeface="游ゴシック" panose="02110004020202020204"/>
                <a:ea typeface="游ゴシック" panose="020B0400000000000000" pitchFamily="34" charset="-128"/>
              </a:endParaRPr>
            </a:p>
            <a:p>
              <a:pPr>
                <a:defRPr/>
              </a:pPr>
              <a:r>
                <a:rPr lang="en-US" altLang="ja-JP" sz="1227" dirty="0">
                  <a:solidFill>
                    <a:prstClr val="black"/>
                  </a:solidFill>
                  <a:latin typeface="游ゴシック" panose="02110004020202020204"/>
                  <a:ea typeface="游ゴシック" panose="020B0400000000000000" pitchFamily="34" charset="-128"/>
                </a:rPr>
                <a:t>      :backward cone</a:t>
              </a:r>
              <a:endParaRPr lang="ja-JP" altLang="en-US" sz="1227" dirty="0">
                <a:solidFill>
                  <a:prstClr val="black"/>
                </a:solidFill>
                <a:latin typeface="游ゴシック" panose="02110004020202020204"/>
                <a:ea typeface="游ゴシック" panose="020B0400000000000000" pitchFamily="34" charset="-128"/>
              </a:endParaRPr>
            </a:p>
          </p:txBody>
        </p:sp>
        <p:grpSp>
          <p:nvGrpSpPr>
            <p:cNvPr id="62" name="グループ化 61">
              <a:extLst>
                <a:ext uri="{FF2B5EF4-FFF2-40B4-BE49-F238E27FC236}">
                  <a16:creationId xmlns:a16="http://schemas.microsoft.com/office/drawing/2014/main" id="{D2C09D3F-9C01-7867-63A0-3AE536A6C66D}"/>
                </a:ext>
              </a:extLst>
            </p:cNvPr>
            <p:cNvGrpSpPr/>
            <p:nvPr/>
          </p:nvGrpSpPr>
          <p:grpSpPr>
            <a:xfrm rot="5400000">
              <a:off x="11148419" y="7200606"/>
              <a:ext cx="612867" cy="282761"/>
              <a:chOff x="-1877005" y="2488891"/>
              <a:chExt cx="1443426" cy="448344"/>
            </a:xfrm>
          </p:grpSpPr>
          <p:sp>
            <p:nvSpPr>
              <p:cNvPr id="63" name="object 48">
                <a:extLst>
                  <a:ext uri="{FF2B5EF4-FFF2-40B4-BE49-F238E27FC236}">
                    <a16:creationId xmlns:a16="http://schemas.microsoft.com/office/drawing/2014/main" id="{93246000-C327-ED33-B8E2-598648D92A27}"/>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rgbClr val="FF0000"/>
                </a:solidFill>
              </a:ln>
            </p:spPr>
            <p:txBody>
              <a:bodyPr wrap="square" lIns="0" tIns="0" rIns="0" bIns="0" rtlCol="0"/>
              <a:lstStyle/>
              <a:p>
                <a:endParaRPr sz="1227"/>
              </a:p>
            </p:txBody>
          </p:sp>
          <p:sp>
            <p:nvSpPr>
              <p:cNvPr id="64" name="object 55">
                <a:extLst>
                  <a:ext uri="{FF2B5EF4-FFF2-40B4-BE49-F238E27FC236}">
                    <a16:creationId xmlns:a16="http://schemas.microsoft.com/office/drawing/2014/main" id="{0C1467AB-DB48-E5B9-18C6-273C1E4DA521}"/>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rgbClr val="FF0000"/>
                </a:solidFill>
              </a:ln>
            </p:spPr>
            <p:txBody>
              <a:bodyPr wrap="square" lIns="0" tIns="0" rIns="0" bIns="0" rtlCol="0"/>
              <a:lstStyle/>
              <a:p>
                <a:endParaRPr sz="1227"/>
              </a:p>
            </p:txBody>
          </p:sp>
          <p:sp>
            <p:nvSpPr>
              <p:cNvPr id="65" name="object 57">
                <a:extLst>
                  <a:ext uri="{FF2B5EF4-FFF2-40B4-BE49-F238E27FC236}">
                    <a16:creationId xmlns:a16="http://schemas.microsoft.com/office/drawing/2014/main" id="{B2AD418C-47E0-80B0-5572-D236B1665DC9}"/>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rgbClr val="FF0000"/>
                </a:solidFill>
              </a:ln>
            </p:spPr>
            <p:txBody>
              <a:bodyPr wrap="square" lIns="0" tIns="0" rIns="0" bIns="0" rtlCol="0"/>
              <a:lstStyle/>
              <a:p>
                <a:endParaRPr sz="1227"/>
              </a:p>
            </p:txBody>
          </p:sp>
        </p:grpSp>
        <p:grpSp>
          <p:nvGrpSpPr>
            <p:cNvPr id="111" name="グループ化 110">
              <a:extLst>
                <a:ext uri="{FF2B5EF4-FFF2-40B4-BE49-F238E27FC236}">
                  <a16:creationId xmlns:a16="http://schemas.microsoft.com/office/drawing/2014/main" id="{9A81C8F7-96A7-DADF-F0FD-E8C401F3B6AF}"/>
                </a:ext>
              </a:extLst>
            </p:cNvPr>
            <p:cNvGrpSpPr/>
            <p:nvPr/>
          </p:nvGrpSpPr>
          <p:grpSpPr>
            <a:xfrm rot="16200000">
              <a:off x="11211353" y="7853875"/>
              <a:ext cx="612867" cy="282761"/>
              <a:chOff x="-1877005" y="2488891"/>
              <a:chExt cx="1443426" cy="448344"/>
            </a:xfrm>
          </p:grpSpPr>
          <p:sp>
            <p:nvSpPr>
              <p:cNvPr id="112" name="object 48">
                <a:extLst>
                  <a:ext uri="{FF2B5EF4-FFF2-40B4-BE49-F238E27FC236}">
                    <a16:creationId xmlns:a16="http://schemas.microsoft.com/office/drawing/2014/main" id="{1D3F050B-EBED-B87C-E809-9247C013158C}"/>
                  </a:ext>
                </a:extLst>
              </p:cNvPr>
              <p:cNvSpPr/>
              <p:nvPr/>
            </p:nvSpPr>
            <p:spPr>
              <a:xfrm>
                <a:off x="-1862979" y="2551790"/>
                <a:ext cx="720090" cy="385445"/>
              </a:xfrm>
              <a:custGeom>
                <a:avLst/>
                <a:gdLst/>
                <a:ahLst/>
                <a:cxnLst/>
                <a:rect l="l" t="t" r="r" b="b"/>
                <a:pathLst>
                  <a:path w="720090" h="385445">
                    <a:moveTo>
                      <a:pt x="0" y="0"/>
                    </a:moveTo>
                    <a:lnTo>
                      <a:pt x="719581" y="385318"/>
                    </a:lnTo>
                  </a:path>
                </a:pathLst>
              </a:custGeom>
              <a:ln w="28575">
                <a:solidFill>
                  <a:schemeClr val="tx2">
                    <a:lumMod val="75000"/>
                    <a:lumOff val="25000"/>
                  </a:schemeClr>
                </a:solidFill>
              </a:ln>
            </p:spPr>
            <p:txBody>
              <a:bodyPr wrap="square" lIns="0" tIns="0" rIns="0" bIns="0" rtlCol="0"/>
              <a:lstStyle/>
              <a:p>
                <a:endParaRPr sz="1227"/>
              </a:p>
            </p:txBody>
          </p:sp>
          <p:sp>
            <p:nvSpPr>
              <p:cNvPr id="113" name="object 55">
                <a:extLst>
                  <a:ext uri="{FF2B5EF4-FFF2-40B4-BE49-F238E27FC236}">
                    <a16:creationId xmlns:a16="http://schemas.microsoft.com/office/drawing/2014/main" id="{D6831E77-4A98-C38B-7E73-E8AEE22D7781}"/>
                  </a:ext>
                </a:extLst>
              </p:cNvPr>
              <p:cNvSpPr/>
              <p:nvPr/>
            </p:nvSpPr>
            <p:spPr>
              <a:xfrm>
                <a:off x="-1153034" y="2551790"/>
                <a:ext cx="719455" cy="385445"/>
              </a:xfrm>
              <a:custGeom>
                <a:avLst/>
                <a:gdLst/>
                <a:ahLst/>
                <a:cxnLst/>
                <a:rect l="l" t="t" r="r" b="b"/>
                <a:pathLst>
                  <a:path w="719454" h="385445">
                    <a:moveTo>
                      <a:pt x="718947" y="0"/>
                    </a:moveTo>
                    <a:lnTo>
                      <a:pt x="0" y="385318"/>
                    </a:lnTo>
                  </a:path>
                </a:pathLst>
              </a:custGeom>
              <a:ln w="28575">
                <a:solidFill>
                  <a:schemeClr val="tx2">
                    <a:lumMod val="75000"/>
                    <a:lumOff val="25000"/>
                  </a:schemeClr>
                </a:solidFill>
              </a:ln>
            </p:spPr>
            <p:txBody>
              <a:bodyPr wrap="square" lIns="0" tIns="0" rIns="0" bIns="0" rtlCol="0"/>
              <a:lstStyle/>
              <a:p>
                <a:endParaRPr sz="1227"/>
              </a:p>
            </p:txBody>
          </p:sp>
          <p:sp>
            <p:nvSpPr>
              <p:cNvPr id="114" name="object 57">
                <a:extLst>
                  <a:ext uri="{FF2B5EF4-FFF2-40B4-BE49-F238E27FC236}">
                    <a16:creationId xmlns:a16="http://schemas.microsoft.com/office/drawing/2014/main" id="{E75C708B-D4F1-B07B-8915-B36831A1251F}"/>
                  </a:ext>
                </a:extLst>
              </p:cNvPr>
              <p:cNvSpPr/>
              <p:nvPr/>
            </p:nvSpPr>
            <p:spPr>
              <a:xfrm>
                <a:off x="-1877005" y="2488891"/>
                <a:ext cx="1443355" cy="88900"/>
              </a:xfrm>
              <a:custGeom>
                <a:avLst/>
                <a:gdLst/>
                <a:ahLst/>
                <a:cxnLst/>
                <a:rect l="l" t="t" r="r" b="b"/>
                <a:pathLst>
                  <a:path w="1443354" h="88900">
                    <a:moveTo>
                      <a:pt x="0" y="44195"/>
                    </a:moveTo>
                    <a:lnTo>
                      <a:pt x="36789" y="30236"/>
                    </a:lnTo>
                    <a:lnTo>
                      <a:pt x="98523" y="21900"/>
                    </a:lnTo>
                    <a:lnTo>
                      <a:pt x="139232" y="18105"/>
                    </a:lnTo>
                    <a:lnTo>
                      <a:pt x="185915" y="14594"/>
                    </a:lnTo>
                    <a:lnTo>
                      <a:pt x="238132" y="11395"/>
                    </a:lnTo>
                    <a:lnTo>
                      <a:pt x="295442" y="8534"/>
                    </a:lnTo>
                    <a:lnTo>
                      <a:pt x="357406" y="6039"/>
                    </a:lnTo>
                    <a:lnTo>
                      <a:pt x="423582" y="3937"/>
                    </a:lnTo>
                    <a:lnTo>
                      <a:pt x="493532" y="2255"/>
                    </a:lnTo>
                    <a:lnTo>
                      <a:pt x="566813" y="1020"/>
                    </a:lnTo>
                    <a:lnTo>
                      <a:pt x="642988" y="259"/>
                    </a:lnTo>
                    <a:lnTo>
                      <a:pt x="721613" y="0"/>
                    </a:lnTo>
                    <a:lnTo>
                      <a:pt x="800239" y="259"/>
                    </a:lnTo>
                    <a:lnTo>
                      <a:pt x="876414" y="1020"/>
                    </a:lnTo>
                    <a:lnTo>
                      <a:pt x="949695" y="2255"/>
                    </a:lnTo>
                    <a:lnTo>
                      <a:pt x="1019645" y="3937"/>
                    </a:lnTo>
                    <a:lnTo>
                      <a:pt x="1085821" y="6039"/>
                    </a:lnTo>
                    <a:lnTo>
                      <a:pt x="1147785" y="8534"/>
                    </a:lnTo>
                    <a:lnTo>
                      <a:pt x="1205095" y="11395"/>
                    </a:lnTo>
                    <a:lnTo>
                      <a:pt x="1257312" y="14594"/>
                    </a:lnTo>
                    <a:lnTo>
                      <a:pt x="1303995" y="18105"/>
                    </a:lnTo>
                    <a:lnTo>
                      <a:pt x="1344704" y="21900"/>
                    </a:lnTo>
                    <a:lnTo>
                      <a:pt x="1406438" y="30236"/>
                    </a:lnTo>
                    <a:lnTo>
                      <a:pt x="1443227" y="44195"/>
                    </a:lnTo>
                    <a:lnTo>
                      <a:pt x="1438993" y="49007"/>
                    </a:lnTo>
                    <a:lnTo>
                      <a:pt x="1378998" y="62438"/>
                    </a:lnTo>
                    <a:lnTo>
                      <a:pt x="1303995" y="70286"/>
                    </a:lnTo>
                    <a:lnTo>
                      <a:pt x="1257312" y="73797"/>
                    </a:lnTo>
                    <a:lnTo>
                      <a:pt x="1205095" y="76996"/>
                    </a:lnTo>
                    <a:lnTo>
                      <a:pt x="1147785" y="79857"/>
                    </a:lnTo>
                    <a:lnTo>
                      <a:pt x="1085821" y="82352"/>
                    </a:lnTo>
                    <a:lnTo>
                      <a:pt x="1019645" y="84454"/>
                    </a:lnTo>
                    <a:lnTo>
                      <a:pt x="949695" y="86136"/>
                    </a:lnTo>
                    <a:lnTo>
                      <a:pt x="876414" y="87371"/>
                    </a:lnTo>
                    <a:lnTo>
                      <a:pt x="800239" y="88132"/>
                    </a:lnTo>
                    <a:lnTo>
                      <a:pt x="721613" y="88391"/>
                    </a:lnTo>
                    <a:lnTo>
                      <a:pt x="642988" y="88132"/>
                    </a:lnTo>
                    <a:lnTo>
                      <a:pt x="566813" y="87371"/>
                    </a:lnTo>
                    <a:lnTo>
                      <a:pt x="493532" y="86136"/>
                    </a:lnTo>
                    <a:lnTo>
                      <a:pt x="423582" y="84454"/>
                    </a:lnTo>
                    <a:lnTo>
                      <a:pt x="357406" y="82352"/>
                    </a:lnTo>
                    <a:lnTo>
                      <a:pt x="295442" y="79857"/>
                    </a:lnTo>
                    <a:lnTo>
                      <a:pt x="238132" y="76996"/>
                    </a:lnTo>
                    <a:lnTo>
                      <a:pt x="185915" y="73797"/>
                    </a:lnTo>
                    <a:lnTo>
                      <a:pt x="139232" y="70286"/>
                    </a:lnTo>
                    <a:lnTo>
                      <a:pt x="98523" y="66491"/>
                    </a:lnTo>
                    <a:lnTo>
                      <a:pt x="36789" y="58155"/>
                    </a:lnTo>
                    <a:lnTo>
                      <a:pt x="0" y="44195"/>
                    </a:lnTo>
                    <a:close/>
                  </a:path>
                </a:pathLst>
              </a:custGeom>
              <a:ln w="28575">
                <a:solidFill>
                  <a:schemeClr val="tx2">
                    <a:lumMod val="75000"/>
                    <a:lumOff val="25000"/>
                  </a:schemeClr>
                </a:solidFill>
              </a:ln>
            </p:spPr>
            <p:txBody>
              <a:bodyPr wrap="square" lIns="0" tIns="0" rIns="0" bIns="0" rtlCol="0"/>
              <a:lstStyle/>
              <a:p>
                <a:endParaRPr sz="1227"/>
              </a:p>
            </p:txBody>
          </p:sp>
        </p:grpSp>
      </p:grpSp>
      <p:grpSp>
        <p:nvGrpSpPr>
          <p:cNvPr id="5" name="グループ化 4">
            <a:extLst>
              <a:ext uri="{FF2B5EF4-FFF2-40B4-BE49-F238E27FC236}">
                <a16:creationId xmlns:a16="http://schemas.microsoft.com/office/drawing/2014/main" id="{ACBF808A-3A4C-FD0C-21AB-CB14ED476871}"/>
              </a:ext>
            </a:extLst>
          </p:cNvPr>
          <p:cNvGrpSpPr/>
          <p:nvPr/>
        </p:nvGrpSpPr>
        <p:grpSpPr>
          <a:xfrm>
            <a:off x="6743665" y="1793472"/>
            <a:ext cx="642612" cy="677335"/>
            <a:chOff x="4576015" y="3490660"/>
            <a:chExt cx="504057" cy="531293"/>
          </a:xfrm>
        </p:grpSpPr>
        <p:sp>
          <p:nvSpPr>
            <p:cNvPr id="7" name="Ellipse 111">
              <a:extLst>
                <a:ext uri="{FF2B5EF4-FFF2-40B4-BE49-F238E27FC236}">
                  <a16:creationId xmlns:a16="http://schemas.microsoft.com/office/drawing/2014/main" id="{333BF145-6A32-7822-3E58-181A7222F1B4}"/>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9" name="Ellipse 112">
              <a:extLst>
                <a:ext uri="{FF2B5EF4-FFF2-40B4-BE49-F238E27FC236}">
                  <a16:creationId xmlns:a16="http://schemas.microsoft.com/office/drawing/2014/main" id="{FA068F60-2070-8291-6461-85AC170E4DB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10" name="グループ化 9">
            <a:extLst>
              <a:ext uri="{FF2B5EF4-FFF2-40B4-BE49-F238E27FC236}">
                <a16:creationId xmlns:a16="http://schemas.microsoft.com/office/drawing/2014/main" id="{D31C4365-8DB3-2FD1-3589-758B341D525E}"/>
              </a:ext>
            </a:extLst>
          </p:cNvPr>
          <p:cNvGrpSpPr/>
          <p:nvPr/>
        </p:nvGrpSpPr>
        <p:grpSpPr>
          <a:xfrm>
            <a:off x="3114902" y="1845704"/>
            <a:ext cx="642612" cy="677335"/>
            <a:chOff x="4576015" y="3490660"/>
            <a:chExt cx="504057" cy="531293"/>
          </a:xfrm>
        </p:grpSpPr>
        <p:sp>
          <p:nvSpPr>
            <p:cNvPr id="11" name="Ellipse 111">
              <a:extLst>
                <a:ext uri="{FF2B5EF4-FFF2-40B4-BE49-F238E27FC236}">
                  <a16:creationId xmlns:a16="http://schemas.microsoft.com/office/drawing/2014/main" id="{69F389E1-013A-B91F-BA4F-EEACE98B8A9D}"/>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14" name="Ellipse 112">
              <a:extLst>
                <a:ext uri="{FF2B5EF4-FFF2-40B4-BE49-F238E27FC236}">
                  <a16:creationId xmlns:a16="http://schemas.microsoft.com/office/drawing/2014/main" id="{6DDAE13A-51D3-91A5-CFEF-9D6B58F3CA10}"/>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18" name="グループ化 17">
            <a:extLst>
              <a:ext uri="{FF2B5EF4-FFF2-40B4-BE49-F238E27FC236}">
                <a16:creationId xmlns:a16="http://schemas.microsoft.com/office/drawing/2014/main" id="{389530F4-B199-0FEA-31A4-6576B1D0F03C}"/>
              </a:ext>
            </a:extLst>
          </p:cNvPr>
          <p:cNvGrpSpPr/>
          <p:nvPr/>
        </p:nvGrpSpPr>
        <p:grpSpPr>
          <a:xfrm>
            <a:off x="5554312" y="1804678"/>
            <a:ext cx="642612" cy="677335"/>
            <a:chOff x="4576015" y="3490660"/>
            <a:chExt cx="504057" cy="531293"/>
          </a:xfrm>
        </p:grpSpPr>
        <p:sp>
          <p:nvSpPr>
            <p:cNvPr id="19" name="Ellipse 111">
              <a:extLst>
                <a:ext uri="{FF2B5EF4-FFF2-40B4-BE49-F238E27FC236}">
                  <a16:creationId xmlns:a16="http://schemas.microsoft.com/office/drawing/2014/main" id="{C20B02DE-435D-AFCE-33FB-91EFB1F7AF23}"/>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30" name="Ellipse 112">
              <a:extLst>
                <a:ext uri="{FF2B5EF4-FFF2-40B4-BE49-F238E27FC236}">
                  <a16:creationId xmlns:a16="http://schemas.microsoft.com/office/drawing/2014/main" id="{FFEA975C-CE7C-0728-EDF2-A6793F15E89E}"/>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38" name="グループ化 37">
            <a:extLst>
              <a:ext uri="{FF2B5EF4-FFF2-40B4-BE49-F238E27FC236}">
                <a16:creationId xmlns:a16="http://schemas.microsoft.com/office/drawing/2014/main" id="{B348303F-43CB-923D-9585-104B152A02D7}"/>
              </a:ext>
            </a:extLst>
          </p:cNvPr>
          <p:cNvGrpSpPr/>
          <p:nvPr/>
        </p:nvGrpSpPr>
        <p:grpSpPr>
          <a:xfrm>
            <a:off x="4371504" y="1810376"/>
            <a:ext cx="642612" cy="677335"/>
            <a:chOff x="4576015" y="3490660"/>
            <a:chExt cx="504057" cy="531293"/>
          </a:xfrm>
        </p:grpSpPr>
        <p:sp>
          <p:nvSpPr>
            <p:cNvPr id="39" name="Ellipse 111">
              <a:extLst>
                <a:ext uri="{FF2B5EF4-FFF2-40B4-BE49-F238E27FC236}">
                  <a16:creationId xmlns:a16="http://schemas.microsoft.com/office/drawing/2014/main" id="{CAA972E3-2D7A-FF5F-39E7-1B30892032B9}"/>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40" name="Ellipse 112">
              <a:extLst>
                <a:ext uri="{FF2B5EF4-FFF2-40B4-BE49-F238E27FC236}">
                  <a16:creationId xmlns:a16="http://schemas.microsoft.com/office/drawing/2014/main" id="{4D356FA6-B8BF-10A8-4547-D1DF27478016}"/>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41" name="グループ化 40">
            <a:extLst>
              <a:ext uri="{FF2B5EF4-FFF2-40B4-BE49-F238E27FC236}">
                <a16:creationId xmlns:a16="http://schemas.microsoft.com/office/drawing/2014/main" id="{B5B34609-A178-76F0-66E4-631A6CFA9ACC}"/>
              </a:ext>
            </a:extLst>
          </p:cNvPr>
          <p:cNvGrpSpPr/>
          <p:nvPr/>
        </p:nvGrpSpPr>
        <p:grpSpPr>
          <a:xfrm>
            <a:off x="1923868" y="1855328"/>
            <a:ext cx="642612" cy="677335"/>
            <a:chOff x="4576015" y="3490660"/>
            <a:chExt cx="504057" cy="531293"/>
          </a:xfrm>
        </p:grpSpPr>
        <p:sp>
          <p:nvSpPr>
            <p:cNvPr id="42" name="Ellipse 111">
              <a:extLst>
                <a:ext uri="{FF2B5EF4-FFF2-40B4-BE49-F238E27FC236}">
                  <a16:creationId xmlns:a16="http://schemas.microsoft.com/office/drawing/2014/main" id="{D7B01BFB-CC95-93B6-D855-542DF42E7039}"/>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43" name="Ellipse 112">
              <a:extLst>
                <a:ext uri="{FF2B5EF4-FFF2-40B4-BE49-F238E27FC236}">
                  <a16:creationId xmlns:a16="http://schemas.microsoft.com/office/drawing/2014/main" id="{97DCC9E7-6ED0-D12F-1166-04AE1679B443}"/>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44" name="グループ化 43">
            <a:extLst>
              <a:ext uri="{FF2B5EF4-FFF2-40B4-BE49-F238E27FC236}">
                <a16:creationId xmlns:a16="http://schemas.microsoft.com/office/drawing/2014/main" id="{33BAFDE1-A6E2-0064-00B4-46A89D2DF106}"/>
              </a:ext>
            </a:extLst>
          </p:cNvPr>
          <p:cNvGrpSpPr/>
          <p:nvPr/>
        </p:nvGrpSpPr>
        <p:grpSpPr>
          <a:xfrm>
            <a:off x="7276006" y="5000304"/>
            <a:ext cx="492677" cy="519298"/>
            <a:chOff x="4576015" y="3490660"/>
            <a:chExt cx="504057" cy="531293"/>
          </a:xfrm>
        </p:grpSpPr>
        <p:sp>
          <p:nvSpPr>
            <p:cNvPr id="45" name="Ellipse 111">
              <a:extLst>
                <a:ext uri="{FF2B5EF4-FFF2-40B4-BE49-F238E27FC236}">
                  <a16:creationId xmlns:a16="http://schemas.microsoft.com/office/drawing/2014/main" id="{E097A348-6B60-942F-3C50-B7E12F607A78}"/>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50" name="Ellipse 112">
              <a:extLst>
                <a:ext uri="{FF2B5EF4-FFF2-40B4-BE49-F238E27FC236}">
                  <a16:creationId xmlns:a16="http://schemas.microsoft.com/office/drawing/2014/main" id="{DECC8884-1C1F-AE2C-CE5B-80F9CE7A5C66}"/>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51" name="グループ化 50">
            <a:extLst>
              <a:ext uri="{FF2B5EF4-FFF2-40B4-BE49-F238E27FC236}">
                <a16:creationId xmlns:a16="http://schemas.microsoft.com/office/drawing/2014/main" id="{2FF8544B-454B-74F7-E9C8-BCF0A90A406A}"/>
              </a:ext>
            </a:extLst>
          </p:cNvPr>
          <p:cNvGrpSpPr/>
          <p:nvPr/>
        </p:nvGrpSpPr>
        <p:grpSpPr>
          <a:xfrm>
            <a:off x="5962006" y="5022351"/>
            <a:ext cx="492677" cy="519298"/>
            <a:chOff x="4576015" y="3490660"/>
            <a:chExt cx="504057" cy="531293"/>
          </a:xfrm>
        </p:grpSpPr>
        <p:sp>
          <p:nvSpPr>
            <p:cNvPr id="52" name="Ellipse 111">
              <a:extLst>
                <a:ext uri="{FF2B5EF4-FFF2-40B4-BE49-F238E27FC236}">
                  <a16:creationId xmlns:a16="http://schemas.microsoft.com/office/drawing/2014/main" id="{89838DB0-0E88-726A-FD56-12C696122891}"/>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53" name="Ellipse 112">
              <a:extLst>
                <a:ext uri="{FF2B5EF4-FFF2-40B4-BE49-F238E27FC236}">
                  <a16:creationId xmlns:a16="http://schemas.microsoft.com/office/drawing/2014/main" id="{07C878B5-8CD3-E685-0AE2-33E8CBFF976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70" name="グループ化 69">
            <a:extLst>
              <a:ext uri="{FF2B5EF4-FFF2-40B4-BE49-F238E27FC236}">
                <a16:creationId xmlns:a16="http://schemas.microsoft.com/office/drawing/2014/main" id="{F50FD9AF-EA67-F1CE-BB63-ECD9FDBB8F12}"/>
              </a:ext>
            </a:extLst>
          </p:cNvPr>
          <p:cNvGrpSpPr/>
          <p:nvPr/>
        </p:nvGrpSpPr>
        <p:grpSpPr>
          <a:xfrm>
            <a:off x="4666094" y="5088886"/>
            <a:ext cx="492677" cy="519298"/>
            <a:chOff x="4576015" y="3490660"/>
            <a:chExt cx="504057" cy="531293"/>
          </a:xfrm>
        </p:grpSpPr>
        <p:sp>
          <p:nvSpPr>
            <p:cNvPr id="71" name="Ellipse 111">
              <a:extLst>
                <a:ext uri="{FF2B5EF4-FFF2-40B4-BE49-F238E27FC236}">
                  <a16:creationId xmlns:a16="http://schemas.microsoft.com/office/drawing/2014/main" id="{93EF914C-A120-6555-E94A-4C0B617BB30B}"/>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72" name="Ellipse 112">
              <a:extLst>
                <a:ext uri="{FF2B5EF4-FFF2-40B4-BE49-F238E27FC236}">
                  <a16:creationId xmlns:a16="http://schemas.microsoft.com/office/drawing/2014/main" id="{054730A8-2217-F5F0-F3E2-2C0064B57F9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73" name="グループ化 72">
            <a:extLst>
              <a:ext uri="{FF2B5EF4-FFF2-40B4-BE49-F238E27FC236}">
                <a16:creationId xmlns:a16="http://schemas.microsoft.com/office/drawing/2014/main" id="{581DEFF4-59A3-8547-5F4E-9266FF2D056C}"/>
              </a:ext>
            </a:extLst>
          </p:cNvPr>
          <p:cNvGrpSpPr/>
          <p:nvPr/>
        </p:nvGrpSpPr>
        <p:grpSpPr>
          <a:xfrm>
            <a:off x="2011693" y="5092432"/>
            <a:ext cx="492677" cy="519298"/>
            <a:chOff x="4576015" y="3490660"/>
            <a:chExt cx="504057" cy="531293"/>
          </a:xfrm>
        </p:grpSpPr>
        <p:sp>
          <p:nvSpPr>
            <p:cNvPr id="74" name="Ellipse 111">
              <a:extLst>
                <a:ext uri="{FF2B5EF4-FFF2-40B4-BE49-F238E27FC236}">
                  <a16:creationId xmlns:a16="http://schemas.microsoft.com/office/drawing/2014/main" id="{71A8AF02-D760-8BB7-2633-572F022C55C4}"/>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75" name="Ellipse 112">
              <a:extLst>
                <a:ext uri="{FF2B5EF4-FFF2-40B4-BE49-F238E27FC236}">
                  <a16:creationId xmlns:a16="http://schemas.microsoft.com/office/drawing/2014/main" id="{4509C3B6-09D6-ACE2-60F3-CDB6A051D507}"/>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grpSp>
        <p:nvGrpSpPr>
          <p:cNvPr id="76" name="グループ化 75">
            <a:extLst>
              <a:ext uri="{FF2B5EF4-FFF2-40B4-BE49-F238E27FC236}">
                <a16:creationId xmlns:a16="http://schemas.microsoft.com/office/drawing/2014/main" id="{340BD174-C4F7-8E93-BA20-0D15160EE379}"/>
              </a:ext>
            </a:extLst>
          </p:cNvPr>
          <p:cNvGrpSpPr/>
          <p:nvPr/>
        </p:nvGrpSpPr>
        <p:grpSpPr>
          <a:xfrm>
            <a:off x="3329957" y="5114008"/>
            <a:ext cx="492677" cy="519298"/>
            <a:chOff x="4576015" y="3490660"/>
            <a:chExt cx="504057" cy="531293"/>
          </a:xfrm>
        </p:grpSpPr>
        <p:sp>
          <p:nvSpPr>
            <p:cNvPr id="77" name="Ellipse 111">
              <a:extLst>
                <a:ext uri="{FF2B5EF4-FFF2-40B4-BE49-F238E27FC236}">
                  <a16:creationId xmlns:a16="http://schemas.microsoft.com/office/drawing/2014/main" id="{150D57C4-CFF5-28A3-732B-ED0400FD8A9E}"/>
                </a:ext>
              </a:extLst>
            </p:cNvPr>
            <p:cNvSpPr/>
            <p:nvPr/>
          </p:nvSpPr>
          <p:spPr>
            <a:xfrm>
              <a:off x="4576015" y="3517897"/>
              <a:ext cx="504056" cy="504056"/>
            </a:xfrm>
            <a:prstGeom prst="ellipse">
              <a:avLst/>
            </a:prstGeom>
            <a:solidFill>
              <a:srgbClr val="009A46"/>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sp>
          <p:nvSpPr>
            <p:cNvPr id="78" name="Ellipse 112">
              <a:extLst>
                <a:ext uri="{FF2B5EF4-FFF2-40B4-BE49-F238E27FC236}">
                  <a16:creationId xmlns:a16="http://schemas.microsoft.com/office/drawing/2014/main" id="{160494B4-7876-C46F-B908-0FBF0073CAE4}"/>
                </a:ext>
              </a:extLst>
            </p:cNvPr>
            <p:cNvSpPr/>
            <p:nvPr/>
          </p:nvSpPr>
          <p:spPr>
            <a:xfrm>
              <a:off x="4648024" y="3490660"/>
              <a:ext cx="432048" cy="432048"/>
            </a:xfrm>
            <a:prstGeom prst="ellipse">
              <a:avLst/>
            </a:prstGeom>
            <a:gradFill flip="none" rotWithShape="1">
              <a:gsLst>
                <a:gs pos="0">
                  <a:schemeClr val="bg1"/>
                </a:gs>
                <a:gs pos="6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fr-FR"/>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fr-FR" sz="1227"/>
            </a:p>
          </p:txBody>
        </p:sp>
      </p:grpSp>
    </p:spTree>
    <p:extLst>
      <p:ext uri="{BB962C8B-B14F-4D97-AF65-F5344CB8AC3E}">
        <p14:creationId xmlns:p14="http://schemas.microsoft.com/office/powerpoint/2010/main" val="3447944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par>
                                <p:cTn id="14" presetID="10" presetClass="entr" presetSubtype="0" fill="hold"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par>
                                <p:cTn id="17" presetID="10" presetClass="entr" presetSubtype="0"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animEffect transition="in" filter="fade">
                                      <p:cBhvr>
                                        <p:cTn id="19" dur="500"/>
                                        <p:tgtEl>
                                          <p:spTgt spid="6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500"/>
                                        <p:tgtEl>
                                          <p:spTgt spid="280"/>
                                        </p:tgtEl>
                                      </p:cBhvr>
                                    </p:animEffect>
                                    <p:set>
                                      <p:cBhvr>
                                        <p:cTn id="24" dur="1" fill="hold">
                                          <p:stCondLst>
                                            <p:cond delay="499"/>
                                          </p:stCondLst>
                                        </p:cTn>
                                        <p:tgtEl>
                                          <p:spTgt spid="280"/>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281"/>
                                        </p:tgtEl>
                                      </p:cBhvr>
                                    </p:animEffect>
                                    <p:set>
                                      <p:cBhvr>
                                        <p:cTn id="27" dur="1" fill="hold">
                                          <p:stCondLst>
                                            <p:cond delay="499"/>
                                          </p:stCondLst>
                                        </p:cTn>
                                        <p:tgtEl>
                                          <p:spTgt spid="281"/>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282"/>
                                        </p:tgtEl>
                                      </p:cBhvr>
                                    </p:animEffect>
                                    <p:set>
                                      <p:cBhvr>
                                        <p:cTn id="30" dur="1" fill="hold">
                                          <p:stCondLst>
                                            <p:cond delay="499"/>
                                          </p:stCondLst>
                                        </p:cTn>
                                        <p:tgtEl>
                                          <p:spTgt spid="282"/>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283"/>
                                        </p:tgtEl>
                                      </p:cBhvr>
                                    </p:animEffect>
                                    <p:set>
                                      <p:cBhvr>
                                        <p:cTn id="33" dur="1" fill="hold">
                                          <p:stCondLst>
                                            <p:cond delay="499"/>
                                          </p:stCondLst>
                                        </p:cTn>
                                        <p:tgtEl>
                                          <p:spTgt spid="283"/>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275"/>
                                        </p:tgtEl>
                                      </p:cBhvr>
                                    </p:animEffect>
                                    <p:set>
                                      <p:cBhvr>
                                        <p:cTn id="36" dur="1" fill="hold">
                                          <p:stCondLst>
                                            <p:cond delay="499"/>
                                          </p:stCondLst>
                                        </p:cTn>
                                        <p:tgtEl>
                                          <p:spTgt spid="275"/>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274"/>
                                        </p:tgtEl>
                                      </p:cBhvr>
                                    </p:animEffect>
                                    <p:set>
                                      <p:cBhvr>
                                        <p:cTn id="39" dur="1" fill="hold">
                                          <p:stCondLst>
                                            <p:cond delay="499"/>
                                          </p:stCondLst>
                                        </p:cTn>
                                        <p:tgtEl>
                                          <p:spTgt spid="274"/>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273"/>
                                        </p:tgtEl>
                                      </p:cBhvr>
                                    </p:animEffect>
                                    <p:set>
                                      <p:cBhvr>
                                        <p:cTn id="42" dur="1" fill="hold">
                                          <p:stCondLst>
                                            <p:cond delay="499"/>
                                          </p:stCondLst>
                                        </p:cTn>
                                        <p:tgtEl>
                                          <p:spTgt spid="273"/>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272"/>
                                        </p:tgtEl>
                                      </p:cBhvr>
                                    </p:animEffect>
                                    <p:set>
                                      <p:cBhvr>
                                        <p:cTn id="45" dur="1" fill="hold">
                                          <p:stCondLst>
                                            <p:cond delay="499"/>
                                          </p:stCondLst>
                                        </p:cTn>
                                        <p:tgtEl>
                                          <p:spTgt spid="272"/>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264"/>
                                        </p:tgtEl>
                                      </p:cBhvr>
                                    </p:animEffect>
                                    <p:set>
                                      <p:cBhvr>
                                        <p:cTn id="48" dur="1" fill="hold">
                                          <p:stCondLst>
                                            <p:cond delay="499"/>
                                          </p:stCondLst>
                                        </p:cTn>
                                        <p:tgtEl>
                                          <p:spTgt spid="264"/>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265"/>
                                        </p:tgtEl>
                                      </p:cBhvr>
                                    </p:animEffect>
                                    <p:set>
                                      <p:cBhvr>
                                        <p:cTn id="51" dur="1" fill="hold">
                                          <p:stCondLst>
                                            <p:cond delay="499"/>
                                          </p:stCondLst>
                                        </p:cTn>
                                        <p:tgtEl>
                                          <p:spTgt spid="265"/>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266"/>
                                        </p:tgtEl>
                                      </p:cBhvr>
                                    </p:animEffect>
                                    <p:set>
                                      <p:cBhvr>
                                        <p:cTn id="54" dur="1" fill="hold">
                                          <p:stCondLst>
                                            <p:cond delay="499"/>
                                          </p:stCondLst>
                                        </p:cTn>
                                        <p:tgtEl>
                                          <p:spTgt spid="266"/>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267"/>
                                        </p:tgtEl>
                                      </p:cBhvr>
                                    </p:animEffect>
                                    <p:set>
                                      <p:cBhvr>
                                        <p:cTn id="57" dur="1" fill="hold">
                                          <p:stCondLst>
                                            <p:cond delay="499"/>
                                          </p:stCondLst>
                                        </p:cTn>
                                        <p:tgtEl>
                                          <p:spTgt spid="267"/>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259"/>
                                        </p:tgtEl>
                                      </p:cBhvr>
                                    </p:animEffect>
                                    <p:set>
                                      <p:cBhvr>
                                        <p:cTn id="60" dur="1" fill="hold">
                                          <p:stCondLst>
                                            <p:cond delay="499"/>
                                          </p:stCondLst>
                                        </p:cTn>
                                        <p:tgtEl>
                                          <p:spTgt spid="259"/>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258"/>
                                        </p:tgtEl>
                                      </p:cBhvr>
                                    </p:animEffect>
                                    <p:set>
                                      <p:cBhvr>
                                        <p:cTn id="63" dur="1" fill="hold">
                                          <p:stCondLst>
                                            <p:cond delay="499"/>
                                          </p:stCondLst>
                                        </p:cTn>
                                        <p:tgtEl>
                                          <p:spTgt spid="258"/>
                                        </p:tgtEl>
                                        <p:attrNameLst>
                                          <p:attrName>style.visibility</p:attrName>
                                        </p:attrNameLst>
                                      </p:cBhvr>
                                      <p:to>
                                        <p:strVal val="hidden"/>
                                      </p:to>
                                    </p:set>
                                  </p:childTnLst>
                                </p:cTn>
                              </p:par>
                              <p:par>
                                <p:cTn id="64" presetID="10" presetClass="exit" presetSubtype="0" fill="hold" nodeType="withEffect">
                                  <p:stCondLst>
                                    <p:cond delay="0"/>
                                  </p:stCondLst>
                                  <p:childTnLst>
                                    <p:animEffect transition="out" filter="fade">
                                      <p:cBhvr>
                                        <p:cTn id="65" dur="500"/>
                                        <p:tgtEl>
                                          <p:spTgt spid="257"/>
                                        </p:tgtEl>
                                      </p:cBhvr>
                                    </p:animEffect>
                                    <p:set>
                                      <p:cBhvr>
                                        <p:cTn id="66" dur="1" fill="hold">
                                          <p:stCondLst>
                                            <p:cond delay="499"/>
                                          </p:stCondLst>
                                        </p:cTn>
                                        <p:tgtEl>
                                          <p:spTgt spid="257"/>
                                        </p:tgtEl>
                                        <p:attrNameLst>
                                          <p:attrName>style.visibility</p:attrName>
                                        </p:attrNameLst>
                                      </p:cBhvr>
                                      <p:to>
                                        <p:strVal val="hidden"/>
                                      </p:to>
                                    </p:set>
                                  </p:childTnLst>
                                </p:cTn>
                              </p:par>
                              <p:par>
                                <p:cTn id="67" presetID="10" presetClass="exit" presetSubtype="0" fill="hold" nodeType="withEffect">
                                  <p:stCondLst>
                                    <p:cond delay="0"/>
                                  </p:stCondLst>
                                  <p:childTnLst>
                                    <p:animEffect transition="out" filter="fade">
                                      <p:cBhvr>
                                        <p:cTn id="68" dur="500"/>
                                        <p:tgtEl>
                                          <p:spTgt spid="256"/>
                                        </p:tgtEl>
                                      </p:cBhvr>
                                    </p:animEffect>
                                    <p:set>
                                      <p:cBhvr>
                                        <p:cTn id="69" dur="1" fill="hold">
                                          <p:stCondLst>
                                            <p:cond delay="499"/>
                                          </p:stCondLst>
                                        </p:cTn>
                                        <p:tgtEl>
                                          <p:spTgt spid="256"/>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248"/>
                                        </p:tgtEl>
                                      </p:cBhvr>
                                    </p:animEffect>
                                    <p:set>
                                      <p:cBhvr>
                                        <p:cTn id="72" dur="1" fill="hold">
                                          <p:stCondLst>
                                            <p:cond delay="499"/>
                                          </p:stCondLst>
                                        </p:cTn>
                                        <p:tgtEl>
                                          <p:spTgt spid="248"/>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500"/>
                                        <p:tgtEl>
                                          <p:spTgt spid="249"/>
                                        </p:tgtEl>
                                      </p:cBhvr>
                                    </p:animEffect>
                                    <p:set>
                                      <p:cBhvr>
                                        <p:cTn id="75" dur="1" fill="hold">
                                          <p:stCondLst>
                                            <p:cond delay="499"/>
                                          </p:stCondLst>
                                        </p:cTn>
                                        <p:tgtEl>
                                          <p:spTgt spid="249"/>
                                        </p:tgtEl>
                                        <p:attrNameLst>
                                          <p:attrName>style.visibility</p:attrName>
                                        </p:attrNameLst>
                                      </p:cBhvr>
                                      <p:to>
                                        <p:strVal val="hidden"/>
                                      </p:to>
                                    </p:set>
                                  </p:childTnLst>
                                </p:cTn>
                              </p:par>
                              <p:par>
                                <p:cTn id="76" presetID="10" presetClass="exit" presetSubtype="0" fill="hold" nodeType="withEffect">
                                  <p:stCondLst>
                                    <p:cond delay="0"/>
                                  </p:stCondLst>
                                  <p:childTnLst>
                                    <p:animEffect transition="out" filter="fade">
                                      <p:cBhvr>
                                        <p:cTn id="77" dur="500"/>
                                        <p:tgtEl>
                                          <p:spTgt spid="250"/>
                                        </p:tgtEl>
                                      </p:cBhvr>
                                    </p:animEffect>
                                    <p:set>
                                      <p:cBhvr>
                                        <p:cTn id="78" dur="1" fill="hold">
                                          <p:stCondLst>
                                            <p:cond delay="499"/>
                                          </p:stCondLst>
                                        </p:cTn>
                                        <p:tgtEl>
                                          <p:spTgt spid="250"/>
                                        </p:tgtEl>
                                        <p:attrNameLst>
                                          <p:attrName>style.visibility</p:attrName>
                                        </p:attrNameLst>
                                      </p:cBhvr>
                                      <p:to>
                                        <p:strVal val="hidden"/>
                                      </p:to>
                                    </p:set>
                                  </p:childTnLst>
                                </p:cTn>
                              </p:par>
                              <p:par>
                                <p:cTn id="79" presetID="10" presetClass="exit" presetSubtype="0" fill="hold" nodeType="withEffect">
                                  <p:stCondLst>
                                    <p:cond delay="0"/>
                                  </p:stCondLst>
                                  <p:childTnLst>
                                    <p:animEffect transition="out" filter="fade">
                                      <p:cBhvr>
                                        <p:cTn id="80" dur="500"/>
                                        <p:tgtEl>
                                          <p:spTgt spid="251"/>
                                        </p:tgtEl>
                                      </p:cBhvr>
                                    </p:animEffect>
                                    <p:set>
                                      <p:cBhvr>
                                        <p:cTn id="81" dur="1" fill="hold">
                                          <p:stCondLst>
                                            <p:cond delay="499"/>
                                          </p:stCondLst>
                                        </p:cTn>
                                        <p:tgtEl>
                                          <p:spTgt spid="251"/>
                                        </p:tgtEl>
                                        <p:attrNameLst>
                                          <p:attrName>style.visibility</p:attrName>
                                        </p:attrNameLst>
                                      </p:cBhvr>
                                      <p:to>
                                        <p:strVal val="hidden"/>
                                      </p:to>
                                    </p:se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281"/>
                                        </p:tgtEl>
                                        <p:attrNameLst>
                                          <p:attrName>style.visibility</p:attrName>
                                        </p:attrNameLst>
                                      </p:cBhvr>
                                      <p:to>
                                        <p:strVal val="visible"/>
                                      </p:to>
                                    </p:set>
                                    <p:animEffect transition="in" filter="fade">
                                      <p:cBhvr>
                                        <p:cTn id="86" dur="500"/>
                                        <p:tgtEl>
                                          <p:spTgt spid="281"/>
                                        </p:tgtEl>
                                      </p:cBhvr>
                                    </p:animEffect>
                                  </p:childTnLst>
                                </p:cTn>
                              </p:par>
                              <p:par>
                                <p:cTn id="87" presetID="10" presetClass="entr" presetSubtype="0" fill="hold" nodeType="withEffect">
                                  <p:stCondLst>
                                    <p:cond delay="0"/>
                                  </p:stCondLst>
                                  <p:childTnLst>
                                    <p:set>
                                      <p:cBhvr>
                                        <p:cTn id="88" dur="1" fill="hold">
                                          <p:stCondLst>
                                            <p:cond delay="0"/>
                                          </p:stCondLst>
                                        </p:cTn>
                                        <p:tgtEl>
                                          <p:spTgt spid="282"/>
                                        </p:tgtEl>
                                        <p:attrNameLst>
                                          <p:attrName>style.visibility</p:attrName>
                                        </p:attrNameLst>
                                      </p:cBhvr>
                                      <p:to>
                                        <p:strVal val="visible"/>
                                      </p:to>
                                    </p:set>
                                    <p:animEffect transition="in" filter="fade">
                                      <p:cBhvr>
                                        <p:cTn id="89" dur="500"/>
                                        <p:tgtEl>
                                          <p:spTgt spid="282"/>
                                        </p:tgtEl>
                                      </p:cBhvr>
                                    </p:animEffect>
                                  </p:childTnLst>
                                </p:cTn>
                              </p:par>
                              <p:par>
                                <p:cTn id="90" presetID="10" presetClass="entr" presetSubtype="0" fill="hold" nodeType="withEffect">
                                  <p:stCondLst>
                                    <p:cond delay="0"/>
                                  </p:stCondLst>
                                  <p:childTnLst>
                                    <p:set>
                                      <p:cBhvr>
                                        <p:cTn id="91" dur="1" fill="hold">
                                          <p:stCondLst>
                                            <p:cond delay="0"/>
                                          </p:stCondLst>
                                        </p:cTn>
                                        <p:tgtEl>
                                          <p:spTgt spid="283"/>
                                        </p:tgtEl>
                                        <p:attrNameLst>
                                          <p:attrName>style.visibility</p:attrName>
                                        </p:attrNameLst>
                                      </p:cBhvr>
                                      <p:to>
                                        <p:strVal val="visible"/>
                                      </p:to>
                                    </p:set>
                                    <p:animEffect transition="in" filter="fade">
                                      <p:cBhvr>
                                        <p:cTn id="92" dur="500"/>
                                        <p:tgtEl>
                                          <p:spTgt spid="283"/>
                                        </p:tgtEl>
                                      </p:cBhvr>
                                    </p:animEffect>
                                  </p:childTnLst>
                                </p:cTn>
                              </p:par>
                              <p:par>
                                <p:cTn id="93" presetID="10" presetClass="entr" presetSubtype="0" fill="hold" nodeType="withEffect">
                                  <p:stCondLst>
                                    <p:cond delay="0"/>
                                  </p:stCondLst>
                                  <p:childTnLst>
                                    <p:set>
                                      <p:cBhvr>
                                        <p:cTn id="94" dur="1" fill="hold">
                                          <p:stCondLst>
                                            <p:cond delay="0"/>
                                          </p:stCondLst>
                                        </p:cTn>
                                        <p:tgtEl>
                                          <p:spTgt spid="275"/>
                                        </p:tgtEl>
                                        <p:attrNameLst>
                                          <p:attrName>style.visibility</p:attrName>
                                        </p:attrNameLst>
                                      </p:cBhvr>
                                      <p:to>
                                        <p:strVal val="visible"/>
                                      </p:to>
                                    </p:set>
                                    <p:animEffect transition="in" filter="fade">
                                      <p:cBhvr>
                                        <p:cTn id="95" dur="500"/>
                                        <p:tgtEl>
                                          <p:spTgt spid="275"/>
                                        </p:tgtEl>
                                      </p:cBhvr>
                                    </p:animEffect>
                                  </p:childTnLst>
                                </p:cTn>
                              </p:par>
                              <p:par>
                                <p:cTn id="96" presetID="10" presetClass="entr" presetSubtype="0" fill="hold" nodeType="withEffect">
                                  <p:stCondLst>
                                    <p:cond delay="0"/>
                                  </p:stCondLst>
                                  <p:childTnLst>
                                    <p:set>
                                      <p:cBhvr>
                                        <p:cTn id="97" dur="1" fill="hold">
                                          <p:stCondLst>
                                            <p:cond delay="0"/>
                                          </p:stCondLst>
                                        </p:cTn>
                                        <p:tgtEl>
                                          <p:spTgt spid="274"/>
                                        </p:tgtEl>
                                        <p:attrNameLst>
                                          <p:attrName>style.visibility</p:attrName>
                                        </p:attrNameLst>
                                      </p:cBhvr>
                                      <p:to>
                                        <p:strVal val="visible"/>
                                      </p:to>
                                    </p:set>
                                    <p:animEffect transition="in" filter="fade">
                                      <p:cBhvr>
                                        <p:cTn id="98" dur="500"/>
                                        <p:tgtEl>
                                          <p:spTgt spid="274"/>
                                        </p:tgtEl>
                                      </p:cBhvr>
                                    </p:animEffect>
                                  </p:childTnLst>
                                </p:cTn>
                              </p:par>
                              <p:par>
                                <p:cTn id="99" presetID="10" presetClass="entr" presetSubtype="0" fill="hold" nodeType="withEffect">
                                  <p:stCondLst>
                                    <p:cond delay="0"/>
                                  </p:stCondLst>
                                  <p:childTnLst>
                                    <p:set>
                                      <p:cBhvr>
                                        <p:cTn id="100" dur="1" fill="hold">
                                          <p:stCondLst>
                                            <p:cond delay="0"/>
                                          </p:stCondLst>
                                        </p:cTn>
                                        <p:tgtEl>
                                          <p:spTgt spid="273"/>
                                        </p:tgtEl>
                                        <p:attrNameLst>
                                          <p:attrName>style.visibility</p:attrName>
                                        </p:attrNameLst>
                                      </p:cBhvr>
                                      <p:to>
                                        <p:strVal val="visible"/>
                                      </p:to>
                                    </p:set>
                                    <p:animEffect transition="in" filter="fade">
                                      <p:cBhvr>
                                        <p:cTn id="101" dur="500"/>
                                        <p:tgtEl>
                                          <p:spTgt spid="273"/>
                                        </p:tgtEl>
                                      </p:cBhvr>
                                    </p:animEffect>
                                  </p:childTnLst>
                                </p:cTn>
                              </p:par>
                              <p:par>
                                <p:cTn id="102" presetID="10" presetClass="entr" presetSubtype="0" fill="hold" nodeType="withEffect">
                                  <p:stCondLst>
                                    <p:cond delay="0"/>
                                  </p:stCondLst>
                                  <p:childTnLst>
                                    <p:set>
                                      <p:cBhvr>
                                        <p:cTn id="103" dur="1" fill="hold">
                                          <p:stCondLst>
                                            <p:cond delay="0"/>
                                          </p:stCondLst>
                                        </p:cTn>
                                        <p:tgtEl>
                                          <p:spTgt spid="265"/>
                                        </p:tgtEl>
                                        <p:attrNameLst>
                                          <p:attrName>style.visibility</p:attrName>
                                        </p:attrNameLst>
                                      </p:cBhvr>
                                      <p:to>
                                        <p:strVal val="visible"/>
                                      </p:to>
                                    </p:set>
                                    <p:animEffect transition="in" filter="fade">
                                      <p:cBhvr>
                                        <p:cTn id="104" dur="500"/>
                                        <p:tgtEl>
                                          <p:spTgt spid="265"/>
                                        </p:tgtEl>
                                      </p:cBhvr>
                                    </p:animEffect>
                                  </p:childTnLst>
                                </p:cTn>
                              </p:par>
                              <p:par>
                                <p:cTn id="105" presetID="10" presetClass="entr" presetSubtype="0" fill="hold" nodeType="withEffect">
                                  <p:stCondLst>
                                    <p:cond delay="0"/>
                                  </p:stCondLst>
                                  <p:childTnLst>
                                    <p:set>
                                      <p:cBhvr>
                                        <p:cTn id="106" dur="1" fill="hold">
                                          <p:stCondLst>
                                            <p:cond delay="0"/>
                                          </p:stCondLst>
                                        </p:cTn>
                                        <p:tgtEl>
                                          <p:spTgt spid="266"/>
                                        </p:tgtEl>
                                        <p:attrNameLst>
                                          <p:attrName>style.visibility</p:attrName>
                                        </p:attrNameLst>
                                      </p:cBhvr>
                                      <p:to>
                                        <p:strVal val="visible"/>
                                      </p:to>
                                    </p:set>
                                    <p:animEffect transition="in" filter="fade">
                                      <p:cBhvr>
                                        <p:cTn id="107" dur="500"/>
                                        <p:tgtEl>
                                          <p:spTgt spid="266"/>
                                        </p:tgtEl>
                                      </p:cBhvr>
                                    </p:animEffect>
                                  </p:childTnLst>
                                </p:cTn>
                              </p:par>
                              <p:par>
                                <p:cTn id="108" presetID="10" presetClass="entr" presetSubtype="0" fill="hold" nodeType="withEffect">
                                  <p:stCondLst>
                                    <p:cond delay="0"/>
                                  </p:stCondLst>
                                  <p:childTnLst>
                                    <p:set>
                                      <p:cBhvr>
                                        <p:cTn id="109" dur="1" fill="hold">
                                          <p:stCondLst>
                                            <p:cond delay="0"/>
                                          </p:stCondLst>
                                        </p:cTn>
                                        <p:tgtEl>
                                          <p:spTgt spid="267"/>
                                        </p:tgtEl>
                                        <p:attrNameLst>
                                          <p:attrName>style.visibility</p:attrName>
                                        </p:attrNameLst>
                                      </p:cBhvr>
                                      <p:to>
                                        <p:strVal val="visible"/>
                                      </p:to>
                                    </p:set>
                                    <p:animEffect transition="in" filter="fade">
                                      <p:cBhvr>
                                        <p:cTn id="110" dur="500"/>
                                        <p:tgtEl>
                                          <p:spTgt spid="267"/>
                                        </p:tgtEl>
                                      </p:cBhvr>
                                    </p:animEffect>
                                  </p:childTnLst>
                                </p:cTn>
                              </p:par>
                              <p:par>
                                <p:cTn id="111" presetID="10" presetClass="entr" presetSubtype="0" fill="hold" nodeType="withEffect">
                                  <p:stCondLst>
                                    <p:cond delay="0"/>
                                  </p:stCondLst>
                                  <p:childTnLst>
                                    <p:set>
                                      <p:cBhvr>
                                        <p:cTn id="112" dur="1" fill="hold">
                                          <p:stCondLst>
                                            <p:cond delay="0"/>
                                          </p:stCondLst>
                                        </p:cTn>
                                        <p:tgtEl>
                                          <p:spTgt spid="259"/>
                                        </p:tgtEl>
                                        <p:attrNameLst>
                                          <p:attrName>style.visibility</p:attrName>
                                        </p:attrNameLst>
                                      </p:cBhvr>
                                      <p:to>
                                        <p:strVal val="visible"/>
                                      </p:to>
                                    </p:set>
                                    <p:animEffect transition="in" filter="fade">
                                      <p:cBhvr>
                                        <p:cTn id="113" dur="500"/>
                                        <p:tgtEl>
                                          <p:spTgt spid="259"/>
                                        </p:tgtEl>
                                      </p:cBhvr>
                                    </p:animEffect>
                                  </p:childTnLst>
                                </p:cTn>
                              </p:par>
                              <p:par>
                                <p:cTn id="114" presetID="10" presetClass="entr" presetSubtype="0" fill="hold" nodeType="withEffect">
                                  <p:stCondLst>
                                    <p:cond delay="0"/>
                                  </p:stCondLst>
                                  <p:childTnLst>
                                    <p:set>
                                      <p:cBhvr>
                                        <p:cTn id="115" dur="1" fill="hold">
                                          <p:stCondLst>
                                            <p:cond delay="0"/>
                                          </p:stCondLst>
                                        </p:cTn>
                                        <p:tgtEl>
                                          <p:spTgt spid="258"/>
                                        </p:tgtEl>
                                        <p:attrNameLst>
                                          <p:attrName>style.visibility</p:attrName>
                                        </p:attrNameLst>
                                      </p:cBhvr>
                                      <p:to>
                                        <p:strVal val="visible"/>
                                      </p:to>
                                    </p:set>
                                    <p:animEffect transition="in" filter="fade">
                                      <p:cBhvr>
                                        <p:cTn id="116" dur="500"/>
                                        <p:tgtEl>
                                          <p:spTgt spid="258"/>
                                        </p:tgtEl>
                                      </p:cBhvr>
                                    </p:animEffect>
                                  </p:childTnLst>
                                </p:cTn>
                              </p:par>
                              <p:par>
                                <p:cTn id="117" presetID="10" presetClass="entr" presetSubtype="0" fill="hold" nodeType="withEffect">
                                  <p:stCondLst>
                                    <p:cond delay="0"/>
                                  </p:stCondLst>
                                  <p:childTnLst>
                                    <p:set>
                                      <p:cBhvr>
                                        <p:cTn id="118" dur="1" fill="hold">
                                          <p:stCondLst>
                                            <p:cond delay="0"/>
                                          </p:stCondLst>
                                        </p:cTn>
                                        <p:tgtEl>
                                          <p:spTgt spid="257"/>
                                        </p:tgtEl>
                                        <p:attrNameLst>
                                          <p:attrName>style.visibility</p:attrName>
                                        </p:attrNameLst>
                                      </p:cBhvr>
                                      <p:to>
                                        <p:strVal val="visible"/>
                                      </p:to>
                                    </p:set>
                                    <p:animEffect transition="in" filter="fade">
                                      <p:cBhvr>
                                        <p:cTn id="119" dur="500"/>
                                        <p:tgtEl>
                                          <p:spTgt spid="257"/>
                                        </p:tgtEl>
                                      </p:cBhvr>
                                    </p:animEffect>
                                  </p:childTnLst>
                                </p:cTn>
                              </p:par>
                              <p:par>
                                <p:cTn id="120" presetID="10" presetClass="entr" presetSubtype="0" fill="hold" nodeType="withEffect">
                                  <p:stCondLst>
                                    <p:cond delay="0"/>
                                  </p:stCondLst>
                                  <p:childTnLst>
                                    <p:set>
                                      <p:cBhvr>
                                        <p:cTn id="121" dur="1" fill="hold">
                                          <p:stCondLst>
                                            <p:cond delay="0"/>
                                          </p:stCondLst>
                                        </p:cTn>
                                        <p:tgtEl>
                                          <p:spTgt spid="249"/>
                                        </p:tgtEl>
                                        <p:attrNameLst>
                                          <p:attrName>style.visibility</p:attrName>
                                        </p:attrNameLst>
                                      </p:cBhvr>
                                      <p:to>
                                        <p:strVal val="visible"/>
                                      </p:to>
                                    </p:set>
                                    <p:animEffect transition="in" filter="fade">
                                      <p:cBhvr>
                                        <p:cTn id="122" dur="500"/>
                                        <p:tgtEl>
                                          <p:spTgt spid="249"/>
                                        </p:tgtEl>
                                      </p:cBhvr>
                                    </p:animEffect>
                                  </p:childTnLst>
                                </p:cTn>
                              </p:par>
                              <p:par>
                                <p:cTn id="123" presetID="10" presetClass="entr" presetSubtype="0" fill="hold" nodeType="withEffect">
                                  <p:stCondLst>
                                    <p:cond delay="0"/>
                                  </p:stCondLst>
                                  <p:childTnLst>
                                    <p:set>
                                      <p:cBhvr>
                                        <p:cTn id="124" dur="1" fill="hold">
                                          <p:stCondLst>
                                            <p:cond delay="0"/>
                                          </p:stCondLst>
                                        </p:cTn>
                                        <p:tgtEl>
                                          <p:spTgt spid="250"/>
                                        </p:tgtEl>
                                        <p:attrNameLst>
                                          <p:attrName>style.visibility</p:attrName>
                                        </p:attrNameLst>
                                      </p:cBhvr>
                                      <p:to>
                                        <p:strVal val="visible"/>
                                      </p:to>
                                    </p:set>
                                    <p:animEffect transition="in" filter="fade">
                                      <p:cBhvr>
                                        <p:cTn id="125" dur="500"/>
                                        <p:tgtEl>
                                          <p:spTgt spid="250"/>
                                        </p:tgtEl>
                                      </p:cBhvr>
                                    </p:animEffect>
                                  </p:childTnLst>
                                </p:cTn>
                              </p:par>
                              <p:par>
                                <p:cTn id="126" presetID="10" presetClass="entr" presetSubtype="0" fill="hold" nodeType="withEffect">
                                  <p:stCondLst>
                                    <p:cond delay="0"/>
                                  </p:stCondLst>
                                  <p:childTnLst>
                                    <p:set>
                                      <p:cBhvr>
                                        <p:cTn id="127" dur="1" fill="hold">
                                          <p:stCondLst>
                                            <p:cond delay="0"/>
                                          </p:stCondLst>
                                        </p:cTn>
                                        <p:tgtEl>
                                          <p:spTgt spid="251"/>
                                        </p:tgtEl>
                                        <p:attrNameLst>
                                          <p:attrName>style.visibility</p:attrName>
                                        </p:attrNameLst>
                                      </p:cBhvr>
                                      <p:to>
                                        <p:strVal val="visible"/>
                                      </p:to>
                                    </p:set>
                                    <p:animEffect transition="in" filter="fade">
                                      <p:cBhvr>
                                        <p:cTn id="128" dur="500"/>
                                        <p:tgtEl>
                                          <p:spTgt spid="251"/>
                                        </p:tgtEl>
                                      </p:cBhvr>
                                    </p:animEffect>
                                  </p:childTnLst>
                                </p:cTn>
                              </p:par>
                              <p:par>
                                <p:cTn id="129" presetID="10" presetClass="entr" presetSubtype="0" fill="hold" nodeType="withEffect">
                                  <p:stCondLst>
                                    <p:cond delay="0"/>
                                  </p:stCondLst>
                                  <p:childTnLst>
                                    <p:set>
                                      <p:cBhvr>
                                        <p:cTn id="130" dur="1" fill="hold">
                                          <p:stCondLst>
                                            <p:cond delay="0"/>
                                          </p:stCondLst>
                                        </p:cTn>
                                        <p:tgtEl>
                                          <p:spTgt spid="106"/>
                                        </p:tgtEl>
                                        <p:attrNameLst>
                                          <p:attrName>style.visibility</p:attrName>
                                        </p:attrNameLst>
                                      </p:cBhvr>
                                      <p:to>
                                        <p:strVal val="visible"/>
                                      </p:to>
                                    </p:set>
                                    <p:animEffect transition="in" filter="fade">
                                      <p:cBhvr>
                                        <p:cTn id="131" dur="500"/>
                                        <p:tgtEl>
                                          <p:spTgt spid="106"/>
                                        </p:tgtEl>
                                      </p:cBhvr>
                                    </p:animEffect>
                                  </p:childTnLst>
                                </p:cTn>
                              </p:par>
                              <p:par>
                                <p:cTn id="132" presetID="10" presetClass="entr" presetSubtype="0" fill="hold" nodeType="withEffect">
                                  <p:stCondLst>
                                    <p:cond delay="0"/>
                                  </p:stCondLst>
                                  <p:childTnLst>
                                    <p:set>
                                      <p:cBhvr>
                                        <p:cTn id="133" dur="1" fill="hold">
                                          <p:stCondLst>
                                            <p:cond delay="0"/>
                                          </p:stCondLst>
                                        </p:cTn>
                                        <p:tgtEl>
                                          <p:spTgt spid="102"/>
                                        </p:tgtEl>
                                        <p:attrNameLst>
                                          <p:attrName>style.visibility</p:attrName>
                                        </p:attrNameLst>
                                      </p:cBhvr>
                                      <p:to>
                                        <p:strVal val="visible"/>
                                      </p:to>
                                    </p:set>
                                    <p:animEffect transition="in" filter="fade">
                                      <p:cBhvr>
                                        <p:cTn id="134" dur="500"/>
                                        <p:tgtEl>
                                          <p:spTgt spid="102"/>
                                        </p:tgtEl>
                                      </p:cBhvr>
                                    </p:animEffect>
                                  </p:childTnLst>
                                </p:cTn>
                              </p:par>
                              <p:par>
                                <p:cTn id="135" presetID="10" presetClass="entr" presetSubtype="0" fill="hold" nodeType="withEffect">
                                  <p:stCondLst>
                                    <p:cond delay="0"/>
                                  </p:stCondLst>
                                  <p:childTnLst>
                                    <p:set>
                                      <p:cBhvr>
                                        <p:cTn id="136" dur="1" fill="hold">
                                          <p:stCondLst>
                                            <p:cond delay="0"/>
                                          </p:stCondLst>
                                        </p:cTn>
                                        <p:tgtEl>
                                          <p:spTgt spid="94"/>
                                        </p:tgtEl>
                                        <p:attrNameLst>
                                          <p:attrName>style.visibility</p:attrName>
                                        </p:attrNameLst>
                                      </p:cBhvr>
                                      <p:to>
                                        <p:strVal val="visible"/>
                                      </p:to>
                                    </p:set>
                                    <p:animEffect transition="in" filter="fade">
                                      <p:cBhvr>
                                        <p:cTn id="137" dur="500"/>
                                        <p:tgtEl>
                                          <p:spTgt spid="94"/>
                                        </p:tgtEl>
                                      </p:cBhvr>
                                    </p:animEffect>
                                  </p:childTnLst>
                                </p:cTn>
                              </p:par>
                              <p:par>
                                <p:cTn id="138" presetID="10" presetClass="entr" presetSubtype="0" fill="hold" nodeType="withEffect">
                                  <p:stCondLst>
                                    <p:cond delay="0"/>
                                  </p:stCondLst>
                                  <p:childTnLst>
                                    <p:set>
                                      <p:cBhvr>
                                        <p:cTn id="139" dur="1" fill="hold">
                                          <p:stCondLst>
                                            <p:cond delay="0"/>
                                          </p:stCondLst>
                                        </p:cTn>
                                        <p:tgtEl>
                                          <p:spTgt spid="90"/>
                                        </p:tgtEl>
                                        <p:attrNameLst>
                                          <p:attrName>style.visibility</p:attrName>
                                        </p:attrNameLst>
                                      </p:cBhvr>
                                      <p:to>
                                        <p:strVal val="visible"/>
                                      </p:to>
                                    </p:set>
                                    <p:animEffect transition="in" filter="fade">
                                      <p:cBhvr>
                                        <p:cTn id="140" dur="500"/>
                                        <p:tgtEl>
                                          <p:spTgt spid="90"/>
                                        </p:tgtEl>
                                      </p:cBhvr>
                                    </p:animEffect>
                                  </p:childTnLst>
                                </p:cTn>
                              </p:par>
                              <p:par>
                                <p:cTn id="141" presetID="10" presetClass="entr" presetSubtype="0" fill="hold" nodeType="withEffect">
                                  <p:stCondLst>
                                    <p:cond delay="0"/>
                                  </p:stCondLst>
                                  <p:childTnLst>
                                    <p:set>
                                      <p:cBhvr>
                                        <p:cTn id="142" dur="1" fill="hold">
                                          <p:stCondLst>
                                            <p:cond delay="0"/>
                                          </p:stCondLst>
                                        </p:cTn>
                                        <p:tgtEl>
                                          <p:spTgt spid="98"/>
                                        </p:tgtEl>
                                        <p:attrNameLst>
                                          <p:attrName>style.visibility</p:attrName>
                                        </p:attrNameLst>
                                      </p:cBhvr>
                                      <p:to>
                                        <p:strVal val="visible"/>
                                      </p:to>
                                    </p:set>
                                    <p:animEffect transition="in" filter="fade">
                                      <p:cBhvr>
                                        <p:cTn id="143"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D6C4EB9-B706-39FA-A669-76D1053C5C18}"/>
              </a:ext>
            </a:extLst>
          </p:cNvPr>
          <p:cNvSpPr>
            <a:spLocks noGrp="1"/>
          </p:cNvSpPr>
          <p:nvPr>
            <p:ph idx="1"/>
          </p:nvPr>
        </p:nvSpPr>
        <p:spPr/>
        <p:txBody>
          <a:bodyPr/>
          <a:lstStyle/>
          <a:p>
            <a:r>
              <a:rPr lang="en-US" altLang="ja-JP" dirty="0"/>
              <a:t>Analyzer and sample areas</a:t>
            </a:r>
            <a:endParaRPr kumimoji="1" lang="en-US" altLang="ja-JP" dirty="0"/>
          </a:p>
          <a:p>
            <a:endParaRPr kumimoji="1" lang="ja-JP" altLang="en-US" dirty="0"/>
          </a:p>
        </p:txBody>
      </p:sp>
      <p:sp>
        <p:nvSpPr>
          <p:cNvPr id="3" name="日付プレースホルダー 2">
            <a:extLst>
              <a:ext uri="{FF2B5EF4-FFF2-40B4-BE49-F238E27FC236}">
                <a16:creationId xmlns:a16="http://schemas.microsoft.com/office/drawing/2014/main" id="{F59BE90D-F934-28A2-4437-889B4FFA1D61}"/>
              </a:ext>
            </a:extLst>
          </p:cNvPr>
          <p:cNvSpPr>
            <a:spLocks noGrp="1"/>
          </p:cNvSpPr>
          <p:nvPr>
            <p:ph type="dt" sz="half" idx="10"/>
          </p:nvPr>
        </p:nvSpPr>
        <p:spPr/>
        <p:txBody>
          <a:bodyPr/>
          <a:lstStyle/>
          <a:p>
            <a:r>
              <a:rPr kumimoji="1" lang="en-US" altLang="ja-JP"/>
              <a:t>12th June 2024</a:t>
            </a:r>
            <a:endParaRPr kumimoji="1" lang="ja-JP" altLang="en-US" dirty="0"/>
          </a:p>
        </p:txBody>
      </p:sp>
      <p:sp>
        <p:nvSpPr>
          <p:cNvPr id="4" name="フッター プレースホルダー 3">
            <a:extLst>
              <a:ext uri="{FF2B5EF4-FFF2-40B4-BE49-F238E27FC236}">
                <a16:creationId xmlns:a16="http://schemas.microsoft.com/office/drawing/2014/main" id="{65F75405-37D7-5D8E-B535-D3B45F69D7D2}"/>
              </a:ext>
            </a:extLst>
          </p:cNvPr>
          <p:cNvSpPr>
            <a:spLocks noGrp="1"/>
          </p:cNvSpPr>
          <p:nvPr>
            <p:ph type="ftr" sz="quarter" idx="11"/>
          </p:nvPr>
        </p:nvSpPr>
        <p:spPr/>
        <p:txBody>
          <a:bodyPr/>
          <a:lstStyle/>
          <a:p>
            <a:r>
              <a:rPr kumimoji="1" lang="en-US" altLang="ja-JP" b="1"/>
              <a:t>Modeling of X-ray photoelectron diffraction</a:t>
            </a:r>
            <a:endParaRPr kumimoji="1" lang="ja-JP" altLang="en-US" dirty="0"/>
          </a:p>
        </p:txBody>
      </p:sp>
      <p:sp>
        <p:nvSpPr>
          <p:cNvPr id="5" name="スライド番号プレースホルダー 4">
            <a:extLst>
              <a:ext uri="{FF2B5EF4-FFF2-40B4-BE49-F238E27FC236}">
                <a16:creationId xmlns:a16="http://schemas.microsoft.com/office/drawing/2014/main" id="{112937CA-FB56-263A-BE95-DAA603E14666}"/>
              </a:ext>
            </a:extLst>
          </p:cNvPr>
          <p:cNvSpPr>
            <a:spLocks noGrp="1"/>
          </p:cNvSpPr>
          <p:nvPr>
            <p:ph type="sldNum" sz="quarter" idx="12"/>
          </p:nvPr>
        </p:nvSpPr>
        <p:spPr/>
        <p:txBody>
          <a:bodyPr/>
          <a:lstStyle/>
          <a:p>
            <a:fld id="{B21B9B4F-A4D2-4B49-B820-CCE4FA55D23B}" type="slidenum">
              <a:rPr kumimoji="1" lang="ja-JP" altLang="en-US" smtClean="0"/>
              <a:pPr/>
              <a:t>58</a:t>
            </a:fld>
            <a:endParaRPr kumimoji="1" lang="ja-JP" altLang="en-US" dirty="0"/>
          </a:p>
        </p:txBody>
      </p:sp>
      <p:sp>
        <p:nvSpPr>
          <p:cNvPr id="6" name="テキスト ボックス 5">
            <a:extLst>
              <a:ext uri="{FF2B5EF4-FFF2-40B4-BE49-F238E27FC236}">
                <a16:creationId xmlns:a16="http://schemas.microsoft.com/office/drawing/2014/main" id="{F98E27AF-34E3-2DD1-FCDB-AE849209537E}"/>
              </a:ext>
            </a:extLst>
          </p:cNvPr>
          <p:cNvSpPr txBox="1"/>
          <p:nvPr/>
        </p:nvSpPr>
        <p:spPr>
          <a:xfrm>
            <a:off x="4412673" y="272591"/>
            <a:ext cx="5430487" cy="372090"/>
          </a:xfrm>
          <a:prstGeom prst="rect">
            <a:avLst/>
          </a:prstGeom>
          <a:noFill/>
        </p:spPr>
        <p:txBody>
          <a:bodyPr wrap="square">
            <a:spAutoFit/>
          </a:bodyPr>
          <a:lstStyle/>
          <a:p>
            <a:pPr marL="25976">
              <a:spcBef>
                <a:spcPts val="68"/>
              </a:spcBef>
            </a:pPr>
            <a:r>
              <a:rPr lang="en-US" altLang="ja-JP" sz="2727" b="1" baseline="23391" dirty="0">
                <a:latin typeface="Arial" panose="020B0604020202020204" pitchFamily="34" charset="0"/>
                <a:cs typeface="Arial" panose="020B0604020202020204" pitchFamily="34" charset="0"/>
              </a:rPr>
              <a:t>Size effect in experiment</a:t>
            </a:r>
          </a:p>
        </p:txBody>
      </p:sp>
      <p:cxnSp>
        <p:nvCxnSpPr>
          <p:cNvPr id="8" name="直線コネクタ 7">
            <a:extLst>
              <a:ext uri="{FF2B5EF4-FFF2-40B4-BE49-F238E27FC236}">
                <a16:creationId xmlns:a16="http://schemas.microsoft.com/office/drawing/2014/main" id="{A8114722-8136-949E-58C9-9E7E794068FF}"/>
              </a:ext>
            </a:extLst>
          </p:cNvPr>
          <p:cNvCxnSpPr>
            <a:cxnSpLocks/>
          </p:cNvCxnSpPr>
          <p:nvPr/>
        </p:nvCxnSpPr>
        <p:spPr>
          <a:xfrm flipV="1">
            <a:off x="1987866" y="2445668"/>
            <a:ext cx="3744336"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直線コネクタ 11">
            <a:extLst>
              <a:ext uri="{FF2B5EF4-FFF2-40B4-BE49-F238E27FC236}">
                <a16:creationId xmlns:a16="http://schemas.microsoft.com/office/drawing/2014/main" id="{C89A296B-B175-1788-CC7F-6C38487783D3}"/>
              </a:ext>
            </a:extLst>
          </p:cNvPr>
          <p:cNvCxnSpPr/>
          <p:nvPr/>
        </p:nvCxnSpPr>
        <p:spPr>
          <a:xfrm flipV="1">
            <a:off x="2646712" y="2457014"/>
            <a:ext cx="2426643"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9" name="グループ化 18">
            <a:extLst>
              <a:ext uri="{FF2B5EF4-FFF2-40B4-BE49-F238E27FC236}">
                <a16:creationId xmlns:a16="http://schemas.microsoft.com/office/drawing/2014/main" id="{7B5179F4-3006-5140-7BA2-7C112191F109}"/>
              </a:ext>
            </a:extLst>
          </p:cNvPr>
          <p:cNvGrpSpPr/>
          <p:nvPr/>
        </p:nvGrpSpPr>
        <p:grpSpPr>
          <a:xfrm>
            <a:off x="6389419" y="1323737"/>
            <a:ext cx="3726757" cy="2301647"/>
            <a:chOff x="8544560" y="2235199"/>
            <a:chExt cx="4165600" cy="2572677"/>
          </a:xfrm>
        </p:grpSpPr>
        <p:cxnSp>
          <p:nvCxnSpPr>
            <p:cNvPr id="10" name="直線コネクタ 9">
              <a:extLst>
                <a:ext uri="{FF2B5EF4-FFF2-40B4-BE49-F238E27FC236}">
                  <a16:creationId xmlns:a16="http://schemas.microsoft.com/office/drawing/2014/main" id="{848ED3CA-BBB3-2002-3830-D5D8470B4EFA}"/>
                </a:ext>
              </a:extLst>
            </p:cNvPr>
            <p:cNvCxnSpPr>
              <a:cxnSpLocks/>
            </p:cNvCxnSpPr>
            <p:nvPr/>
          </p:nvCxnSpPr>
          <p:spPr>
            <a:xfrm>
              <a:off x="8544560" y="3468914"/>
              <a:ext cx="41656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直線コネクタ 12">
              <a:extLst>
                <a:ext uri="{FF2B5EF4-FFF2-40B4-BE49-F238E27FC236}">
                  <a16:creationId xmlns:a16="http://schemas.microsoft.com/office/drawing/2014/main" id="{976AB7EA-A983-60EF-C4E6-316A65C9A729}"/>
                </a:ext>
              </a:extLst>
            </p:cNvPr>
            <p:cNvCxnSpPr/>
            <p:nvPr/>
          </p:nvCxnSpPr>
          <p:spPr>
            <a:xfrm>
              <a:off x="9348651" y="3458987"/>
              <a:ext cx="2699657" cy="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sp>
          <p:nvSpPr>
            <p:cNvPr id="14" name="フローチャート: 結合子 13">
              <a:extLst>
                <a:ext uri="{FF2B5EF4-FFF2-40B4-BE49-F238E27FC236}">
                  <a16:creationId xmlns:a16="http://schemas.microsoft.com/office/drawing/2014/main" id="{3C267B6E-A7FB-3607-7741-73A92F013102}"/>
                </a:ext>
              </a:extLst>
            </p:cNvPr>
            <p:cNvSpPr/>
            <p:nvPr/>
          </p:nvSpPr>
          <p:spPr>
            <a:xfrm>
              <a:off x="9369696" y="2235199"/>
              <a:ext cx="2678612" cy="2572677"/>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cxnSp>
          <p:nvCxnSpPr>
            <p:cNvPr id="15" name="直線コネクタ 14">
              <a:extLst>
                <a:ext uri="{FF2B5EF4-FFF2-40B4-BE49-F238E27FC236}">
                  <a16:creationId xmlns:a16="http://schemas.microsoft.com/office/drawing/2014/main" id="{431DA07B-2733-DC81-30DB-9B904920C624}"/>
                </a:ext>
              </a:extLst>
            </p:cNvPr>
            <p:cNvCxnSpPr>
              <a:cxnSpLocks/>
            </p:cNvCxnSpPr>
            <p:nvPr/>
          </p:nvCxnSpPr>
          <p:spPr>
            <a:xfrm flipV="1">
              <a:off x="9478981" y="2868317"/>
              <a:ext cx="2394611" cy="113365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sp>
          <p:nvSpPr>
            <p:cNvPr id="17" name="円弧 16">
              <a:extLst>
                <a:ext uri="{FF2B5EF4-FFF2-40B4-BE49-F238E27FC236}">
                  <a16:creationId xmlns:a16="http://schemas.microsoft.com/office/drawing/2014/main" id="{9ED2C602-9119-90AA-354F-E9DC729E8B68}"/>
                </a:ext>
              </a:extLst>
            </p:cNvPr>
            <p:cNvSpPr/>
            <p:nvPr/>
          </p:nvSpPr>
          <p:spPr>
            <a:xfrm>
              <a:off x="11246735" y="3168022"/>
              <a:ext cx="245597" cy="572210"/>
            </a:xfrm>
            <a:prstGeom prst="arc">
              <a:avLst/>
            </a:prstGeom>
            <a:ln w="38100"/>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sz="1227" dirty="0"/>
            </a:p>
          </p:txBody>
        </p:sp>
      </p:grpSp>
      <p:sp>
        <p:nvSpPr>
          <p:cNvPr id="18" name="テキスト ボックス 17">
            <a:extLst>
              <a:ext uri="{FF2B5EF4-FFF2-40B4-BE49-F238E27FC236}">
                <a16:creationId xmlns:a16="http://schemas.microsoft.com/office/drawing/2014/main" id="{1D130217-65B9-F8B0-15CF-C4F906101A03}"/>
              </a:ext>
            </a:extLst>
          </p:cNvPr>
          <p:cNvSpPr txBox="1"/>
          <p:nvPr/>
        </p:nvSpPr>
        <p:spPr>
          <a:xfrm>
            <a:off x="9040440" y="2098539"/>
            <a:ext cx="331898" cy="281167"/>
          </a:xfrm>
          <a:prstGeom prst="rect">
            <a:avLst/>
          </a:prstGeom>
          <a:noFill/>
        </p:spPr>
        <p:txBody>
          <a:bodyPr wrap="square" rtlCol="0">
            <a:spAutoFit/>
          </a:bodyPr>
          <a:lstStyle/>
          <a:p>
            <a:r>
              <a:rPr lang="en-US" altLang="ja-JP" sz="1227" dirty="0"/>
              <a:t>θ</a:t>
            </a:r>
            <a:endParaRPr lang="ja-JP" altLang="en-US" sz="1227" dirty="0"/>
          </a:p>
        </p:txBody>
      </p:sp>
      <p:cxnSp>
        <p:nvCxnSpPr>
          <p:cNvPr id="22" name="直線コネクタ 21">
            <a:extLst>
              <a:ext uri="{FF2B5EF4-FFF2-40B4-BE49-F238E27FC236}">
                <a16:creationId xmlns:a16="http://schemas.microsoft.com/office/drawing/2014/main" id="{767F4FA4-64E6-9728-3397-A8F6568662EC}"/>
              </a:ext>
            </a:extLst>
          </p:cNvPr>
          <p:cNvCxnSpPr>
            <a:cxnSpLocks/>
          </p:cNvCxnSpPr>
          <p:nvPr/>
        </p:nvCxnSpPr>
        <p:spPr>
          <a:xfrm flipV="1">
            <a:off x="7225400" y="2418600"/>
            <a:ext cx="0" cy="476896"/>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直線コネクタ 27">
            <a:extLst>
              <a:ext uri="{FF2B5EF4-FFF2-40B4-BE49-F238E27FC236}">
                <a16:creationId xmlns:a16="http://schemas.microsoft.com/office/drawing/2014/main" id="{AC138641-1566-104D-4E60-E4097DC74FC6}"/>
              </a:ext>
            </a:extLst>
          </p:cNvPr>
          <p:cNvCxnSpPr>
            <a:cxnSpLocks/>
          </p:cNvCxnSpPr>
          <p:nvPr/>
        </p:nvCxnSpPr>
        <p:spPr>
          <a:xfrm flipV="1">
            <a:off x="9348842" y="1950584"/>
            <a:ext cx="0" cy="476896"/>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直線コネクタ 29">
            <a:extLst>
              <a:ext uri="{FF2B5EF4-FFF2-40B4-BE49-F238E27FC236}">
                <a16:creationId xmlns:a16="http://schemas.microsoft.com/office/drawing/2014/main" id="{EC5DCBF0-EC5B-6A1D-001D-B89CB2676B26}"/>
              </a:ext>
            </a:extLst>
          </p:cNvPr>
          <p:cNvCxnSpPr>
            <a:cxnSpLocks/>
          </p:cNvCxnSpPr>
          <p:nvPr/>
        </p:nvCxnSpPr>
        <p:spPr>
          <a:xfrm>
            <a:off x="7225400" y="2427480"/>
            <a:ext cx="2123442" cy="0"/>
          </a:xfrm>
          <a:prstGeom prst="line">
            <a:avLst/>
          </a:prstGeom>
          <a:ln w="571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3" name="直線コネクタ 32">
            <a:extLst>
              <a:ext uri="{FF2B5EF4-FFF2-40B4-BE49-F238E27FC236}">
                <a16:creationId xmlns:a16="http://schemas.microsoft.com/office/drawing/2014/main" id="{659B5ACB-8840-6F4A-2A21-F25C267CF2F7}"/>
              </a:ext>
            </a:extLst>
          </p:cNvPr>
          <p:cNvCxnSpPr/>
          <p:nvPr/>
        </p:nvCxnSpPr>
        <p:spPr>
          <a:xfrm>
            <a:off x="2646712" y="2474560"/>
            <a:ext cx="0" cy="954440"/>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直線コネクタ 33">
            <a:extLst>
              <a:ext uri="{FF2B5EF4-FFF2-40B4-BE49-F238E27FC236}">
                <a16:creationId xmlns:a16="http://schemas.microsoft.com/office/drawing/2014/main" id="{13EE72C6-B71D-3BEB-EF85-F12F3BEA913B}"/>
              </a:ext>
            </a:extLst>
          </p:cNvPr>
          <p:cNvCxnSpPr/>
          <p:nvPr/>
        </p:nvCxnSpPr>
        <p:spPr>
          <a:xfrm>
            <a:off x="5073355" y="2445668"/>
            <a:ext cx="0" cy="954440"/>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直線矢印コネクタ 35">
            <a:extLst>
              <a:ext uri="{FF2B5EF4-FFF2-40B4-BE49-F238E27FC236}">
                <a16:creationId xmlns:a16="http://schemas.microsoft.com/office/drawing/2014/main" id="{843E9D77-CA06-068B-C57E-6FE903E2D467}"/>
              </a:ext>
            </a:extLst>
          </p:cNvPr>
          <p:cNvCxnSpPr/>
          <p:nvPr/>
        </p:nvCxnSpPr>
        <p:spPr>
          <a:xfrm>
            <a:off x="1621969" y="2981468"/>
            <a:ext cx="102474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直線矢印コネクタ 37">
            <a:extLst>
              <a:ext uri="{FF2B5EF4-FFF2-40B4-BE49-F238E27FC236}">
                <a16:creationId xmlns:a16="http://schemas.microsoft.com/office/drawing/2014/main" id="{00ADF47B-F55F-11EC-B979-A2293488FAE4}"/>
              </a:ext>
            </a:extLst>
          </p:cNvPr>
          <p:cNvCxnSpPr>
            <a:cxnSpLocks/>
          </p:cNvCxnSpPr>
          <p:nvPr/>
        </p:nvCxnSpPr>
        <p:spPr>
          <a:xfrm flipH="1">
            <a:off x="5073355" y="2981468"/>
            <a:ext cx="103121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テキスト ボックス 39">
            <a:extLst>
              <a:ext uri="{FF2B5EF4-FFF2-40B4-BE49-F238E27FC236}">
                <a16:creationId xmlns:a16="http://schemas.microsoft.com/office/drawing/2014/main" id="{232F0463-79B8-E80D-B066-83AC058D923D}"/>
              </a:ext>
            </a:extLst>
          </p:cNvPr>
          <p:cNvSpPr txBox="1"/>
          <p:nvPr/>
        </p:nvSpPr>
        <p:spPr>
          <a:xfrm>
            <a:off x="3734792" y="3200455"/>
            <a:ext cx="1138387" cy="281167"/>
          </a:xfrm>
          <a:prstGeom prst="rect">
            <a:avLst/>
          </a:prstGeom>
          <a:noFill/>
        </p:spPr>
        <p:txBody>
          <a:bodyPr wrap="square" rtlCol="0">
            <a:spAutoFit/>
          </a:bodyPr>
          <a:lstStyle/>
          <a:p>
            <a:r>
              <a:rPr lang="en-US" altLang="ja-JP" sz="1227" dirty="0"/>
              <a:t>S</a:t>
            </a:r>
            <a:endParaRPr lang="ja-JP" altLang="en-US" sz="1227" dirty="0"/>
          </a:p>
        </p:txBody>
      </p:sp>
      <p:cxnSp>
        <p:nvCxnSpPr>
          <p:cNvPr id="41" name="直線コネクタ 40">
            <a:extLst>
              <a:ext uri="{FF2B5EF4-FFF2-40B4-BE49-F238E27FC236}">
                <a16:creationId xmlns:a16="http://schemas.microsoft.com/office/drawing/2014/main" id="{3862F30C-FA3A-C737-88B9-8D9811E44A13}"/>
              </a:ext>
            </a:extLst>
          </p:cNvPr>
          <p:cNvCxnSpPr>
            <a:cxnSpLocks/>
          </p:cNvCxnSpPr>
          <p:nvPr/>
        </p:nvCxnSpPr>
        <p:spPr>
          <a:xfrm flipH="1">
            <a:off x="7225400" y="2623024"/>
            <a:ext cx="748" cy="1543235"/>
          </a:xfrm>
          <a:prstGeom prst="line">
            <a:avLst/>
          </a:prstGeom>
        </p:spPr>
        <p:style>
          <a:lnRef idx="2">
            <a:schemeClr val="accent1"/>
          </a:lnRef>
          <a:fillRef idx="0">
            <a:schemeClr val="accent1"/>
          </a:fillRef>
          <a:effectRef idx="1">
            <a:schemeClr val="accent1"/>
          </a:effectRef>
          <a:fontRef idx="minor">
            <a:schemeClr val="tx1"/>
          </a:fontRef>
        </p:style>
      </p:cxnSp>
      <p:cxnSp>
        <p:nvCxnSpPr>
          <p:cNvPr id="42" name="直線コネクタ 41">
            <a:extLst>
              <a:ext uri="{FF2B5EF4-FFF2-40B4-BE49-F238E27FC236}">
                <a16:creationId xmlns:a16="http://schemas.microsoft.com/office/drawing/2014/main" id="{07181A98-2381-95F4-F4E2-C0E3DEA42CA1}"/>
              </a:ext>
            </a:extLst>
          </p:cNvPr>
          <p:cNvCxnSpPr>
            <a:cxnSpLocks/>
          </p:cNvCxnSpPr>
          <p:nvPr/>
        </p:nvCxnSpPr>
        <p:spPr>
          <a:xfrm>
            <a:off x="9348842" y="2418600"/>
            <a:ext cx="18898" cy="174766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直線矢印コネクタ 44">
            <a:extLst>
              <a:ext uri="{FF2B5EF4-FFF2-40B4-BE49-F238E27FC236}">
                <a16:creationId xmlns:a16="http://schemas.microsoft.com/office/drawing/2014/main" id="{A6FFE916-3B9C-DFA5-7E0D-B849958BC2ED}"/>
              </a:ext>
            </a:extLst>
          </p:cNvPr>
          <p:cNvCxnSpPr/>
          <p:nvPr/>
        </p:nvCxnSpPr>
        <p:spPr>
          <a:xfrm>
            <a:off x="6200657" y="3237833"/>
            <a:ext cx="102474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6" name="直線矢印コネクタ 45">
            <a:extLst>
              <a:ext uri="{FF2B5EF4-FFF2-40B4-BE49-F238E27FC236}">
                <a16:creationId xmlns:a16="http://schemas.microsoft.com/office/drawing/2014/main" id="{C1F8B914-5C02-408F-6414-189E96ED2F9C}"/>
              </a:ext>
            </a:extLst>
          </p:cNvPr>
          <p:cNvCxnSpPr>
            <a:cxnSpLocks/>
          </p:cNvCxnSpPr>
          <p:nvPr/>
        </p:nvCxnSpPr>
        <p:spPr>
          <a:xfrm flipH="1">
            <a:off x="9372338" y="3237833"/>
            <a:ext cx="103121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テキスト ボックス 46">
            <a:extLst>
              <a:ext uri="{FF2B5EF4-FFF2-40B4-BE49-F238E27FC236}">
                <a16:creationId xmlns:a16="http://schemas.microsoft.com/office/drawing/2014/main" id="{A72E8565-9BEE-12D6-E905-284B0B9E4012}"/>
              </a:ext>
            </a:extLst>
          </p:cNvPr>
          <p:cNvSpPr txBox="1"/>
          <p:nvPr/>
        </p:nvSpPr>
        <p:spPr>
          <a:xfrm>
            <a:off x="7950195" y="3720795"/>
            <a:ext cx="1138387" cy="281167"/>
          </a:xfrm>
          <a:prstGeom prst="rect">
            <a:avLst/>
          </a:prstGeom>
          <a:noFill/>
        </p:spPr>
        <p:txBody>
          <a:bodyPr wrap="square" rtlCol="0">
            <a:spAutoFit/>
          </a:bodyPr>
          <a:lstStyle/>
          <a:p>
            <a:r>
              <a:rPr lang="en-US" altLang="ja-JP" sz="1227" dirty="0"/>
              <a:t>S*</a:t>
            </a:r>
            <a:r>
              <a:rPr lang="en-US" altLang="ja-JP" sz="1227" dirty="0" err="1"/>
              <a:t>cosθ</a:t>
            </a:r>
            <a:endParaRPr lang="ja-JP" altLang="en-US" sz="1227" dirty="0"/>
          </a:p>
        </p:txBody>
      </p:sp>
      <p:sp>
        <p:nvSpPr>
          <p:cNvPr id="48" name="フローチャート: 結合子 47">
            <a:extLst>
              <a:ext uri="{FF2B5EF4-FFF2-40B4-BE49-F238E27FC236}">
                <a16:creationId xmlns:a16="http://schemas.microsoft.com/office/drawing/2014/main" id="{4ACAC6D1-DC40-7B9C-9104-8D0757263469}"/>
              </a:ext>
            </a:extLst>
          </p:cNvPr>
          <p:cNvSpPr/>
          <p:nvPr/>
        </p:nvSpPr>
        <p:spPr>
          <a:xfrm>
            <a:off x="1494311" y="1950584"/>
            <a:ext cx="395845" cy="36510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227"/>
          </a:p>
        </p:txBody>
      </p:sp>
      <p:sp>
        <p:nvSpPr>
          <p:cNvPr id="51" name="テキスト ボックス 50">
            <a:extLst>
              <a:ext uri="{FF2B5EF4-FFF2-40B4-BE49-F238E27FC236}">
                <a16:creationId xmlns:a16="http://schemas.microsoft.com/office/drawing/2014/main" id="{F10FEFBB-381A-5446-AD06-E39A7F428AD2}"/>
              </a:ext>
            </a:extLst>
          </p:cNvPr>
          <p:cNvSpPr txBox="1"/>
          <p:nvPr/>
        </p:nvSpPr>
        <p:spPr>
          <a:xfrm>
            <a:off x="1581969" y="2349850"/>
            <a:ext cx="319799" cy="281167"/>
          </a:xfrm>
          <a:prstGeom prst="rect">
            <a:avLst/>
          </a:prstGeom>
          <a:noFill/>
        </p:spPr>
        <p:txBody>
          <a:bodyPr wrap="square" rtlCol="0">
            <a:spAutoFit/>
          </a:bodyPr>
          <a:lstStyle/>
          <a:p>
            <a:r>
              <a:rPr lang="en-US" altLang="ja-JP" sz="1227" dirty="0"/>
              <a:t>y</a:t>
            </a:r>
            <a:endParaRPr lang="ja-JP" altLang="en-US" sz="1227" dirty="0"/>
          </a:p>
        </p:txBody>
      </p:sp>
      <p:grpSp>
        <p:nvGrpSpPr>
          <p:cNvPr id="52" name="グループ化 51">
            <a:extLst>
              <a:ext uri="{FF2B5EF4-FFF2-40B4-BE49-F238E27FC236}">
                <a16:creationId xmlns:a16="http://schemas.microsoft.com/office/drawing/2014/main" id="{8AF93C47-211B-4FC9-590F-8FB5475C108D}"/>
              </a:ext>
            </a:extLst>
          </p:cNvPr>
          <p:cNvGrpSpPr/>
          <p:nvPr/>
        </p:nvGrpSpPr>
        <p:grpSpPr>
          <a:xfrm rot="7683097">
            <a:off x="3620584" y="5559284"/>
            <a:ext cx="337272" cy="337272"/>
            <a:chOff x="6466480" y="1565992"/>
            <a:chExt cx="494665" cy="494665"/>
          </a:xfrm>
        </p:grpSpPr>
        <p:sp>
          <p:nvSpPr>
            <p:cNvPr id="53" name="object 56">
              <a:extLst>
                <a:ext uri="{FF2B5EF4-FFF2-40B4-BE49-F238E27FC236}">
                  <a16:creationId xmlns:a16="http://schemas.microsoft.com/office/drawing/2014/main" id="{36B25985-AA34-E0E7-F0E1-84CC77A5B635}"/>
                </a:ext>
              </a:extLst>
            </p:cNvPr>
            <p:cNvSpPr/>
            <p:nvPr/>
          </p:nvSpPr>
          <p:spPr>
            <a:xfrm>
              <a:off x="6466480" y="1565992"/>
              <a:ext cx="494665" cy="494665"/>
            </a:xfrm>
            <a:custGeom>
              <a:avLst/>
              <a:gdLst/>
              <a:ahLst/>
              <a:cxnLst/>
              <a:rect l="l" t="t" r="r" b="b"/>
              <a:pathLst>
                <a:path w="494665" h="494664">
                  <a:moveTo>
                    <a:pt x="494284" y="2159"/>
                  </a:moveTo>
                  <a:lnTo>
                    <a:pt x="468621" y="49053"/>
                  </a:lnTo>
                  <a:lnTo>
                    <a:pt x="444112" y="95919"/>
                  </a:lnTo>
                  <a:lnTo>
                    <a:pt x="420813" y="142624"/>
                  </a:lnTo>
                  <a:lnTo>
                    <a:pt x="398781" y="189032"/>
                  </a:lnTo>
                  <a:lnTo>
                    <a:pt x="378075" y="235009"/>
                  </a:lnTo>
                  <a:lnTo>
                    <a:pt x="358750" y="280420"/>
                  </a:lnTo>
                  <a:lnTo>
                    <a:pt x="340865" y="325131"/>
                  </a:lnTo>
                  <a:lnTo>
                    <a:pt x="324476" y="369008"/>
                  </a:lnTo>
                  <a:lnTo>
                    <a:pt x="309640" y="411915"/>
                  </a:lnTo>
                  <a:lnTo>
                    <a:pt x="296416" y="453718"/>
                  </a:lnTo>
                  <a:lnTo>
                    <a:pt x="284861" y="494284"/>
                  </a:lnTo>
                </a:path>
                <a:path w="494665" h="494664">
                  <a:moveTo>
                    <a:pt x="492125" y="0"/>
                  </a:moveTo>
                  <a:lnTo>
                    <a:pt x="445228" y="25662"/>
                  </a:lnTo>
                  <a:lnTo>
                    <a:pt x="398353" y="50171"/>
                  </a:lnTo>
                  <a:lnTo>
                    <a:pt x="351639" y="73470"/>
                  </a:lnTo>
                  <a:lnTo>
                    <a:pt x="305219" y="95502"/>
                  </a:lnTo>
                  <a:lnTo>
                    <a:pt x="259231" y="116208"/>
                  </a:lnTo>
                  <a:lnTo>
                    <a:pt x="213811" y="135533"/>
                  </a:lnTo>
                  <a:lnTo>
                    <a:pt x="169096" y="153418"/>
                  </a:lnTo>
                  <a:lnTo>
                    <a:pt x="125220" y="169807"/>
                  </a:lnTo>
                  <a:lnTo>
                    <a:pt x="82322" y="184643"/>
                  </a:lnTo>
                  <a:lnTo>
                    <a:pt x="40536" y="197867"/>
                  </a:lnTo>
                  <a:lnTo>
                    <a:pt x="0" y="209423"/>
                  </a:lnTo>
                </a:path>
              </a:pathLst>
            </a:custGeom>
            <a:ln w="50800">
              <a:solidFill>
                <a:srgbClr val="000000"/>
              </a:solidFill>
            </a:ln>
          </p:spPr>
          <p:txBody>
            <a:bodyPr wrap="square" lIns="0" tIns="0" rIns="0" bIns="0" rtlCol="0"/>
            <a:lstStyle/>
            <a:p>
              <a:endParaRPr sz="1227" dirty="0"/>
            </a:p>
          </p:txBody>
        </p:sp>
        <p:sp>
          <p:nvSpPr>
            <p:cNvPr id="54" name="object 57">
              <a:extLst>
                <a:ext uri="{FF2B5EF4-FFF2-40B4-BE49-F238E27FC236}">
                  <a16:creationId xmlns:a16="http://schemas.microsoft.com/office/drawing/2014/main" id="{98CAEF4B-ED57-CF42-081F-5CBFEAF86111}"/>
                </a:ext>
              </a:extLst>
            </p:cNvPr>
            <p:cNvSpPr/>
            <p:nvPr/>
          </p:nvSpPr>
          <p:spPr>
            <a:xfrm>
              <a:off x="6548523" y="1754460"/>
              <a:ext cx="224154" cy="229870"/>
            </a:xfrm>
            <a:custGeom>
              <a:avLst/>
              <a:gdLst/>
              <a:ahLst/>
              <a:cxnLst/>
              <a:rect l="l" t="t" r="r" b="b"/>
              <a:pathLst>
                <a:path w="224154" h="229869">
                  <a:moveTo>
                    <a:pt x="224154" y="229488"/>
                  </a:moveTo>
                  <a:lnTo>
                    <a:pt x="178274" y="213950"/>
                  </a:lnTo>
                  <a:lnTo>
                    <a:pt x="135740" y="191368"/>
                  </a:lnTo>
                  <a:lnTo>
                    <a:pt x="97315" y="162518"/>
                  </a:lnTo>
                  <a:lnTo>
                    <a:pt x="63764" y="128179"/>
                  </a:lnTo>
                  <a:lnTo>
                    <a:pt x="35852" y="89128"/>
                  </a:lnTo>
                  <a:lnTo>
                    <a:pt x="14342" y="46142"/>
                  </a:lnTo>
                  <a:lnTo>
                    <a:pt x="0" y="0"/>
                  </a:lnTo>
                </a:path>
              </a:pathLst>
            </a:custGeom>
            <a:ln w="28574">
              <a:solidFill>
                <a:srgbClr val="000000"/>
              </a:solidFill>
            </a:ln>
          </p:spPr>
          <p:txBody>
            <a:bodyPr wrap="square" lIns="0" tIns="0" rIns="0" bIns="0" rtlCol="0"/>
            <a:lstStyle/>
            <a:p>
              <a:endParaRPr sz="1227"/>
            </a:p>
          </p:txBody>
        </p:sp>
        <p:pic>
          <p:nvPicPr>
            <p:cNvPr id="55" name="object 58">
              <a:extLst>
                <a:ext uri="{FF2B5EF4-FFF2-40B4-BE49-F238E27FC236}">
                  <a16:creationId xmlns:a16="http://schemas.microsoft.com/office/drawing/2014/main" id="{08B0133A-05AD-E181-E2CC-C0EE35B679A8}"/>
                </a:ext>
              </a:extLst>
            </p:cNvPr>
            <p:cNvPicPr/>
            <p:nvPr/>
          </p:nvPicPr>
          <p:blipFill>
            <a:blip r:embed="rId2" cstate="print"/>
            <a:stretch>
              <a:fillRect/>
            </a:stretch>
          </p:blipFill>
          <p:spPr>
            <a:xfrm>
              <a:off x="6578778" y="1791393"/>
              <a:ext cx="163877" cy="163824"/>
            </a:xfrm>
            <a:prstGeom prst="rect">
              <a:avLst/>
            </a:prstGeom>
          </p:spPr>
        </p:pic>
      </p:grpSp>
      <p:cxnSp>
        <p:nvCxnSpPr>
          <p:cNvPr id="67" name="直線コネクタ 66">
            <a:extLst>
              <a:ext uri="{FF2B5EF4-FFF2-40B4-BE49-F238E27FC236}">
                <a16:creationId xmlns:a16="http://schemas.microsoft.com/office/drawing/2014/main" id="{E512328F-5277-FF21-DD14-F6EEA384E3AD}"/>
              </a:ext>
            </a:extLst>
          </p:cNvPr>
          <p:cNvCxnSpPr>
            <a:stCxn id="48" idx="7"/>
            <a:endCxn id="48" idx="3"/>
          </p:cNvCxnSpPr>
          <p:nvPr/>
        </p:nvCxnSpPr>
        <p:spPr>
          <a:xfrm flipH="1">
            <a:off x="1552282" y="2004052"/>
            <a:ext cx="279904" cy="258168"/>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直線コネクタ 67">
            <a:extLst>
              <a:ext uri="{FF2B5EF4-FFF2-40B4-BE49-F238E27FC236}">
                <a16:creationId xmlns:a16="http://schemas.microsoft.com/office/drawing/2014/main" id="{4E87DFAB-9DD1-70F8-B627-CE400ADC968D}"/>
              </a:ext>
            </a:extLst>
          </p:cNvPr>
          <p:cNvCxnSpPr>
            <a:cxnSpLocks/>
            <a:endCxn id="48" idx="5"/>
          </p:cNvCxnSpPr>
          <p:nvPr/>
        </p:nvCxnSpPr>
        <p:spPr>
          <a:xfrm>
            <a:off x="1583398" y="2004052"/>
            <a:ext cx="248788" cy="258168"/>
          </a:xfrm>
          <a:prstGeom prst="line">
            <a:avLst/>
          </a:prstGeom>
        </p:spPr>
        <p:style>
          <a:lnRef idx="2">
            <a:schemeClr val="accent1"/>
          </a:lnRef>
          <a:fillRef idx="0">
            <a:schemeClr val="accent1"/>
          </a:fillRef>
          <a:effectRef idx="1">
            <a:schemeClr val="accent1"/>
          </a:effectRef>
          <a:fontRef idx="minor">
            <a:schemeClr val="tx1"/>
          </a:fontRef>
        </p:style>
      </p:cxnSp>
      <p:grpSp>
        <p:nvGrpSpPr>
          <p:cNvPr id="73" name="グループ化 72">
            <a:extLst>
              <a:ext uri="{FF2B5EF4-FFF2-40B4-BE49-F238E27FC236}">
                <a16:creationId xmlns:a16="http://schemas.microsoft.com/office/drawing/2014/main" id="{A39F27D0-D4D5-A8BD-9E36-3A818251C913}"/>
              </a:ext>
            </a:extLst>
          </p:cNvPr>
          <p:cNvGrpSpPr/>
          <p:nvPr/>
        </p:nvGrpSpPr>
        <p:grpSpPr>
          <a:xfrm rot="7683097">
            <a:off x="8224467" y="5695806"/>
            <a:ext cx="337272" cy="337272"/>
            <a:chOff x="6466480" y="1565992"/>
            <a:chExt cx="494665" cy="494665"/>
          </a:xfrm>
        </p:grpSpPr>
        <p:sp>
          <p:nvSpPr>
            <p:cNvPr id="74" name="object 56">
              <a:extLst>
                <a:ext uri="{FF2B5EF4-FFF2-40B4-BE49-F238E27FC236}">
                  <a16:creationId xmlns:a16="http://schemas.microsoft.com/office/drawing/2014/main" id="{0B80341D-E8E2-A355-F629-434FC45B80D2}"/>
                </a:ext>
              </a:extLst>
            </p:cNvPr>
            <p:cNvSpPr/>
            <p:nvPr/>
          </p:nvSpPr>
          <p:spPr>
            <a:xfrm>
              <a:off x="6466480" y="1565992"/>
              <a:ext cx="494665" cy="494665"/>
            </a:xfrm>
            <a:custGeom>
              <a:avLst/>
              <a:gdLst/>
              <a:ahLst/>
              <a:cxnLst/>
              <a:rect l="l" t="t" r="r" b="b"/>
              <a:pathLst>
                <a:path w="494665" h="494664">
                  <a:moveTo>
                    <a:pt x="494284" y="2159"/>
                  </a:moveTo>
                  <a:lnTo>
                    <a:pt x="468621" y="49053"/>
                  </a:lnTo>
                  <a:lnTo>
                    <a:pt x="444112" y="95919"/>
                  </a:lnTo>
                  <a:lnTo>
                    <a:pt x="420813" y="142624"/>
                  </a:lnTo>
                  <a:lnTo>
                    <a:pt x="398781" y="189032"/>
                  </a:lnTo>
                  <a:lnTo>
                    <a:pt x="378075" y="235009"/>
                  </a:lnTo>
                  <a:lnTo>
                    <a:pt x="358750" y="280420"/>
                  </a:lnTo>
                  <a:lnTo>
                    <a:pt x="340865" y="325131"/>
                  </a:lnTo>
                  <a:lnTo>
                    <a:pt x="324476" y="369008"/>
                  </a:lnTo>
                  <a:lnTo>
                    <a:pt x="309640" y="411915"/>
                  </a:lnTo>
                  <a:lnTo>
                    <a:pt x="296416" y="453718"/>
                  </a:lnTo>
                  <a:lnTo>
                    <a:pt x="284861" y="494284"/>
                  </a:lnTo>
                </a:path>
                <a:path w="494665" h="494664">
                  <a:moveTo>
                    <a:pt x="492125" y="0"/>
                  </a:moveTo>
                  <a:lnTo>
                    <a:pt x="445228" y="25662"/>
                  </a:lnTo>
                  <a:lnTo>
                    <a:pt x="398353" y="50171"/>
                  </a:lnTo>
                  <a:lnTo>
                    <a:pt x="351639" y="73470"/>
                  </a:lnTo>
                  <a:lnTo>
                    <a:pt x="305219" y="95502"/>
                  </a:lnTo>
                  <a:lnTo>
                    <a:pt x="259231" y="116208"/>
                  </a:lnTo>
                  <a:lnTo>
                    <a:pt x="213811" y="135533"/>
                  </a:lnTo>
                  <a:lnTo>
                    <a:pt x="169096" y="153418"/>
                  </a:lnTo>
                  <a:lnTo>
                    <a:pt x="125220" y="169807"/>
                  </a:lnTo>
                  <a:lnTo>
                    <a:pt x="82322" y="184643"/>
                  </a:lnTo>
                  <a:lnTo>
                    <a:pt x="40536" y="197867"/>
                  </a:lnTo>
                  <a:lnTo>
                    <a:pt x="0" y="209423"/>
                  </a:lnTo>
                </a:path>
              </a:pathLst>
            </a:custGeom>
            <a:ln w="50800">
              <a:solidFill>
                <a:srgbClr val="000000"/>
              </a:solidFill>
            </a:ln>
          </p:spPr>
          <p:txBody>
            <a:bodyPr wrap="square" lIns="0" tIns="0" rIns="0" bIns="0" rtlCol="0"/>
            <a:lstStyle/>
            <a:p>
              <a:endParaRPr sz="1227" dirty="0"/>
            </a:p>
          </p:txBody>
        </p:sp>
        <p:sp>
          <p:nvSpPr>
            <p:cNvPr id="75" name="object 57">
              <a:extLst>
                <a:ext uri="{FF2B5EF4-FFF2-40B4-BE49-F238E27FC236}">
                  <a16:creationId xmlns:a16="http://schemas.microsoft.com/office/drawing/2014/main" id="{56487AB4-3B46-116E-DB4C-F2110DEAB9DF}"/>
                </a:ext>
              </a:extLst>
            </p:cNvPr>
            <p:cNvSpPr/>
            <p:nvPr/>
          </p:nvSpPr>
          <p:spPr>
            <a:xfrm>
              <a:off x="6548523" y="1754460"/>
              <a:ext cx="224154" cy="229870"/>
            </a:xfrm>
            <a:custGeom>
              <a:avLst/>
              <a:gdLst/>
              <a:ahLst/>
              <a:cxnLst/>
              <a:rect l="l" t="t" r="r" b="b"/>
              <a:pathLst>
                <a:path w="224154" h="229869">
                  <a:moveTo>
                    <a:pt x="224154" y="229488"/>
                  </a:moveTo>
                  <a:lnTo>
                    <a:pt x="178274" y="213950"/>
                  </a:lnTo>
                  <a:lnTo>
                    <a:pt x="135740" y="191368"/>
                  </a:lnTo>
                  <a:lnTo>
                    <a:pt x="97315" y="162518"/>
                  </a:lnTo>
                  <a:lnTo>
                    <a:pt x="63764" y="128179"/>
                  </a:lnTo>
                  <a:lnTo>
                    <a:pt x="35852" y="89128"/>
                  </a:lnTo>
                  <a:lnTo>
                    <a:pt x="14342" y="46142"/>
                  </a:lnTo>
                  <a:lnTo>
                    <a:pt x="0" y="0"/>
                  </a:lnTo>
                </a:path>
              </a:pathLst>
            </a:custGeom>
            <a:ln w="28574">
              <a:solidFill>
                <a:srgbClr val="000000"/>
              </a:solidFill>
            </a:ln>
          </p:spPr>
          <p:txBody>
            <a:bodyPr wrap="square" lIns="0" tIns="0" rIns="0" bIns="0" rtlCol="0"/>
            <a:lstStyle/>
            <a:p>
              <a:endParaRPr sz="1227"/>
            </a:p>
          </p:txBody>
        </p:sp>
        <p:pic>
          <p:nvPicPr>
            <p:cNvPr id="76" name="object 58">
              <a:extLst>
                <a:ext uri="{FF2B5EF4-FFF2-40B4-BE49-F238E27FC236}">
                  <a16:creationId xmlns:a16="http://schemas.microsoft.com/office/drawing/2014/main" id="{2BB379FB-BEAD-6676-DBCD-733F53E0CA78}"/>
                </a:ext>
              </a:extLst>
            </p:cNvPr>
            <p:cNvPicPr/>
            <p:nvPr/>
          </p:nvPicPr>
          <p:blipFill>
            <a:blip r:embed="rId2" cstate="print"/>
            <a:stretch>
              <a:fillRect/>
            </a:stretch>
          </p:blipFill>
          <p:spPr>
            <a:xfrm>
              <a:off x="6578778" y="1791393"/>
              <a:ext cx="163877" cy="163824"/>
            </a:xfrm>
            <a:prstGeom prst="rect">
              <a:avLst/>
            </a:prstGeom>
          </p:spPr>
        </p:pic>
      </p:grpSp>
      <p:cxnSp>
        <p:nvCxnSpPr>
          <p:cNvPr id="78" name="直線矢印コネクタ 77">
            <a:extLst>
              <a:ext uri="{FF2B5EF4-FFF2-40B4-BE49-F238E27FC236}">
                <a16:creationId xmlns:a16="http://schemas.microsoft.com/office/drawing/2014/main" id="{750174B5-93AE-4646-928D-16F366334B68}"/>
              </a:ext>
            </a:extLst>
          </p:cNvPr>
          <p:cNvCxnSpPr/>
          <p:nvPr/>
        </p:nvCxnSpPr>
        <p:spPr>
          <a:xfrm>
            <a:off x="3206337" y="3665392"/>
            <a:ext cx="0" cy="196435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79" name="直線矢印コネクタ 78">
            <a:extLst>
              <a:ext uri="{FF2B5EF4-FFF2-40B4-BE49-F238E27FC236}">
                <a16:creationId xmlns:a16="http://schemas.microsoft.com/office/drawing/2014/main" id="{909B1281-DDD4-6A3B-E03A-60ECD8A27DBB}"/>
              </a:ext>
            </a:extLst>
          </p:cNvPr>
          <p:cNvCxnSpPr/>
          <p:nvPr/>
        </p:nvCxnSpPr>
        <p:spPr>
          <a:xfrm>
            <a:off x="3628135" y="3602956"/>
            <a:ext cx="0" cy="196435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0" name="直線矢印コネクタ 79">
            <a:extLst>
              <a:ext uri="{FF2B5EF4-FFF2-40B4-BE49-F238E27FC236}">
                <a16:creationId xmlns:a16="http://schemas.microsoft.com/office/drawing/2014/main" id="{2E8A0DBF-FC98-2516-85F7-62199F784D19}"/>
              </a:ext>
            </a:extLst>
          </p:cNvPr>
          <p:cNvCxnSpPr/>
          <p:nvPr/>
        </p:nvCxnSpPr>
        <p:spPr>
          <a:xfrm>
            <a:off x="4035633" y="3665392"/>
            <a:ext cx="0" cy="196435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1" name="直線矢印コネクタ 80">
            <a:extLst>
              <a:ext uri="{FF2B5EF4-FFF2-40B4-BE49-F238E27FC236}">
                <a16:creationId xmlns:a16="http://schemas.microsoft.com/office/drawing/2014/main" id="{F92BDFA4-128D-4373-3B21-3A411FB8F3C1}"/>
              </a:ext>
            </a:extLst>
          </p:cNvPr>
          <p:cNvCxnSpPr/>
          <p:nvPr/>
        </p:nvCxnSpPr>
        <p:spPr>
          <a:xfrm>
            <a:off x="4540118" y="3602956"/>
            <a:ext cx="0" cy="196435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2" name="直線矢印コネクタ 81">
            <a:extLst>
              <a:ext uri="{FF2B5EF4-FFF2-40B4-BE49-F238E27FC236}">
                <a16:creationId xmlns:a16="http://schemas.microsoft.com/office/drawing/2014/main" id="{97688955-E9AB-A420-9849-C0BA7D7580FC}"/>
              </a:ext>
            </a:extLst>
          </p:cNvPr>
          <p:cNvCxnSpPr/>
          <p:nvPr/>
        </p:nvCxnSpPr>
        <p:spPr>
          <a:xfrm>
            <a:off x="2864922" y="3579483"/>
            <a:ext cx="0" cy="196435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3" name="直線矢印コネクタ 82">
            <a:extLst>
              <a:ext uri="{FF2B5EF4-FFF2-40B4-BE49-F238E27FC236}">
                <a16:creationId xmlns:a16="http://schemas.microsoft.com/office/drawing/2014/main" id="{CCDAB3D2-ACF4-07D5-46F0-F11B8FC3E15D}"/>
              </a:ext>
            </a:extLst>
          </p:cNvPr>
          <p:cNvCxnSpPr>
            <a:cxnSpLocks/>
          </p:cNvCxnSpPr>
          <p:nvPr/>
        </p:nvCxnSpPr>
        <p:spPr>
          <a:xfrm>
            <a:off x="9017143" y="4201481"/>
            <a:ext cx="0" cy="1432194"/>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4" name="直線矢印コネクタ 83">
            <a:extLst>
              <a:ext uri="{FF2B5EF4-FFF2-40B4-BE49-F238E27FC236}">
                <a16:creationId xmlns:a16="http://schemas.microsoft.com/office/drawing/2014/main" id="{27F3CBAB-7DDD-7489-C675-DC93B5E89F88}"/>
              </a:ext>
            </a:extLst>
          </p:cNvPr>
          <p:cNvCxnSpPr>
            <a:cxnSpLocks/>
          </p:cNvCxnSpPr>
          <p:nvPr/>
        </p:nvCxnSpPr>
        <p:spPr>
          <a:xfrm>
            <a:off x="8248841" y="4198191"/>
            <a:ext cx="0" cy="1369119"/>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85" name="直線矢印コネクタ 84">
            <a:extLst>
              <a:ext uri="{FF2B5EF4-FFF2-40B4-BE49-F238E27FC236}">
                <a16:creationId xmlns:a16="http://schemas.microsoft.com/office/drawing/2014/main" id="{D1188D8F-60EA-4675-CF64-2BFF0BAEDC4B}"/>
              </a:ext>
            </a:extLst>
          </p:cNvPr>
          <p:cNvCxnSpPr>
            <a:cxnSpLocks/>
          </p:cNvCxnSpPr>
          <p:nvPr/>
        </p:nvCxnSpPr>
        <p:spPr>
          <a:xfrm>
            <a:off x="7551972" y="4213602"/>
            <a:ext cx="0" cy="1490230"/>
          </a:xfrm>
          <a:prstGeom prst="straightConnector1">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89" name="テキスト ボックス 88">
            <a:extLst>
              <a:ext uri="{FF2B5EF4-FFF2-40B4-BE49-F238E27FC236}">
                <a16:creationId xmlns:a16="http://schemas.microsoft.com/office/drawing/2014/main" id="{B38484A4-4B6E-BB47-11CB-7F834F042411}"/>
              </a:ext>
            </a:extLst>
          </p:cNvPr>
          <p:cNvSpPr txBox="1"/>
          <p:nvPr/>
        </p:nvSpPr>
        <p:spPr>
          <a:xfrm>
            <a:off x="2037090" y="1518608"/>
            <a:ext cx="3977731" cy="281167"/>
          </a:xfrm>
          <a:prstGeom prst="rect">
            <a:avLst/>
          </a:prstGeom>
          <a:noFill/>
        </p:spPr>
        <p:txBody>
          <a:bodyPr wrap="square" rtlCol="0">
            <a:spAutoFit/>
          </a:bodyPr>
          <a:lstStyle/>
          <a:p>
            <a:r>
              <a:rPr lang="en-US" altLang="ja-JP" sz="1227" dirty="0"/>
              <a:t>*CTO clusters are smaller than the analyzer.</a:t>
            </a:r>
            <a:endParaRPr lang="ja-JP" altLang="en-US" sz="1227" dirty="0"/>
          </a:p>
        </p:txBody>
      </p:sp>
    </p:spTree>
    <p:extLst>
      <p:ext uri="{BB962C8B-B14F-4D97-AF65-F5344CB8AC3E}">
        <p14:creationId xmlns:p14="http://schemas.microsoft.com/office/powerpoint/2010/main" val="207997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1643F0-6310-29E3-4589-6D7368FD4E06}"/>
              </a:ext>
            </a:extLst>
          </p:cNvPr>
          <p:cNvSpPr>
            <a:spLocks noGrp="1"/>
          </p:cNvSpPr>
          <p:nvPr>
            <p:ph type="title"/>
          </p:nvPr>
        </p:nvSpPr>
        <p:spPr/>
        <p:txBody>
          <a:bodyPr/>
          <a:lstStyle/>
          <a:p>
            <a:r>
              <a:rPr kumimoji="1" lang="ja-JP" altLang="en-US" dirty="0"/>
              <a:t>どんな人にもチャンスあり</a:t>
            </a:r>
          </a:p>
        </p:txBody>
      </p:sp>
      <p:pic>
        <p:nvPicPr>
          <p:cNvPr id="5" name="コンテンツ プレースホルダー 4" descr="グラフィカル ユーザー インターフェイス, テキスト, アプリケーション">
            <a:extLst>
              <a:ext uri="{FF2B5EF4-FFF2-40B4-BE49-F238E27FC236}">
                <a16:creationId xmlns:a16="http://schemas.microsoft.com/office/drawing/2014/main" id="{88CC587E-6E0A-C318-FE33-667BA79B49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2095" y="1196028"/>
            <a:ext cx="11447810" cy="2735068"/>
          </a:xfrm>
        </p:spPr>
      </p:pic>
      <p:pic>
        <p:nvPicPr>
          <p:cNvPr id="7" name="図 6" descr="テキスト">
            <a:extLst>
              <a:ext uri="{FF2B5EF4-FFF2-40B4-BE49-F238E27FC236}">
                <a16:creationId xmlns:a16="http://schemas.microsoft.com/office/drawing/2014/main" id="{84F0AC10-9BDC-545A-2DC6-75C9FAF442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128" y="3987312"/>
            <a:ext cx="5067739" cy="1882303"/>
          </a:xfrm>
          <a:prstGeom prst="rect">
            <a:avLst/>
          </a:prstGeom>
        </p:spPr>
      </p:pic>
      <p:sp>
        <p:nvSpPr>
          <p:cNvPr id="8" name="テキスト ボックス 7">
            <a:extLst>
              <a:ext uri="{FF2B5EF4-FFF2-40B4-BE49-F238E27FC236}">
                <a16:creationId xmlns:a16="http://schemas.microsoft.com/office/drawing/2014/main" id="{AD9735BF-4920-C65C-B25D-F152B1DFE439}"/>
              </a:ext>
            </a:extLst>
          </p:cNvPr>
          <p:cNvSpPr txBox="1"/>
          <p:nvPr/>
        </p:nvSpPr>
        <p:spPr>
          <a:xfrm>
            <a:off x="1627237" y="6017782"/>
            <a:ext cx="8937523" cy="646331"/>
          </a:xfrm>
          <a:prstGeom prst="rect">
            <a:avLst/>
          </a:prstGeom>
          <a:noFill/>
        </p:spPr>
        <p:txBody>
          <a:bodyPr wrap="square" rtlCol="0">
            <a:spAutoFit/>
          </a:bodyPr>
          <a:lstStyle/>
          <a:p>
            <a:r>
              <a:rPr lang="ja-JP" altLang="en-US" dirty="0"/>
              <a:t>興味があれば、畑田研究室の安田 新まで</a:t>
            </a:r>
            <a:r>
              <a:rPr lang="en-US" altLang="ja-JP" dirty="0"/>
              <a:t>: </a:t>
            </a:r>
            <a:r>
              <a:rPr lang="en-US" altLang="ja-JP" b="1" i="0" dirty="0">
                <a:solidFill>
                  <a:srgbClr val="000000"/>
                </a:solidFill>
                <a:effectLst/>
                <a:latin typeface="Times New Roman" panose="02020603050405020304" pitchFamily="18" charset="0"/>
                <a:hlinkClick r:id="rId4"/>
              </a:rPr>
              <a:t>d24c8201@ems.u-toyama.ac.jp</a:t>
            </a:r>
            <a:endParaRPr lang="en-US" altLang="ja-JP" b="1" i="0" dirty="0">
              <a:solidFill>
                <a:srgbClr val="000000"/>
              </a:solidFill>
              <a:effectLst/>
              <a:latin typeface="Times New Roman" panose="02020603050405020304" pitchFamily="18" charset="0"/>
            </a:endParaRPr>
          </a:p>
          <a:p>
            <a:r>
              <a:rPr lang="ja-JP" altLang="en-US" dirty="0"/>
              <a:t>応募の仕方、留学生活・英語の相談、なんでも歓迎します。</a:t>
            </a:r>
            <a:r>
              <a:rPr lang="en-US" altLang="ja-JP" dirty="0"/>
              <a:t> </a:t>
            </a:r>
            <a:endParaRPr kumimoji="1" lang="ja-JP" altLang="en-US" dirty="0"/>
          </a:p>
        </p:txBody>
      </p:sp>
    </p:spTree>
    <p:extLst>
      <p:ext uri="{BB962C8B-B14F-4D97-AF65-F5344CB8AC3E}">
        <p14:creationId xmlns:p14="http://schemas.microsoft.com/office/powerpoint/2010/main" val="1558060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8AB007-92BB-64D7-BA49-720E98D93A4F}"/>
              </a:ext>
            </a:extLst>
          </p:cNvPr>
          <p:cNvSpPr>
            <a:spLocks noGrp="1"/>
          </p:cNvSpPr>
          <p:nvPr>
            <p:ph type="title"/>
          </p:nvPr>
        </p:nvSpPr>
        <p:spPr/>
        <p:txBody>
          <a:bodyPr/>
          <a:lstStyle/>
          <a:p>
            <a:r>
              <a:rPr kumimoji="1" lang="ja-JP" altLang="en-US" dirty="0"/>
              <a:t>研究の話</a:t>
            </a:r>
          </a:p>
        </p:txBody>
      </p:sp>
      <p:sp>
        <p:nvSpPr>
          <p:cNvPr id="4" name="コンテンツ プレースホルダー 2">
            <a:extLst>
              <a:ext uri="{FF2B5EF4-FFF2-40B4-BE49-F238E27FC236}">
                <a16:creationId xmlns:a16="http://schemas.microsoft.com/office/drawing/2014/main" id="{040035A6-77C5-0F2F-63F2-4C1B586DF647}"/>
              </a:ext>
            </a:extLst>
          </p:cNvPr>
          <p:cNvSpPr txBox="1">
            <a:spLocks/>
          </p:cNvSpPr>
          <p:nvPr/>
        </p:nvSpPr>
        <p:spPr>
          <a:xfrm>
            <a:off x="351498" y="1690688"/>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dirty="0"/>
              <a:t>場所</a:t>
            </a:r>
            <a:r>
              <a:rPr lang="en-US" altLang="ja-JP" dirty="0"/>
              <a:t>: Rennes</a:t>
            </a:r>
            <a:r>
              <a:rPr lang="ja-JP" altLang="en-US" dirty="0"/>
              <a:t>大学</a:t>
            </a:r>
            <a:endParaRPr lang="en-US" altLang="ja-JP" dirty="0"/>
          </a:p>
        </p:txBody>
      </p:sp>
      <p:pic>
        <p:nvPicPr>
          <p:cNvPr id="6" name="図 5" descr="棚に並んで立っている人&#10;&#10;中程度の精度で">
            <a:extLst>
              <a:ext uri="{FF2B5EF4-FFF2-40B4-BE49-F238E27FC236}">
                <a16:creationId xmlns:a16="http://schemas.microsoft.com/office/drawing/2014/main" id="{B7A93AA6-28C8-368A-893C-80DC5C2F0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3110" y="1915580"/>
            <a:ext cx="3198487" cy="4264649"/>
          </a:xfrm>
          <a:prstGeom prst="rect">
            <a:avLst/>
          </a:prstGeom>
        </p:spPr>
      </p:pic>
      <p:pic>
        <p:nvPicPr>
          <p:cNvPr id="8" name="図 7" descr="人, 屋内, 立つ, 男 が含まれている画像">
            <a:extLst>
              <a:ext uri="{FF2B5EF4-FFF2-40B4-BE49-F238E27FC236}">
                <a16:creationId xmlns:a16="http://schemas.microsoft.com/office/drawing/2014/main" id="{A89E9A5E-FA98-D503-4922-496C0B998E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346" y="2644818"/>
            <a:ext cx="3950792" cy="2963094"/>
          </a:xfrm>
          <a:prstGeom prst="rect">
            <a:avLst/>
          </a:prstGeom>
        </p:spPr>
      </p:pic>
      <p:pic>
        <p:nvPicPr>
          <p:cNvPr id="10" name="図 9" descr="屋内, 立つ, 女性, テーブル が含まれている画像">
            <a:extLst>
              <a:ext uri="{FF2B5EF4-FFF2-40B4-BE49-F238E27FC236}">
                <a16:creationId xmlns:a16="http://schemas.microsoft.com/office/drawing/2014/main" id="{01D291C1-B043-7A30-0AE4-54CD3AB503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8891" y="2429631"/>
            <a:ext cx="4315399" cy="3236549"/>
          </a:xfrm>
          <a:prstGeom prst="rect">
            <a:avLst/>
          </a:prstGeom>
        </p:spPr>
      </p:pic>
    </p:spTree>
    <p:extLst>
      <p:ext uri="{BB962C8B-B14F-4D97-AF65-F5344CB8AC3E}">
        <p14:creationId xmlns:p14="http://schemas.microsoft.com/office/powerpoint/2010/main" val="1034236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A9CE62-5391-1378-4E00-DC58065EB308}"/>
              </a:ext>
            </a:extLst>
          </p:cNvPr>
          <p:cNvSpPr>
            <a:spLocks noGrp="1"/>
          </p:cNvSpPr>
          <p:nvPr>
            <p:ph type="title"/>
          </p:nvPr>
        </p:nvSpPr>
        <p:spPr/>
        <p:txBody>
          <a:bodyPr/>
          <a:lstStyle/>
          <a:p>
            <a:r>
              <a:rPr kumimoji="1" lang="ja-JP" altLang="en-US" dirty="0"/>
              <a:t>実験設備</a:t>
            </a:r>
          </a:p>
        </p:txBody>
      </p:sp>
      <p:pic>
        <p:nvPicPr>
          <p:cNvPr id="6" name="コンテンツ プレースホルダー 5" descr="屋内, テーブル, キッチン, 座る が含まれている画像">
            <a:extLst>
              <a:ext uri="{FF2B5EF4-FFF2-40B4-BE49-F238E27FC236}">
                <a16:creationId xmlns:a16="http://schemas.microsoft.com/office/drawing/2014/main" id="{D8D6E7AB-04B1-7A46-2485-90A63B8BDE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4685" y="1432763"/>
            <a:ext cx="7348600" cy="4867600"/>
          </a:xfrm>
        </p:spPr>
      </p:pic>
    </p:spTree>
    <p:extLst>
      <p:ext uri="{BB962C8B-B14F-4D97-AF65-F5344CB8AC3E}">
        <p14:creationId xmlns:p14="http://schemas.microsoft.com/office/powerpoint/2010/main" val="1442976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459D72-5B42-9874-5494-3F0D96E1AA2B}"/>
              </a:ext>
            </a:extLst>
          </p:cNvPr>
          <p:cNvSpPr>
            <a:spLocks noGrp="1"/>
          </p:cNvSpPr>
          <p:nvPr>
            <p:ph type="title"/>
          </p:nvPr>
        </p:nvSpPr>
        <p:spPr/>
        <p:txBody>
          <a:bodyPr/>
          <a:lstStyle/>
          <a:p>
            <a:r>
              <a:rPr kumimoji="1" lang="ja-JP" altLang="en-US" dirty="0"/>
              <a:t>実験設備</a:t>
            </a:r>
          </a:p>
        </p:txBody>
      </p:sp>
      <p:pic>
        <p:nvPicPr>
          <p:cNvPr id="4" name="コンテンツ プレースホルダー 3" descr="屋内, テーブル, 自転車, 座る が含まれている画像">
            <a:extLst>
              <a:ext uri="{FF2B5EF4-FFF2-40B4-BE49-F238E27FC236}">
                <a16:creationId xmlns:a16="http://schemas.microsoft.com/office/drawing/2014/main" id="{E7E47130-87BF-B2EF-1DC8-69DEFFE39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414" y="1576274"/>
            <a:ext cx="3328193" cy="4437593"/>
          </a:xfrm>
          <a:prstGeom prst="rect">
            <a:avLst/>
          </a:prstGeom>
        </p:spPr>
      </p:pic>
      <p:grpSp>
        <p:nvGrpSpPr>
          <p:cNvPr id="5" name="グループ化 4">
            <a:extLst>
              <a:ext uri="{FF2B5EF4-FFF2-40B4-BE49-F238E27FC236}">
                <a16:creationId xmlns:a16="http://schemas.microsoft.com/office/drawing/2014/main" id="{9BDC3A27-262D-804F-A7E0-51D724B67A52}"/>
              </a:ext>
            </a:extLst>
          </p:cNvPr>
          <p:cNvGrpSpPr/>
          <p:nvPr/>
        </p:nvGrpSpPr>
        <p:grpSpPr>
          <a:xfrm>
            <a:off x="8890529" y="2216661"/>
            <a:ext cx="2816231" cy="3288335"/>
            <a:chOff x="3958036" y="1388738"/>
            <a:chExt cx="3909718" cy="4395747"/>
          </a:xfrm>
        </p:grpSpPr>
        <p:grpSp>
          <p:nvGrpSpPr>
            <p:cNvPr id="6" name="グループ化 5">
              <a:extLst>
                <a:ext uri="{FF2B5EF4-FFF2-40B4-BE49-F238E27FC236}">
                  <a16:creationId xmlns:a16="http://schemas.microsoft.com/office/drawing/2014/main" id="{F4319571-5A1B-B5F2-BD9C-342E67B015C4}"/>
                </a:ext>
              </a:extLst>
            </p:cNvPr>
            <p:cNvGrpSpPr/>
            <p:nvPr/>
          </p:nvGrpSpPr>
          <p:grpSpPr>
            <a:xfrm>
              <a:off x="3958036" y="1388738"/>
              <a:ext cx="3909718" cy="3327388"/>
              <a:chOff x="4970759" y="1595215"/>
              <a:chExt cx="3909718" cy="3327388"/>
            </a:xfrm>
          </p:grpSpPr>
          <p:sp>
            <p:nvSpPr>
              <p:cNvPr id="9" name="正方形/長方形 8">
                <a:extLst>
                  <a:ext uri="{FF2B5EF4-FFF2-40B4-BE49-F238E27FC236}">
                    <a16:creationId xmlns:a16="http://schemas.microsoft.com/office/drawing/2014/main" id="{2E249D85-752D-0C36-0786-609BB9034DE2}"/>
                  </a:ext>
                </a:extLst>
              </p:cNvPr>
              <p:cNvSpPr/>
              <p:nvPr/>
            </p:nvSpPr>
            <p:spPr>
              <a:xfrm>
                <a:off x="8090484" y="1965376"/>
                <a:ext cx="688258" cy="244082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71210E50-5A22-E07C-6A53-541A63DA08E5}"/>
                  </a:ext>
                </a:extLst>
              </p:cNvPr>
              <p:cNvSpPr/>
              <p:nvPr/>
            </p:nvSpPr>
            <p:spPr>
              <a:xfrm rot="1617194">
                <a:off x="7028255" y="2689925"/>
                <a:ext cx="1681318" cy="1856711"/>
              </a:xfrm>
              <a:prstGeom prst="ellipse">
                <a:avLst/>
              </a:prstGeom>
              <a:solidFill>
                <a:schemeClr val="bg2"/>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4BBA7FB6-E308-B1A0-DBEC-B7131F77BBE0}"/>
                  </a:ext>
                </a:extLst>
              </p:cNvPr>
              <p:cNvSpPr/>
              <p:nvPr/>
            </p:nvSpPr>
            <p:spPr>
              <a:xfrm rot="2036707">
                <a:off x="7383548" y="3167350"/>
                <a:ext cx="963562" cy="894736"/>
              </a:xfrm>
              <a:prstGeom prst="ellipse">
                <a:avLst/>
              </a:prstGeom>
              <a:solidFill>
                <a:srgbClr val="FFFF00"/>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20537B64-6D2E-55E7-000C-2ACDD4A8906A}"/>
                  </a:ext>
                </a:extLst>
              </p:cNvPr>
              <p:cNvSpPr/>
              <p:nvPr/>
            </p:nvSpPr>
            <p:spPr>
              <a:xfrm rot="19980491">
                <a:off x="5711827" y="4409674"/>
                <a:ext cx="1602658" cy="5129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F4412C5B-F14C-AF1D-FB7B-EDEA584A8046}"/>
                  </a:ext>
                </a:extLst>
              </p:cNvPr>
              <p:cNvSpPr/>
              <p:nvPr/>
            </p:nvSpPr>
            <p:spPr>
              <a:xfrm>
                <a:off x="4970759" y="3185786"/>
                <a:ext cx="2063813" cy="85786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矢印: 環状 13">
                <a:extLst>
                  <a:ext uri="{FF2B5EF4-FFF2-40B4-BE49-F238E27FC236}">
                    <a16:creationId xmlns:a16="http://schemas.microsoft.com/office/drawing/2014/main" id="{4ADCFDCE-3C09-7D0B-F18E-164E9B91A907}"/>
                  </a:ext>
                </a:extLst>
              </p:cNvPr>
              <p:cNvSpPr/>
              <p:nvPr/>
            </p:nvSpPr>
            <p:spPr>
              <a:xfrm rot="372170">
                <a:off x="6937513" y="2024341"/>
                <a:ext cx="1855630" cy="2322890"/>
              </a:xfrm>
              <a:prstGeom prst="circularArrow">
                <a:avLst>
                  <a:gd name="adj1" fmla="val 12500"/>
                  <a:gd name="adj2" fmla="val 843524"/>
                  <a:gd name="adj3" fmla="val 20457681"/>
                  <a:gd name="adj4" fmla="val 10800000"/>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矢印: 環状 14">
                <a:extLst>
                  <a:ext uri="{FF2B5EF4-FFF2-40B4-BE49-F238E27FC236}">
                    <a16:creationId xmlns:a16="http://schemas.microsoft.com/office/drawing/2014/main" id="{D46E4CD5-4439-9466-8988-DC9F006E11E7}"/>
                  </a:ext>
                </a:extLst>
              </p:cNvPr>
              <p:cNvSpPr/>
              <p:nvPr/>
            </p:nvSpPr>
            <p:spPr>
              <a:xfrm rot="10800000">
                <a:off x="6887742" y="3659010"/>
                <a:ext cx="1992735" cy="407328"/>
              </a:xfrm>
              <a:prstGeom prst="circularArrow">
                <a:avLst>
                  <a:gd name="adj1" fmla="val 25000"/>
                  <a:gd name="adj2" fmla="val 191128"/>
                  <a:gd name="adj3" fmla="val 559227"/>
                  <a:gd name="adj4" fmla="val 10246115"/>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テキスト ボックス 15">
                <a:extLst>
                  <a:ext uri="{FF2B5EF4-FFF2-40B4-BE49-F238E27FC236}">
                    <a16:creationId xmlns:a16="http://schemas.microsoft.com/office/drawing/2014/main" id="{9054DA32-8513-9869-0042-AA933A1EEE83}"/>
                  </a:ext>
                </a:extLst>
              </p:cNvPr>
              <p:cNvSpPr txBox="1"/>
              <p:nvPr/>
            </p:nvSpPr>
            <p:spPr>
              <a:xfrm>
                <a:off x="7525030" y="3432689"/>
                <a:ext cx="787612" cy="421876"/>
              </a:xfrm>
              <a:prstGeom prst="rect">
                <a:avLst/>
              </a:prstGeom>
              <a:noFill/>
            </p:spPr>
            <p:txBody>
              <a:bodyPr wrap="square" rtlCol="0">
                <a:spAutoFit/>
              </a:bodyPr>
              <a:lstStyle/>
              <a:p>
                <a:r>
                  <a:rPr lang="en-US" altLang="ja-JP" sz="2500" dirty="0"/>
                  <a:t>θ</a:t>
                </a:r>
                <a:endParaRPr kumimoji="1" lang="ja-JP" altLang="en-US" sz="2500" dirty="0"/>
              </a:p>
            </p:txBody>
          </p:sp>
          <p:sp>
            <p:nvSpPr>
              <p:cNvPr id="17" name="テキスト ボックス 16">
                <a:extLst>
                  <a:ext uri="{FF2B5EF4-FFF2-40B4-BE49-F238E27FC236}">
                    <a16:creationId xmlns:a16="http://schemas.microsoft.com/office/drawing/2014/main" id="{9B94C037-18DC-C862-2F16-79358D6F251F}"/>
                  </a:ext>
                </a:extLst>
              </p:cNvPr>
              <p:cNvSpPr txBox="1"/>
              <p:nvPr/>
            </p:nvSpPr>
            <p:spPr>
              <a:xfrm>
                <a:off x="7348083" y="1595215"/>
                <a:ext cx="503129" cy="421876"/>
              </a:xfrm>
              <a:prstGeom prst="rect">
                <a:avLst/>
              </a:prstGeom>
              <a:noFill/>
            </p:spPr>
            <p:txBody>
              <a:bodyPr wrap="square" rtlCol="0">
                <a:spAutoFit/>
              </a:bodyPr>
              <a:lstStyle/>
              <a:p>
                <a:r>
                  <a:rPr lang="en-US" altLang="ja-JP" sz="2500" dirty="0"/>
                  <a:t>φ</a:t>
                </a:r>
                <a:endParaRPr kumimoji="1" lang="ja-JP" altLang="en-US" sz="2500" dirty="0"/>
              </a:p>
            </p:txBody>
          </p:sp>
        </p:grpSp>
        <p:sp>
          <p:nvSpPr>
            <p:cNvPr id="7" name="テキスト ボックス 6">
              <a:extLst>
                <a:ext uri="{FF2B5EF4-FFF2-40B4-BE49-F238E27FC236}">
                  <a16:creationId xmlns:a16="http://schemas.microsoft.com/office/drawing/2014/main" id="{6751A38F-B225-51BF-61F3-A70EB3225EC2}"/>
                </a:ext>
              </a:extLst>
            </p:cNvPr>
            <p:cNvSpPr txBox="1"/>
            <p:nvPr/>
          </p:nvSpPr>
          <p:spPr>
            <a:xfrm>
              <a:off x="4404808" y="5146774"/>
              <a:ext cx="3234082" cy="637711"/>
            </a:xfrm>
            <a:prstGeom prst="rect">
              <a:avLst/>
            </a:prstGeom>
            <a:noFill/>
          </p:spPr>
          <p:txBody>
            <a:bodyPr wrap="square" rtlCol="0">
              <a:spAutoFit/>
            </a:bodyPr>
            <a:lstStyle/>
            <a:p>
              <a:r>
                <a:rPr lang="en-US" altLang="ja-JP" sz="2500" dirty="0"/>
                <a:t>X-ray source</a:t>
              </a:r>
              <a:endParaRPr kumimoji="1" lang="ja-JP" altLang="en-US" sz="2500" dirty="0"/>
            </a:p>
          </p:txBody>
        </p:sp>
        <p:sp>
          <p:nvSpPr>
            <p:cNvPr id="8" name="テキスト ボックス 7">
              <a:extLst>
                <a:ext uri="{FF2B5EF4-FFF2-40B4-BE49-F238E27FC236}">
                  <a16:creationId xmlns:a16="http://schemas.microsoft.com/office/drawing/2014/main" id="{3C4274D1-DBBD-7895-AAC1-84ABE513FCDE}"/>
                </a:ext>
              </a:extLst>
            </p:cNvPr>
            <p:cNvSpPr txBox="1"/>
            <p:nvPr/>
          </p:nvSpPr>
          <p:spPr>
            <a:xfrm>
              <a:off x="4038019" y="3215744"/>
              <a:ext cx="2343891" cy="421877"/>
            </a:xfrm>
            <a:prstGeom prst="rect">
              <a:avLst/>
            </a:prstGeom>
            <a:noFill/>
          </p:spPr>
          <p:txBody>
            <a:bodyPr wrap="square" rtlCol="0">
              <a:spAutoFit/>
            </a:bodyPr>
            <a:lstStyle/>
            <a:p>
              <a:r>
                <a:rPr kumimoji="1" lang="en-US" altLang="ja-JP" dirty="0"/>
                <a:t>Analyzer</a:t>
              </a:r>
              <a:endParaRPr kumimoji="1" lang="ja-JP" altLang="en-US" dirty="0"/>
            </a:p>
          </p:txBody>
        </p:sp>
      </p:grpSp>
      <p:pic>
        <p:nvPicPr>
          <p:cNvPr id="18" name="コンテンツ プレースホルダー 3" descr="輸送, バイク, 座る, 車 が含まれている画像">
            <a:extLst>
              <a:ext uri="{FF2B5EF4-FFF2-40B4-BE49-F238E27FC236}">
                <a16:creationId xmlns:a16="http://schemas.microsoft.com/office/drawing/2014/main" id="{99D38C38-931C-6A9E-E9A4-E7CBFCF927F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8340" y="1585217"/>
            <a:ext cx="3400590" cy="4534121"/>
          </a:xfrm>
          <a:prstGeom prst="rect">
            <a:avLst/>
          </a:prstGeom>
        </p:spPr>
      </p:pic>
    </p:spTree>
    <p:extLst>
      <p:ext uri="{BB962C8B-B14F-4D97-AF65-F5344CB8AC3E}">
        <p14:creationId xmlns:p14="http://schemas.microsoft.com/office/powerpoint/2010/main" val="167880389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289</TotalTime>
  <Words>3694</Words>
  <Application>Microsoft Office PowerPoint</Application>
  <PresentationFormat>ワイド画面</PresentationFormat>
  <Paragraphs>628</Paragraphs>
  <Slides>58</Slides>
  <Notes>14</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58</vt:i4>
      </vt:variant>
    </vt:vector>
  </HeadingPairs>
  <TitlesOfParts>
    <vt:vector size="68" baseType="lpstr">
      <vt:lpstr>Arial MT</vt:lpstr>
      <vt:lpstr>Nimbus Roman No9 L</vt:lpstr>
      <vt:lpstr>游ゴシック</vt:lpstr>
      <vt:lpstr>游ゴシック Light</vt:lpstr>
      <vt:lpstr>Arial</vt:lpstr>
      <vt:lpstr>Cambria Math</vt:lpstr>
      <vt:lpstr>Tahoma</vt:lpstr>
      <vt:lpstr>Times New Roman</vt:lpstr>
      <vt:lpstr>Wingdings</vt:lpstr>
      <vt:lpstr>Office テーマ</vt:lpstr>
      <vt:lpstr>繰り込み法を用いたX線光電子分光の数値計算</vt:lpstr>
      <vt:lpstr>自己紹介</vt:lpstr>
      <vt:lpstr>Rennesとは</vt:lpstr>
      <vt:lpstr>ある人からの依頼</vt:lpstr>
      <vt:lpstr>留学プログラム</vt:lpstr>
      <vt:lpstr>どんな人にもチャンスあり</vt:lpstr>
      <vt:lpstr>研究の話</vt:lpstr>
      <vt:lpstr>実験設備</vt:lpstr>
      <vt:lpstr>実験設備</vt:lpstr>
      <vt:lpstr>今日伝えたいこと ~物性物理の面白さ</vt:lpstr>
      <vt:lpstr>今日伝えたいこと ~ある本の紹介</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留学生活 Rennesの中心街</vt:lpstr>
      <vt:lpstr>留学生活 Rennesの市場 (土)</vt:lpstr>
      <vt:lpstr>Rennes 世界遺産</vt:lpstr>
      <vt:lpstr>Le Mont-Saint-Michel</vt:lpstr>
      <vt:lpstr>Le Mont-Saint-Michel</vt:lpstr>
      <vt:lpstr>Rennesの魅力 カトリックのクリスマス</vt:lpstr>
      <vt:lpstr>ドイツへの交換留学</vt:lpstr>
      <vt:lpstr>ミュンヘンといえば</vt:lpstr>
      <vt:lpstr>LMUのキャンパス</vt:lpstr>
      <vt:lpstr>キャンパス、建物内</vt:lpstr>
      <vt:lpstr>ミュンヘンから外に出ると</vt:lpstr>
      <vt:lpstr>TUMの駅</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Shin YASUDA</dc:creator>
  <cp:lastModifiedBy>Shin YASUDA</cp:lastModifiedBy>
  <cp:revision>15</cp:revision>
  <dcterms:created xsi:type="dcterms:W3CDTF">2024-11-23T02:20:14Z</dcterms:created>
  <dcterms:modified xsi:type="dcterms:W3CDTF">2024-12-09T07:20:14Z</dcterms:modified>
</cp:coreProperties>
</file>

<file path=docProps/thumbnail.jpeg>
</file>